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  <p:sldMasterId id="2147483794" r:id="rId2"/>
    <p:sldMasterId id="2147483806" r:id="rId3"/>
    <p:sldMasterId id="2147483818" r:id="rId4"/>
    <p:sldMasterId id="2147483722" r:id="rId5"/>
    <p:sldMasterId id="2147483734" r:id="rId6"/>
    <p:sldMasterId id="2147483746" r:id="rId7"/>
    <p:sldMasterId id="2147483758" r:id="rId8"/>
    <p:sldMasterId id="2147483770" r:id="rId9"/>
    <p:sldMasterId id="2147483782" r:id="rId10"/>
  </p:sldMasterIdLst>
  <p:notesMasterIdLst>
    <p:notesMasterId r:id="rId95"/>
  </p:notesMasterIdLst>
  <p:sldIdLst>
    <p:sldId id="259" r:id="rId11"/>
    <p:sldId id="573" r:id="rId12"/>
    <p:sldId id="811" r:id="rId13"/>
    <p:sldId id="797" r:id="rId14"/>
    <p:sldId id="795" r:id="rId15"/>
    <p:sldId id="796" r:id="rId16"/>
    <p:sldId id="577" r:id="rId17"/>
    <p:sldId id="716" r:id="rId18"/>
    <p:sldId id="661" r:id="rId19"/>
    <p:sldId id="594" r:id="rId20"/>
    <p:sldId id="578" r:id="rId21"/>
    <p:sldId id="720" r:id="rId22"/>
    <p:sldId id="753" r:id="rId23"/>
    <p:sldId id="722" r:id="rId24"/>
    <p:sldId id="754" r:id="rId25"/>
    <p:sldId id="724" r:id="rId26"/>
    <p:sldId id="755" r:id="rId27"/>
    <p:sldId id="726" r:id="rId28"/>
    <p:sldId id="756" r:id="rId29"/>
    <p:sldId id="406" r:id="rId30"/>
    <p:sldId id="757" r:id="rId31"/>
    <p:sldId id="678" r:id="rId32"/>
    <p:sldId id="758" r:id="rId33"/>
    <p:sldId id="677" r:id="rId34"/>
    <p:sldId id="762" r:id="rId35"/>
    <p:sldId id="763" r:id="rId36"/>
    <p:sldId id="589" r:id="rId37"/>
    <p:sldId id="590" r:id="rId38"/>
    <p:sldId id="691" r:id="rId39"/>
    <p:sldId id="685" r:id="rId40"/>
    <p:sldId id="631" r:id="rId41"/>
    <p:sldId id="427" r:id="rId42"/>
    <p:sldId id="690" r:id="rId43"/>
    <p:sldId id="692" r:id="rId44"/>
    <p:sldId id="693" r:id="rId45"/>
    <p:sldId id="783" r:id="rId46"/>
    <p:sldId id="784" r:id="rId47"/>
    <p:sldId id="812" r:id="rId48"/>
    <p:sldId id="732" r:id="rId49"/>
    <p:sldId id="813" r:id="rId50"/>
    <p:sldId id="683" r:id="rId51"/>
    <p:sldId id="798" r:id="rId52"/>
    <p:sldId id="799" r:id="rId53"/>
    <p:sldId id="761" r:id="rId54"/>
    <p:sldId id="794" r:id="rId55"/>
    <p:sldId id="766" r:id="rId56"/>
    <p:sldId id="767" r:id="rId57"/>
    <p:sldId id="806" r:id="rId58"/>
    <p:sldId id="768" r:id="rId59"/>
    <p:sldId id="769" r:id="rId60"/>
    <p:sldId id="735" r:id="rId61"/>
    <p:sldId id="770" r:id="rId62"/>
    <p:sldId id="807" r:id="rId63"/>
    <p:sldId id="771" r:id="rId64"/>
    <p:sldId id="772" r:id="rId65"/>
    <p:sldId id="801" r:id="rId66"/>
    <p:sldId id="773" r:id="rId67"/>
    <p:sldId id="700" r:id="rId68"/>
    <p:sldId id="800" r:id="rId69"/>
    <p:sldId id="774" r:id="rId70"/>
    <p:sldId id="785" r:id="rId71"/>
    <p:sldId id="809" r:id="rId72"/>
    <p:sldId id="776" r:id="rId73"/>
    <p:sldId id="777" r:id="rId74"/>
    <p:sldId id="778" r:id="rId75"/>
    <p:sldId id="779" r:id="rId76"/>
    <p:sldId id="780" r:id="rId77"/>
    <p:sldId id="781" r:id="rId78"/>
    <p:sldId id="782" r:id="rId79"/>
    <p:sldId id="632" r:id="rId80"/>
    <p:sldId id="810" r:id="rId81"/>
    <p:sldId id="804" r:id="rId82"/>
    <p:sldId id="789" r:id="rId83"/>
    <p:sldId id="790" r:id="rId84"/>
    <p:sldId id="791" r:id="rId85"/>
    <p:sldId id="792" r:id="rId86"/>
    <p:sldId id="787" r:id="rId87"/>
    <p:sldId id="802" r:id="rId88"/>
    <p:sldId id="788" r:id="rId89"/>
    <p:sldId id="808" r:id="rId90"/>
    <p:sldId id="803" r:id="rId91"/>
    <p:sldId id="805" r:id="rId92"/>
    <p:sldId id="513" r:id="rId93"/>
    <p:sldId id="469" r:id="rId94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0404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C89EF96-8CEA-46FF-86C4-4CE0E7609802}" styleName="Styl jasny 3 — Ak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51" autoAdjust="0"/>
    <p:restoredTop sz="69043" autoAdjust="0"/>
  </p:normalViewPr>
  <p:slideViewPr>
    <p:cSldViewPr>
      <p:cViewPr>
        <p:scale>
          <a:sx n="90" d="100"/>
          <a:sy n="90" d="100"/>
        </p:scale>
        <p:origin x="-91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156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6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slide" Target="slides/slide32.xml"/><Relationship Id="rId47" Type="http://schemas.openxmlformats.org/officeDocument/2006/relationships/slide" Target="slides/slide37.xml"/><Relationship Id="rId50" Type="http://schemas.openxmlformats.org/officeDocument/2006/relationships/slide" Target="slides/slide40.xml"/><Relationship Id="rId55" Type="http://schemas.openxmlformats.org/officeDocument/2006/relationships/slide" Target="slides/slide45.xml"/><Relationship Id="rId63" Type="http://schemas.openxmlformats.org/officeDocument/2006/relationships/slide" Target="slides/slide53.xml"/><Relationship Id="rId68" Type="http://schemas.openxmlformats.org/officeDocument/2006/relationships/slide" Target="slides/slide58.xml"/><Relationship Id="rId76" Type="http://schemas.openxmlformats.org/officeDocument/2006/relationships/slide" Target="slides/slide66.xml"/><Relationship Id="rId84" Type="http://schemas.openxmlformats.org/officeDocument/2006/relationships/slide" Target="slides/slide74.xml"/><Relationship Id="rId89" Type="http://schemas.openxmlformats.org/officeDocument/2006/relationships/slide" Target="slides/slide79.xml"/><Relationship Id="rId97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1.xml"/><Relationship Id="rId92" Type="http://schemas.openxmlformats.org/officeDocument/2006/relationships/slide" Target="slides/slide8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9" Type="http://schemas.openxmlformats.org/officeDocument/2006/relationships/slide" Target="slides/slide19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slide" Target="slides/slide35.xml"/><Relationship Id="rId53" Type="http://schemas.openxmlformats.org/officeDocument/2006/relationships/slide" Target="slides/slide43.xml"/><Relationship Id="rId58" Type="http://schemas.openxmlformats.org/officeDocument/2006/relationships/slide" Target="slides/slide48.xml"/><Relationship Id="rId66" Type="http://schemas.openxmlformats.org/officeDocument/2006/relationships/slide" Target="slides/slide56.xml"/><Relationship Id="rId74" Type="http://schemas.openxmlformats.org/officeDocument/2006/relationships/slide" Target="slides/slide64.xml"/><Relationship Id="rId79" Type="http://schemas.openxmlformats.org/officeDocument/2006/relationships/slide" Target="slides/slide69.xml"/><Relationship Id="rId87" Type="http://schemas.openxmlformats.org/officeDocument/2006/relationships/slide" Target="slides/slide77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1.xml"/><Relationship Id="rId82" Type="http://schemas.openxmlformats.org/officeDocument/2006/relationships/slide" Target="slides/slide72.xml"/><Relationship Id="rId90" Type="http://schemas.openxmlformats.org/officeDocument/2006/relationships/slide" Target="slides/slide80.xml"/><Relationship Id="rId95" Type="http://schemas.openxmlformats.org/officeDocument/2006/relationships/notesMaster" Target="notesMasters/notesMaster1.xml"/><Relationship Id="rId19" Type="http://schemas.openxmlformats.org/officeDocument/2006/relationships/slide" Target="slides/slide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slide" Target="slides/slide33.xml"/><Relationship Id="rId48" Type="http://schemas.openxmlformats.org/officeDocument/2006/relationships/slide" Target="slides/slide38.xml"/><Relationship Id="rId56" Type="http://schemas.openxmlformats.org/officeDocument/2006/relationships/slide" Target="slides/slide46.xml"/><Relationship Id="rId64" Type="http://schemas.openxmlformats.org/officeDocument/2006/relationships/slide" Target="slides/slide54.xml"/><Relationship Id="rId69" Type="http://schemas.openxmlformats.org/officeDocument/2006/relationships/slide" Target="slides/slide59.xml"/><Relationship Id="rId77" Type="http://schemas.openxmlformats.org/officeDocument/2006/relationships/slide" Target="slides/slide67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1.xml"/><Relationship Id="rId72" Type="http://schemas.openxmlformats.org/officeDocument/2006/relationships/slide" Target="slides/slide62.xml"/><Relationship Id="rId80" Type="http://schemas.openxmlformats.org/officeDocument/2006/relationships/slide" Target="slides/slide70.xml"/><Relationship Id="rId85" Type="http://schemas.openxmlformats.org/officeDocument/2006/relationships/slide" Target="slides/slide75.xml"/><Relationship Id="rId93" Type="http://schemas.openxmlformats.org/officeDocument/2006/relationships/slide" Target="slides/slide83.xml"/><Relationship Id="rId9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slide" Target="slides/slide36.xml"/><Relationship Id="rId59" Type="http://schemas.openxmlformats.org/officeDocument/2006/relationships/slide" Target="slides/slide49.xml"/><Relationship Id="rId67" Type="http://schemas.openxmlformats.org/officeDocument/2006/relationships/slide" Target="slides/slide57.xml"/><Relationship Id="rId20" Type="http://schemas.openxmlformats.org/officeDocument/2006/relationships/slide" Target="slides/slide10.xml"/><Relationship Id="rId41" Type="http://schemas.openxmlformats.org/officeDocument/2006/relationships/slide" Target="slides/slide31.xml"/><Relationship Id="rId54" Type="http://schemas.openxmlformats.org/officeDocument/2006/relationships/slide" Target="slides/slide44.xml"/><Relationship Id="rId62" Type="http://schemas.openxmlformats.org/officeDocument/2006/relationships/slide" Target="slides/slide52.xml"/><Relationship Id="rId70" Type="http://schemas.openxmlformats.org/officeDocument/2006/relationships/slide" Target="slides/slide60.xml"/><Relationship Id="rId75" Type="http://schemas.openxmlformats.org/officeDocument/2006/relationships/slide" Target="slides/slide65.xml"/><Relationship Id="rId83" Type="http://schemas.openxmlformats.org/officeDocument/2006/relationships/slide" Target="slides/slide73.xml"/><Relationship Id="rId88" Type="http://schemas.openxmlformats.org/officeDocument/2006/relationships/slide" Target="slides/slide78.xml"/><Relationship Id="rId91" Type="http://schemas.openxmlformats.org/officeDocument/2006/relationships/slide" Target="slides/slide81.xml"/><Relationship Id="rId9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slide" Target="slides/slide39.xml"/><Relationship Id="rId57" Type="http://schemas.openxmlformats.org/officeDocument/2006/relationships/slide" Target="slides/slide47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21.xml"/><Relationship Id="rId44" Type="http://schemas.openxmlformats.org/officeDocument/2006/relationships/slide" Target="slides/slide34.xml"/><Relationship Id="rId52" Type="http://schemas.openxmlformats.org/officeDocument/2006/relationships/slide" Target="slides/slide42.xml"/><Relationship Id="rId60" Type="http://schemas.openxmlformats.org/officeDocument/2006/relationships/slide" Target="slides/slide50.xml"/><Relationship Id="rId65" Type="http://schemas.openxmlformats.org/officeDocument/2006/relationships/slide" Target="slides/slide55.xml"/><Relationship Id="rId73" Type="http://schemas.openxmlformats.org/officeDocument/2006/relationships/slide" Target="slides/slide63.xml"/><Relationship Id="rId78" Type="http://schemas.openxmlformats.org/officeDocument/2006/relationships/slide" Target="slides/slide68.xml"/><Relationship Id="rId81" Type="http://schemas.openxmlformats.org/officeDocument/2006/relationships/slide" Target="slides/slide71.xml"/><Relationship Id="rId86" Type="http://schemas.openxmlformats.org/officeDocument/2006/relationships/slide" Target="slides/slide76.xml"/><Relationship Id="rId94" Type="http://schemas.openxmlformats.org/officeDocument/2006/relationships/slide" Target="slides/slide84.xml"/><Relationship Id="rId9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9" Type="http://schemas.openxmlformats.org/officeDocument/2006/relationships/slide" Target="slides/slide2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 dirty="0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B1EB550-343E-45A2-B3F3-22D56E08DEFC}" type="datetimeFigureOut">
              <a:rPr lang="pl-PL"/>
              <a:pPr>
                <a:defRPr/>
              </a:pPr>
              <a:t>2014-05-27</a:t>
            </a:fld>
            <a:endParaRPr lang="pl-PL" dirty="0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dirty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7E95914-DBF5-4AA7-8023-D8DB7F9503E4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6749384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7" name="Tytuł 5"/>
          <p:cNvSpPr txBox="1">
            <a:spLocks/>
          </p:cNvSpPr>
          <p:nvPr userDrawn="1"/>
        </p:nvSpPr>
        <p:spPr>
          <a:xfrm>
            <a:off x="331788" y="282575"/>
            <a:ext cx="8785225" cy="490538"/>
          </a:xfrm>
          <a:prstGeom prst="rect">
            <a:avLst/>
          </a:prstGeom>
        </p:spPr>
        <p:txBody>
          <a:bodyPr>
            <a:normAutofit fontScale="97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TYTUŁ SLAJDU</a:t>
            </a:r>
          </a:p>
        </p:txBody>
      </p:sp>
      <p:sp>
        <p:nvSpPr>
          <p:cNvPr id="8" name="Symbol zastępczy numeru slajdu 3"/>
          <p:cNvSpPr txBox="1">
            <a:spLocks/>
          </p:cNvSpPr>
          <p:nvPr userDrawn="1"/>
        </p:nvSpPr>
        <p:spPr bwMode="auto">
          <a:xfrm>
            <a:off x="6705600" y="650875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7EBF4F-031E-49BA-AC37-C782E95C990C}" type="slidenum">
              <a:rPr kumimoji="0" lang="pl-PL" sz="2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pl-P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7BA1E-ABE4-4DB5-9B23-7D5BDC8D4BAD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0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0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5.png"/><Relationship Id="rId4" Type="http://schemas.openxmlformats.org/officeDocument/2006/relationships/image" Target="../media/image23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0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0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0.png"/><Relationship Id="rId7" Type="http://schemas.openxmlformats.org/officeDocument/2006/relationships/image" Target="../media/image3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0.png"/><Relationship Id="rId7" Type="http://schemas.openxmlformats.org/officeDocument/2006/relationships/image" Target="../media/image3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pl-PL" sz="3600" b="1" dirty="0" smtClean="0"/>
              <a:t>Treści multimedialne - kodowanie, przetwarzanie, prezentacja</a:t>
            </a:r>
            <a:r>
              <a:rPr lang="pl-PL" sz="3600" dirty="0" smtClean="0"/>
              <a:t/>
            </a:r>
            <a:br>
              <a:rPr lang="pl-PL" sz="3600" dirty="0" smtClean="0"/>
            </a:b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pl-PL" sz="3600" dirty="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dirty="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sp>
        <p:nvSpPr>
          <p:cNvPr id="205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A08FF9B-0118-44C7-8E1D-98D0E61C4556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2054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6689" cy="6855984"/>
          </a:xfrm>
          <a:prstGeom prst="rect">
            <a:avLst/>
          </a:prstGeom>
        </p:spPr>
      </p:pic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</a:t>
            </a:fld>
            <a:endParaRPr lang="pl-PL" dirty="0"/>
          </a:p>
        </p:txBody>
      </p:sp>
      <p:sp>
        <p:nvSpPr>
          <p:cNvPr id="9" name="Tytuł 5"/>
          <p:cNvSpPr txBox="1">
            <a:spLocks/>
          </p:cNvSpPr>
          <p:nvPr/>
        </p:nvSpPr>
        <p:spPr>
          <a:xfrm>
            <a:off x="179388" y="188913"/>
            <a:ext cx="8785225" cy="475297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14400" b="1" cap="small" dirty="0" smtClean="0">
                <a:solidFill>
                  <a:schemeClr val="bg1"/>
                </a:solidFill>
                <a:latin typeface="+mj-lt"/>
              </a:rPr>
              <a:t>węglowodory nienasycone:</a:t>
            </a: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endParaRPr lang="pl-PL" sz="17600" b="1" cap="all" dirty="0" smtClean="0">
              <a:solidFill>
                <a:schemeClr val="bg1"/>
              </a:solidFill>
              <a:latin typeface="+mj-lt"/>
            </a:endParaRP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endParaRPr lang="pl-PL" sz="13500" b="1" cap="all" dirty="0">
              <a:solidFill>
                <a:schemeClr val="bg1"/>
              </a:solidFill>
              <a:latin typeface="+mj-lt"/>
            </a:endParaRP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lang="pl-PL" sz="21600" b="1" cap="all" dirty="0" err="1" smtClean="0">
                <a:solidFill>
                  <a:schemeClr val="bg1"/>
                </a:solidFill>
                <a:latin typeface="+mj-lt"/>
              </a:rPr>
              <a:t>alkIny</a:t>
            </a:r>
            <a:r>
              <a:rPr lang="pl-PL" sz="17600" b="1" cap="all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pl-PL" sz="40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40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kumimoji="0" lang="pl-PL" sz="9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9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6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6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endParaRPr kumimoji="0" lang="pl-PL" sz="7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kumimoji="0" lang="pl-PL" sz="7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7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</a:t>
            </a:fld>
            <a:endParaRPr lang="pl-PL" dirty="0"/>
          </a:p>
        </p:txBody>
      </p:sp>
      <p:sp>
        <p:nvSpPr>
          <p:cNvPr id="10" name="Strzałka w dół 9"/>
          <p:cNvSpPr/>
          <p:nvPr/>
        </p:nvSpPr>
        <p:spPr>
          <a:xfrm rot="1009940">
            <a:off x="2848533" y="1612952"/>
            <a:ext cx="357190" cy="484401"/>
          </a:xfrm>
          <a:prstGeom prst="down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1" name="Strzałka w dół 10"/>
          <p:cNvSpPr/>
          <p:nvPr/>
        </p:nvSpPr>
        <p:spPr>
          <a:xfrm rot="20727386">
            <a:off x="5984420" y="1608699"/>
            <a:ext cx="357190" cy="484401"/>
          </a:xfrm>
          <a:prstGeom prst="down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cxnSp>
        <p:nvCxnSpPr>
          <p:cNvPr id="18" name="Łącznik prosty ze strzałką 17"/>
          <p:cNvCxnSpPr/>
          <p:nvPr/>
        </p:nvCxnSpPr>
        <p:spPr>
          <a:xfrm rot="10800000" flipV="1">
            <a:off x="1714480" y="2643182"/>
            <a:ext cx="571504" cy="357190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y ze strzałką 21"/>
          <p:cNvCxnSpPr/>
          <p:nvPr/>
        </p:nvCxnSpPr>
        <p:spPr>
          <a:xfrm rot="16200000" flipH="1">
            <a:off x="2857488" y="2643182"/>
            <a:ext cx="357190" cy="357190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Łącznik prosty ze strzałką 24"/>
          <p:cNvCxnSpPr/>
          <p:nvPr/>
        </p:nvCxnSpPr>
        <p:spPr>
          <a:xfrm rot="10800000" flipV="1">
            <a:off x="5000628" y="2643182"/>
            <a:ext cx="571504" cy="357190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Łącznik prosty ze strzałką 25"/>
          <p:cNvCxnSpPr/>
          <p:nvPr/>
        </p:nvCxnSpPr>
        <p:spPr>
          <a:xfrm>
            <a:off x="7143768" y="2643182"/>
            <a:ext cx="714380" cy="357190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Łącznik prosty ze strzałką 28"/>
          <p:cNvCxnSpPr/>
          <p:nvPr/>
        </p:nvCxnSpPr>
        <p:spPr>
          <a:xfrm rot="5400000">
            <a:off x="6180149" y="2820983"/>
            <a:ext cx="357190" cy="1588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upa 50"/>
          <p:cNvGrpSpPr/>
          <p:nvPr/>
        </p:nvGrpSpPr>
        <p:grpSpPr>
          <a:xfrm>
            <a:off x="714348" y="1000108"/>
            <a:ext cx="8286808" cy="4286280"/>
            <a:chOff x="714348" y="1000108"/>
            <a:chExt cx="8286808" cy="4286280"/>
          </a:xfrm>
        </p:grpSpPr>
        <p:sp>
          <p:nvSpPr>
            <p:cNvPr id="7" name="Prostokąt 6"/>
            <p:cNvSpPr/>
            <p:nvPr/>
          </p:nvSpPr>
          <p:spPr>
            <a:xfrm>
              <a:off x="2285984" y="1000108"/>
              <a:ext cx="4500594" cy="500066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b="1" dirty="0" smtClean="0"/>
                <a:t>WĘGLOWODORY</a:t>
              </a:r>
              <a:endParaRPr lang="pl-PL" b="1" dirty="0"/>
            </a:p>
          </p:txBody>
        </p:sp>
        <p:sp>
          <p:nvSpPr>
            <p:cNvPr id="8" name="Prostokąt zaokrąglony 7"/>
            <p:cNvSpPr/>
            <p:nvPr/>
          </p:nvSpPr>
          <p:spPr>
            <a:xfrm>
              <a:off x="1857356" y="2143116"/>
              <a:ext cx="1857388" cy="428628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łańcuchowe</a:t>
              </a:r>
              <a:endParaRPr lang="pl-PL" dirty="0"/>
            </a:p>
          </p:txBody>
        </p:sp>
        <p:sp>
          <p:nvSpPr>
            <p:cNvPr id="9" name="Prostokąt zaokrąglony 8"/>
            <p:cNvSpPr/>
            <p:nvPr/>
          </p:nvSpPr>
          <p:spPr>
            <a:xfrm>
              <a:off x="5357818" y="2143116"/>
              <a:ext cx="1857388" cy="428628"/>
            </a:xfrm>
            <a:prstGeom prst="round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pierścieniowe</a:t>
              </a:r>
              <a:endParaRPr lang="pl-PL" dirty="0"/>
            </a:p>
          </p:txBody>
        </p:sp>
        <p:sp>
          <p:nvSpPr>
            <p:cNvPr id="12" name="Prostokąt 11"/>
            <p:cNvSpPr/>
            <p:nvPr/>
          </p:nvSpPr>
          <p:spPr>
            <a:xfrm>
              <a:off x="714348" y="3071810"/>
              <a:ext cx="1357322" cy="35719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nasycone</a:t>
              </a:r>
              <a:endParaRPr lang="pl-PL" dirty="0"/>
            </a:p>
          </p:txBody>
        </p:sp>
        <p:sp>
          <p:nvSpPr>
            <p:cNvPr id="13" name="Prostokąt 12"/>
            <p:cNvSpPr/>
            <p:nvPr/>
          </p:nvSpPr>
          <p:spPr>
            <a:xfrm>
              <a:off x="2143108" y="3071810"/>
              <a:ext cx="1643074" cy="35719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nienasycone</a:t>
              </a:r>
              <a:endParaRPr lang="pl-PL" dirty="0"/>
            </a:p>
          </p:txBody>
        </p:sp>
        <p:sp>
          <p:nvSpPr>
            <p:cNvPr id="14" name="Prostokąt 13"/>
            <p:cNvSpPr/>
            <p:nvPr/>
          </p:nvSpPr>
          <p:spPr>
            <a:xfrm>
              <a:off x="4214810" y="3071810"/>
              <a:ext cx="1357322" cy="35719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nasycone</a:t>
              </a:r>
              <a:endParaRPr lang="pl-PL" dirty="0"/>
            </a:p>
          </p:txBody>
        </p:sp>
        <p:sp>
          <p:nvSpPr>
            <p:cNvPr id="15" name="Prostokąt 14"/>
            <p:cNvSpPr/>
            <p:nvPr/>
          </p:nvSpPr>
          <p:spPr>
            <a:xfrm>
              <a:off x="5643570" y="3071810"/>
              <a:ext cx="1643074" cy="35719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nienasycone</a:t>
              </a:r>
              <a:endParaRPr lang="pl-PL" dirty="0"/>
            </a:p>
          </p:txBody>
        </p:sp>
        <p:sp>
          <p:nvSpPr>
            <p:cNvPr id="16" name="Prostokąt 15"/>
            <p:cNvSpPr/>
            <p:nvPr/>
          </p:nvSpPr>
          <p:spPr>
            <a:xfrm>
              <a:off x="7358082" y="3071810"/>
              <a:ext cx="1643074" cy="35719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aromatyczne</a:t>
              </a:r>
              <a:endParaRPr lang="pl-PL" dirty="0"/>
            </a:p>
          </p:txBody>
        </p:sp>
        <p:sp>
          <p:nvSpPr>
            <p:cNvPr id="32" name="Prostokąt z rogami zaokrąglonymi po przekątnej 31"/>
            <p:cNvSpPr/>
            <p:nvPr/>
          </p:nvSpPr>
          <p:spPr>
            <a:xfrm>
              <a:off x="857224" y="3786190"/>
              <a:ext cx="1071570" cy="357190"/>
            </a:xfrm>
            <a:prstGeom prst="round2Diag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alkany</a:t>
              </a:r>
              <a:endParaRPr lang="pl-PL" dirty="0"/>
            </a:p>
          </p:txBody>
        </p:sp>
        <p:sp>
          <p:nvSpPr>
            <p:cNvPr id="33" name="Prostokąt z rogami zaokrąglonymi po przekątnej 32"/>
            <p:cNvSpPr/>
            <p:nvPr/>
          </p:nvSpPr>
          <p:spPr>
            <a:xfrm>
              <a:off x="1785918" y="4929198"/>
              <a:ext cx="1071570" cy="357190"/>
            </a:xfrm>
            <a:prstGeom prst="round2Diag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alkeny</a:t>
              </a:r>
              <a:endParaRPr lang="pl-PL" dirty="0"/>
            </a:p>
          </p:txBody>
        </p:sp>
        <p:sp>
          <p:nvSpPr>
            <p:cNvPr id="34" name="Prostokąt z rogami zaokrąglonymi po przekątnej 33"/>
            <p:cNvSpPr/>
            <p:nvPr/>
          </p:nvSpPr>
          <p:spPr>
            <a:xfrm>
              <a:off x="3000364" y="4929198"/>
              <a:ext cx="1071570" cy="357190"/>
            </a:xfrm>
            <a:prstGeom prst="round2Diag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alkiny</a:t>
              </a:r>
              <a:endParaRPr lang="pl-PL" dirty="0"/>
            </a:p>
          </p:txBody>
        </p:sp>
      </p:grpSp>
      <p:cxnSp>
        <p:nvCxnSpPr>
          <p:cNvPr id="35" name="Łącznik prosty ze strzałką 34"/>
          <p:cNvCxnSpPr/>
          <p:nvPr/>
        </p:nvCxnSpPr>
        <p:spPr>
          <a:xfrm rot="5400000">
            <a:off x="1893075" y="3964785"/>
            <a:ext cx="1285885" cy="500067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Łącznik prosty ze strzałką 37"/>
          <p:cNvCxnSpPr/>
          <p:nvPr/>
        </p:nvCxnSpPr>
        <p:spPr>
          <a:xfrm rot="16200000" flipH="1">
            <a:off x="2714612" y="4000504"/>
            <a:ext cx="1285884" cy="428628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Łącznik prosty ze strzałką 42"/>
          <p:cNvCxnSpPr/>
          <p:nvPr/>
        </p:nvCxnSpPr>
        <p:spPr>
          <a:xfrm rot="5400000">
            <a:off x="1250133" y="3607595"/>
            <a:ext cx="214314" cy="1588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pole tekstowe 44"/>
          <p:cNvSpPr txBox="1"/>
          <p:nvPr/>
        </p:nvSpPr>
        <p:spPr>
          <a:xfrm>
            <a:off x="767691" y="4357694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np. etan</a:t>
            </a:r>
            <a:endParaRPr lang="pl-PL" dirty="0"/>
          </a:p>
        </p:txBody>
      </p:sp>
      <p:sp>
        <p:nvSpPr>
          <p:cNvPr id="46" name="pole tekstowe 45"/>
          <p:cNvSpPr txBox="1"/>
          <p:nvPr/>
        </p:nvSpPr>
        <p:spPr>
          <a:xfrm>
            <a:off x="3857620" y="3929066"/>
            <a:ext cx="1838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np. cykloheksan</a:t>
            </a:r>
            <a:endParaRPr lang="pl-PL" dirty="0"/>
          </a:p>
        </p:txBody>
      </p:sp>
      <p:sp>
        <p:nvSpPr>
          <p:cNvPr id="47" name="pole tekstowe 46"/>
          <p:cNvSpPr txBox="1"/>
          <p:nvPr/>
        </p:nvSpPr>
        <p:spPr>
          <a:xfrm>
            <a:off x="5757267" y="3929066"/>
            <a:ext cx="1672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np. cyklobuten</a:t>
            </a:r>
            <a:endParaRPr lang="pl-PL" dirty="0"/>
          </a:p>
        </p:txBody>
      </p:sp>
      <p:sp>
        <p:nvSpPr>
          <p:cNvPr id="48" name="pole tekstowe 47"/>
          <p:cNvSpPr txBox="1"/>
          <p:nvPr/>
        </p:nvSpPr>
        <p:spPr>
          <a:xfrm>
            <a:off x="7572396" y="3916924"/>
            <a:ext cx="1326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np. benzen</a:t>
            </a:r>
            <a:endParaRPr lang="pl-PL" dirty="0"/>
          </a:p>
        </p:txBody>
      </p:sp>
      <p:sp>
        <p:nvSpPr>
          <p:cNvPr id="49" name="pole tekstowe 48"/>
          <p:cNvSpPr txBox="1"/>
          <p:nvPr/>
        </p:nvSpPr>
        <p:spPr>
          <a:xfrm>
            <a:off x="1785918" y="5357826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np. eten</a:t>
            </a:r>
            <a:endParaRPr lang="pl-PL" dirty="0"/>
          </a:p>
        </p:txBody>
      </p:sp>
      <p:sp>
        <p:nvSpPr>
          <p:cNvPr id="50" name="pole tekstowe 49"/>
          <p:cNvSpPr txBox="1"/>
          <p:nvPr/>
        </p:nvSpPr>
        <p:spPr>
          <a:xfrm>
            <a:off x="3000364" y="5345684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np. etyn</a:t>
            </a:r>
            <a:endParaRPr lang="pl-PL" dirty="0"/>
          </a:p>
        </p:txBody>
      </p:sp>
      <p:sp>
        <p:nvSpPr>
          <p:cNvPr id="37" name="Tytuł 1"/>
          <p:cNvSpPr>
            <a:spLocks noGrp="1"/>
          </p:cNvSpPr>
          <p:nvPr>
            <p:ph type="title"/>
          </p:nvPr>
        </p:nvSpPr>
        <p:spPr>
          <a:xfrm>
            <a:off x="611560" y="-27384"/>
            <a:ext cx="8229600" cy="757806"/>
          </a:xfrm>
        </p:spPr>
        <p:txBody>
          <a:bodyPr>
            <a:no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  <a:cs typeface="Times New Roman" pitchFamily="18" charset="0"/>
              </a:rPr>
              <a:t>Przypomnijmy</a:t>
            </a:r>
            <a:endParaRPr lang="pl-PL" sz="2800" b="1" dirty="0">
              <a:solidFill>
                <a:schemeClr val="bg1"/>
              </a:solidFill>
              <a:latin typeface="+mn-lt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23528" y="1600200"/>
            <a:ext cx="8820472" cy="492514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pl-PL" sz="2400" dirty="0" smtClean="0"/>
              <a:t>Atomy węgla w cząsteczkach alkinów są połączone </a:t>
            </a:r>
            <a:r>
              <a:rPr lang="pl-PL" sz="2400" b="1" dirty="0" smtClean="0"/>
              <a:t>wiązaniami potrójnymi. </a:t>
            </a:r>
            <a:br>
              <a:rPr lang="pl-PL" sz="2400" b="1" dirty="0" smtClean="0"/>
            </a:br>
            <a:r>
              <a:rPr lang="pl-PL" sz="2400" dirty="0" smtClean="0"/>
              <a:t>Mówimy wówczas, że są one </a:t>
            </a:r>
            <a:r>
              <a:rPr lang="pl-PL" sz="2400" b="1" dirty="0" smtClean="0"/>
              <a:t>nienasycone</a:t>
            </a:r>
            <a:r>
              <a:rPr lang="pl-PL" sz="2400" dirty="0" smtClean="0"/>
              <a:t>.</a:t>
            </a:r>
          </a:p>
          <a:p>
            <a:pPr marL="3175" indent="-3175">
              <a:buNone/>
            </a:pPr>
            <a:endParaRPr lang="pl-PL" sz="2400" b="1" dirty="0" smtClean="0"/>
          </a:p>
          <a:p>
            <a:pPr marL="3175" indent="-3175" algn="ctr">
              <a:buNone/>
            </a:pPr>
            <a:r>
              <a:rPr lang="pl-PL" sz="2400" b="1" dirty="0" smtClean="0"/>
              <a:t>Wiązanie potrójne, wiązanie </a:t>
            </a:r>
            <a:r>
              <a:rPr lang="el-GR" sz="2400" b="1" dirty="0" smtClean="0"/>
              <a:t>π </a:t>
            </a:r>
            <a:r>
              <a:rPr lang="pl-PL" sz="2400" b="1" dirty="0" smtClean="0"/>
              <a:t>- </a:t>
            </a:r>
            <a:r>
              <a:rPr lang="el-GR" sz="2400" b="1" dirty="0" smtClean="0"/>
              <a:t>σ </a:t>
            </a:r>
            <a:r>
              <a:rPr lang="pl-PL" sz="2400" b="1" dirty="0" smtClean="0"/>
              <a:t>-</a:t>
            </a:r>
            <a:r>
              <a:rPr lang="el-GR" sz="2400" dirty="0" smtClean="0"/>
              <a:t> </a:t>
            </a:r>
            <a:r>
              <a:rPr lang="el-GR" sz="2400" b="1" dirty="0" smtClean="0"/>
              <a:t>π</a:t>
            </a:r>
            <a:r>
              <a:rPr lang="pl-PL" sz="2400" dirty="0" smtClean="0"/>
              <a:t>, </a:t>
            </a:r>
            <a:br>
              <a:rPr lang="pl-PL" sz="2400" dirty="0" smtClean="0"/>
            </a:br>
            <a:r>
              <a:rPr lang="pl-PL" sz="2400" dirty="0" smtClean="0"/>
              <a:t>powstaje w wyniku oddziaływania trzech par elektronów.</a:t>
            </a:r>
          </a:p>
          <a:p>
            <a:pPr marL="3175" indent="-3175" algn="ctr">
              <a:buNone/>
            </a:pPr>
            <a:r>
              <a:rPr lang="pl-PL" sz="2400" dirty="0" smtClean="0"/>
              <a:t>Orbitale atomu węgla z drugim atomem węgla i atomem wodoru tworzą wiązania sigma. Dwa wiązania pi tworzą niezhybrydyzowane orbitale</a:t>
            </a:r>
          </a:p>
          <a:p>
            <a:pPr marL="3175" indent="-3175" algn="ctr">
              <a:buNone/>
            </a:pPr>
            <a:r>
              <a:rPr lang="pl-PL" sz="2400" dirty="0" smtClean="0"/>
              <a:t>(po dwa z każdego atomu węgla).</a:t>
            </a:r>
            <a:endParaRPr lang="pl-PL" sz="2400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</a:t>
            </a:fld>
            <a:endParaRPr lang="pl-PL" dirty="0"/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</a:t>
            </a:fld>
            <a:endParaRPr lang="pl-PL" dirty="0"/>
          </a:p>
        </p:txBody>
      </p:sp>
      <p:sp>
        <p:nvSpPr>
          <p:cNvPr id="10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1"/>
            <a:ext cx="8686800" cy="3556992"/>
          </a:xfrm>
        </p:spPr>
        <p:txBody>
          <a:bodyPr>
            <a:normAutofit/>
          </a:bodyPr>
          <a:lstStyle/>
          <a:p>
            <a:pPr marL="3175" indent="-3175" algn="ctr">
              <a:buNone/>
            </a:pPr>
            <a:r>
              <a:rPr lang="pl-PL" sz="2800" b="1" dirty="0" smtClean="0"/>
              <a:t>W skład wiązania potrójnego </a:t>
            </a:r>
            <a:r>
              <a:rPr lang="pl-PL" sz="2800" dirty="0" smtClean="0"/>
              <a:t>wchodzi </a:t>
            </a:r>
            <a:br>
              <a:rPr lang="pl-PL" sz="2800" dirty="0" smtClean="0"/>
            </a:br>
            <a:r>
              <a:rPr lang="pl-PL" sz="2800" dirty="0" smtClean="0"/>
              <a:t>jedno wiązanie </a:t>
            </a:r>
            <a:r>
              <a:rPr lang="el-GR" sz="2800" dirty="0" smtClean="0"/>
              <a:t>σ</a:t>
            </a:r>
            <a:r>
              <a:rPr lang="pl-PL" sz="2800" dirty="0" smtClean="0"/>
              <a:t> i dwa wiązania </a:t>
            </a:r>
            <a:r>
              <a:rPr lang="el-GR" sz="2800" dirty="0" smtClean="0"/>
              <a:t>π</a:t>
            </a:r>
            <a:r>
              <a:rPr lang="pl-PL" sz="2800" dirty="0" smtClean="0"/>
              <a:t>.</a:t>
            </a:r>
          </a:p>
          <a:p>
            <a:pPr marL="3175" indent="-3175">
              <a:buNone/>
            </a:pPr>
            <a:endParaRPr lang="pl-PL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571876"/>
            <a:ext cx="389572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pole tekstowe 7"/>
          <p:cNvSpPr txBox="1"/>
          <p:nvPr/>
        </p:nvSpPr>
        <p:spPr>
          <a:xfrm>
            <a:off x="5572132" y="3286124"/>
            <a:ext cx="307183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+mn-lt"/>
              </a:rPr>
              <a:t>6 wiązań sigma C-H</a:t>
            </a:r>
          </a:p>
          <a:p>
            <a:r>
              <a:rPr lang="pl-PL" sz="2000" dirty="0" smtClean="0">
                <a:latin typeface="+mn-lt"/>
              </a:rPr>
              <a:t>2 wiązania sigma C-C</a:t>
            </a:r>
          </a:p>
          <a:p>
            <a:r>
              <a:rPr lang="pl-PL" sz="2000" dirty="0" smtClean="0">
                <a:latin typeface="+mn-lt"/>
              </a:rPr>
              <a:t>1 wiązanie sigma C=C</a:t>
            </a:r>
          </a:p>
          <a:p>
            <a:r>
              <a:rPr lang="pl-PL" sz="2000" dirty="0" smtClean="0">
                <a:latin typeface="+mn-lt"/>
              </a:rPr>
              <a:t>1 wiązanie sigma C≡C</a:t>
            </a:r>
          </a:p>
          <a:p>
            <a:r>
              <a:rPr lang="pl-PL" sz="2000" dirty="0" smtClean="0">
                <a:latin typeface="+mn-lt"/>
              </a:rPr>
              <a:t>1 wiązanie pi C=C</a:t>
            </a:r>
          </a:p>
          <a:p>
            <a:r>
              <a:rPr lang="pl-PL" sz="2000" dirty="0" smtClean="0">
                <a:latin typeface="+mn-lt"/>
              </a:rPr>
              <a:t>2 wiązania pi C≡C</a:t>
            </a:r>
          </a:p>
          <a:p>
            <a:endParaRPr lang="pl-PL" dirty="0">
              <a:latin typeface="+mn-lt"/>
            </a:endParaRPr>
          </a:p>
        </p:txBody>
      </p:sp>
      <p:sp>
        <p:nvSpPr>
          <p:cNvPr id="11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/>
          </a:bodyPr>
          <a:lstStyle/>
          <a:p>
            <a:pPr marL="3175" indent="-3175" algn="ctr">
              <a:buNone/>
            </a:pPr>
            <a:r>
              <a:rPr lang="pl-PL" sz="2800" dirty="0" smtClean="0"/>
              <a:t>Wiązanie </a:t>
            </a:r>
            <a:r>
              <a:rPr lang="el-GR" sz="2800" dirty="0" smtClean="0"/>
              <a:t>π</a:t>
            </a:r>
            <a:r>
              <a:rPr lang="pl-PL" sz="2800" dirty="0" smtClean="0"/>
              <a:t> odznacza się mniejszą trwałością </a:t>
            </a:r>
            <a:br>
              <a:rPr lang="pl-PL" sz="2800" dirty="0" smtClean="0"/>
            </a:br>
            <a:r>
              <a:rPr lang="pl-PL" sz="2800" dirty="0" smtClean="0"/>
              <a:t>(w porównaniu z wiązaniami </a:t>
            </a:r>
            <a:r>
              <a:rPr lang="el-GR" sz="2800" dirty="0" smtClean="0"/>
              <a:t>σ</a:t>
            </a:r>
            <a:r>
              <a:rPr lang="pl-PL" sz="2800" dirty="0" smtClean="0"/>
              <a:t>), </a:t>
            </a:r>
            <a:br>
              <a:rPr lang="pl-PL" sz="2800" dirty="0" smtClean="0"/>
            </a:br>
            <a:r>
              <a:rPr lang="pl-PL" sz="2800" dirty="0" smtClean="0"/>
              <a:t>w szczególności rozpada się pod wpływem czynników elektrofilowych.</a:t>
            </a:r>
            <a:endParaRPr lang="pl-PL" sz="2800" b="1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</a:t>
            </a:fld>
            <a:endParaRPr lang="pl-PL" dirty="0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pl-PL" dirty="0" smtClean="0"/>
          </a:p>
          <a:p>
            <a:pPr algn="ctr">
              <a:buNone/>
            </a:pPr>
            <a:r>
              <a:rPr lang="pl-PL" sz="7200" dirty="0" smtClean="0"/>
              <a:t>C</a:t>
            </a:r>
            <a:r>
              <a:rPr lang="pl-PL" sz="7200" baseline="-25000" dirty="0" smtClean="0"/>
              <a:t>n</a:t>
            </a:r>
            <a:r>
              <a:rPr lang="pl-PL" sz="7200" dirty="0" smtClean="0"/>
              <a:t>H</a:t>
            </a:r>
            <a:r>
              <a:rPr lang="pl-PL" sz="7200" baseline="-25000" dirty="0" smtClean="0"/>
              <a:t>2n-2</a:t>
            </a:r>
            <a:endParaRPr lang="pl-PL" sz="7200" baseline="-25000" dirty="0"/>
          </a:p>
        </p:txBody>
      </p:sp>
      <p:cxnSp>
        <p:nvCxnSpPr>
          <p:cNvPr id="8" name="Łącznik prosty ze strzałką 7"/>
          <p:cNvCxnSpPr/>
          <p:nvPr/>
        </p:nvCxnSpPr>
        <p:spPr>
          <a:xfrm rot="5400000" flipH="1" flipV="1">
            <a:off x="3155652" y="3559464"/>
            <a:ext cx="642938" cy="52488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 rot="16200000" flipV="1">
            <a:off x="5500694" y="3571876"/>
            <a:ext cx="642942" cy="50006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rostokąt 8"/>
          <p:cNvSpPr/>
          <p:nvPr/>
        </p:nvSpPr>
        <p:spPr>
          <a:xfrm>
            <a:off x="2500298" y="1048392"/>
            <a:ext cx="39052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Wzór ogólny alkinów:</a:t>
            </a:r>
          </a:p>
        </p:txBody>
      </p:sp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pl-PL" dirty="0" smtClean="0"/>
          </a:p>
          <a:p>
            <a:pPr algn="ctr">
              <a:buNone/>
            </a:pPr>
            <a:r>
              <a:rPr lang="pl-PL" sz="7200" dirty="0" smtClean="0"/>
              <a:t>C</a:t>
            </a:r>
            <a:r>
              <a:rPr lang="pl-PL" sz="7200" baseline="-25000" dirty="0" smtClean="0"/>
              <a:t>n</a:t>
            </a:r>
            <a:r>
              <a:rPr lang="pl-PL" sz="7200" dirty="0" smtClean="0"/>
              <a:t>H</a:t>
            </a:r>
            <a:r>
              <a:rPr lang="pl-PL" sz="7200" baseline="-25000" dirty="0" smtClean="0"/>
              <a:t>2n-2</a:t>
            </a:r>
            <a:endParaRPr lang="pl-PL" sz="7200" baseline="-25000" dirty="0"/>
          </a:p>
        </p:txBody>
      </p:sp>
      <p:cxnSp>
        <p:nvCxnSpPr>
          <p:cNvPr id="8" name="Łącznik prosty ze strzałką 7"/>
          <p:cNvCxnSpPr/>
          <p:nvPr/>
        </p:nvCxnSpPr>
        <p:spPr>
          <a:xfrm rot="5400000" flipH="1" flipV="1">
            <a:off x="3155652" y="3488026"/>
            <a:ext cx="642938" cy="52488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714348" y="4071942"/>
            <a:ext cx="302679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3200" dirty="0" smtClean="0">
                <a:latin typeface="+mn-lt"/>
              </a:rPr>
              <a:t>liczba atomów</a:t>
            </a:r>
          </a:p>
          <a:p>
            <a:pPr algn="ctr"/>
            <a:r>
              <a:rPr lang="pl-PL" sz="3200" dirty="0" smtClean="0">
                <a:latin typeface="+mn-lt"/>
              </a:rPr>
              <a:t>węgla</a:t>
            </a:r>
            <a:endParaRPr lang="pl-PL" sz="3200" dirty="0">
              <a:latin typeface="+mn-lt"/>
            </a:endParaRPr>
          </a:p>
        </p:txBody>
      </p:sp>
      <p:cxnSp>
        <p:nvCxnSpPr>
          <p:cNvPr id="11" name="Łącznik prosty ze strzałką 10"/>
          <p:cNvCxnSpPr/>
          <p:nvPr/>
        </p:nvCxnSpPr>
        <p:spPr>
          <a:xfrm rot="16200000" flipV="1">
            <a:off x="5572132" y="3571876"/>
            <a:ext cx="642942" cy="50006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ole tekstowe 12"/>
          <p:cNvSpPr txBox="1"/>
          <p:nvPr/>
        </p:nvSpPr>
        <p:spPr>
          <a:xfrm>
            <a:off x="5214942" y="4071942"/>
            <a:ext cx="302679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3200" dirty="0" smtClean="0">
                <a:latin typeface="+mn-lt"/>
              </a:rPr>
              <a:t>liczba atomów</a:t>
            </a:r>
          </a:p>
          <a:p>
            <a:pPr algn="ctr"/>
            <a:r>
              <a:rPr lang="pl-PL" sz="3200" dirty="0" smtClean="0">
                <a:latin typeface="+mn-lt"/>
              </a:rPr>
              <a:t>wodoru</a:t>
            </a:r>
            <a:endParaRPr lang="pl-PL" sz="3200" dirty="0">
              <a:latin typeface="+mn-lt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2500298" y="1048392"/>
            <a:ext cx="39052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Wzór ogólny alkinów:</a:t>
            </a:r>
          </a:p>
        </p:txBody>
      </p:sp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9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Szereg homologiczny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214282" y="1116540"/>
          <a:ext cx="8715436" cy="49556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5145"/>
                <a:gridCol w="2203904"/>
                <a:gridCol w="3606387"/>
              </a:tblGrid>
              <a:tr h="664273">
                <a:tc rowSpan="2"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Nazwa alkinu</a:t>
                      </a:r>
                      <a:r>
                        <a:rPr lang="pl-PL" sz="1800" baseline="0" dirty="0" smtClean="0"/>
                        <a:t/>
                      </a:r>
                      <a:br>
                        <a:rPr lang="pl-PL" sz="1800" baseline="0" dirty="0" smtClean="0"/>
                      </a:br>
                      <a:r>
                        <a:rPr lang="pl-PL" sz="1800" baseline="0" dirty="0" smtClean="0"/>
                        <a:t>i liczba atomów węgla</a:t>
                      </a:r>
                      <a:br>
                        <a:rPr lang="pl-PL" sz="1800" baseline="0" dirty="0" smtClean="0"/>
                      </a:br>
                      <a:r>
                        <a:rPr lang="pl-PL" sz="1800" baseline="0" dirty="0" smtClean="0"/>
                        <a:t>w cząsteczce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Wzór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664273">
                <a:tc v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b="1" dirty="0" smtClean="0"/>
                    </a:p>
                    <a:p>
                      <a:pPr algn="ctr"/>
                      <a:r>
                        <a:rPr lang="pl-PL" b="1" dirty="0" smtClean="0"/>
                        <a:t>sumaryczny</a:t>
                      </a:r>
                    </a:p>
                    <a:p>
                      <a:pPr algn="ctr"/>
                      <a:endParaRPr lang="pl-PL" sz="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b="1" dirty="0" smtClean="0"/>
                    </a:p>
                    <a:p>
                      <a:pPr algn="ctr"/>
                      <a:r>
                        <a:rPr lang="pl-PL" b="1" dirty="0" smtClean="0"/>
                        <a:t>półstrukturalny</a:t>
                      </a:r>
                    </a:p>
                    <a:p>
                      <a:pPr algn="ctr"/>
                      <a:endParaRPr lang="pl-PL" sz="800" b="1" dirty="0"/>
                    </a:p>
                  </a:txBody>
                  <a:tcPr/>
                </a:tc>
              </a:tr>
              <a:tr h="897570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b="1" dirty="0" smtClean="0"/>
                        <a:t>etyn</a:t>
                      </a:r>
                    </a:p>
                    <a:p>
                      <a:pPr algn="ctr"/>
                      <a:r>
                        <a:rPr lang="pl-PL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1800" dirty="0" smtClean="0"/>
                    </a:p>
                    <a:p>
                      <a:pPr algn="ctr"/>
                      <a:r>
                        <a:rPr lang="pl-PL" sz="1800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sz="1800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  <a:p>
                      <a:pPr algn="ctr"/>
                      <a:endParaRPr lang="pl-P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1800" dirty="0" smtClean="0"/>
                    </a:p>
                    <a:p>
                      <a:pPr algn="ctr"/>
                      <a:r>
                        <a:rPr lang="pl-PL" sz="1800" dirty="0" smtClean="0"/>
                        <a:t>CH≡CH</a:t>
                      </a:r>
                      <a:endParaRPr lang="pl-PL" sz="1800" kern="1200" baseline="-250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67651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b="1" dirty="0" smtClean="0"/>
                        <a:t>propyn</a:t>
                      </a:r>
                    </a:p>
                    <a:p>
                      <a:pPr algn="ctr"/>
                      <a:r>
                        <a:rPr lang="pl-PL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3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1800" dirty="0" smtClean="0"/>
                    </a:p>
                    <a:p>
                      <a:pPr algn="ctr"/>
                      <a:r>
                        <a:rPr lang="pl-PL" sz="1800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pl-PL" sz="1800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1800" dirty="0" smtClean="0"/>
                    </a:p>
                    <a:p>
                      <a:pPr algn="ctr"/>
                      <a:r>
                        <a:rPr lang="pl-PL" sz="1800" dirty="0" smtClean="0"/>
                        <a:t>CH≡C─CH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</a:tr>
              <a:tr h="897570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b="1" dirty="0" smtClean="0"/>
                        <a:t>butyn</a:t>
                      </a:r>
                    </a:p>
                    <a:p>
                      <a:pPr algn="ctr"/>
                      <a:r>
                        <a:rPr lang="pl-PL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4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1800" dirty="0" smtClean="0"/>
                    </a:p>
                    <a:p>
                      <a:pPr algn="ctr"/>
                      <a:r>
                        <a:rPr lang="pl-PL" sz="1800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pl-PL" sz="1800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18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CH≡C─CH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sz="1800" dirty="0" smtClean="0"/>
                        <a:t>─CH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  <a:p>
                      <a:pPr algn="ctr"/>
                      <a:endParaRPr lang="pl-PL" sz="1800" dirty="0"/>
                    </a:p>
                  </a:txBody>
                  <a:tcPr/>
                </a:tc>
              </a:tr>
              <a:tr h="897570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b="1" dirty="0" smtClean="0"/>
                        <a:t>pentyn</a:t>
                      </a:r>
                    </a:p>
                    <a:p>
                      <a:pPr algn="ctr"/>
                      <a:r>
                        <a:rPr lang="pl-PL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5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sz="1800" dirty="0" smtClean="0"/>
                    </a:p>
                    <a:p>
                      <a:pPr algn="ctr"/>
                      <a:r>
                        <a:rPr lang="pl-PL" sz="1800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pl-PL" sz="1800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8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baseline="0" dirty="0" smtClean="0"/>
                        <a:t>CH</a:t>
                      </a:r>
                      <a:r>
                        <a:rPr lang="pl-PL" sz="1800" dirty="0" smtClean="0"/>
                        <a:t>≡</a:t>
                      </a:r>
                      <a:r>
                        <a:rPr lang="pl-PL" sz="1800" baseline="0" dirty="0" smtClean="0"/>
                        <a:t>C</a:t>
                      </a:r>
                      <a:r>
                        <a:rPr lang="pl-PL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─</a:t>
                      </a:r>
                      <a:r>
                        <a:rPr lang="pl-PL" sz="1800" dirty="0" smtClean="0"/>
                        <a:t>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sz="1800" dirty="0" smtClean="0"/>
                        <a:t>─CH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sz="1800" dirty="0" smtClean="0"/>
                        <a:t>─CH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  <a:p>
                      <a:endParaRPr lang="pl-PL" sz="1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Korzystając z dowolnego programu,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narysuj wzory szkieletowe trzech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pierwszych z szeregu homologicznego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alkinów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11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214422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pl-PL" dirty="0" smtClean="0"/>
          </a:p>
          <a:p>
            <a:pPr algn="ctr">
              <a:buNone/>
            </a:pPr>
            <a:r>
              <a:rPr lang="pl-PL" dirty="0" smtClean="0"/>
              <a:t>Zasady są takie same jak w przypadku nazewnictwa alkanów i alkenów.</a:t>
            </a:r>
          </a:p>
          <a:p>
            <a:pPr algn="ctr">
              <a:buNone/>
            </a:pPr>
            <a:endParaRPr lang="pl-PL" dirty="0" smtClean="0"/>
          </a:p>
          <a:p>
            <a:pPr algn="ctr">
              <a:buNone/>
            </a:pPr>
            <a:r>
              <a:rPr lang="pl-PL" dirty="0" smtClean="0"/>
              <a:t>Zaznaczamy położenie wiązania potrójnego, które jest ważniejsze od wiązania podwójnego i pojedynczego- musi mieć jak najniższy lokant.</a:t>
            </a:r>
            <a:endParaRPr lang="pl-PL" sz="2800" dirty="0" smtClean="0"/>
          </a:p>
          <a:p>
            <a:pPr>
              <a:buNone/>
            </a:pPr>
            <a:endParaRPr lang="pl-PL" sz="2800" dirty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12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214422"/>
            <a:ext cx="8229600" cy="4525963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pl-PL" sz="2800" dirty="0" smtClean="0"/>
              <a:t>Zaznaczamy podstawniki, które wymieniamy alfabetycznie.</a:t>
            </a:r>
          </a:p>
          <a:p>
            <a:pPr marL="514350" indent="-514350">
              <a:buNone/>
            </a:pPr>
            <a:endParaRPr lang="pl-PL" dirty="0" smtClean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10" y="3286124"/>
            <a:ext cx="251460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13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214422"/>
            <a:ext cx="8229600" cy="4525963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pl-PL" sz="2800" dirty="0" smtClean="0"/>
              <a:t>Zaznaczamy podstawniki, które wymieniamy alfabetycznie.</a:t>
            </a:r>
          </a:p>
          <a:p>
            <a:pPr marL="514350" indent="-514350">
              <a:buNone/>
            </a:pPr>
            <a:endParaRPr lang="pl-PL" dirty="0" smtClean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4348" y="3071810"/>
            <a:ext cx="2686050" cy="330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14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214422"/>
            <a:ext cx="8229600" cy="4525963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pl-PL" sz="2800" dirty="0" smtClean="0"/>
              <a:t>2. Numerujemy łańcuch węglowy tak, by atom węgla, przy którym występuje wiązanie potrójne, miał jak najniższy numer.</a:t>
            </a:r>
          </a:p>
          <a:p>
            <a:pPr marL="514350" indent="-514350">
              <a:buNone/>
            </a:pPr>
            <a:endParaRPr lang="pl-PL" dirty="0" smtClean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4348" y="3071810"/>
            <a:ext cx="2686050" cy="330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15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214422"/>
            <a:ext cx="8229600" cy="4525963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pl-PL" sz="2800" dirty="0" smtClean="0"/>
              <a:t>2. Numerujemy łańcuch węglowy tak, by atom węgla, przy którym występuje wiązanie potrójne, miał jak najniższy numer.</a:t>
            </a:r>
          </a:p>
          <a:p>
            <a:pPr marL="514350" indent="-514350">
              <a:buNone/>
            </a:pPr>
            <a:endParaRPr lang="pl-PL" dirty="0" smtClean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143248"/>
            <a:ext cx="264795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16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214422"/>
            <a:ext cx="8229600" cy="4525963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pl-PL" sz="2800" dirty="0" smtClean="0"/>
              <a:t>3. Tworzymy nazwę systematyczną alkinu. Wymieniamy podstawniki.</a:t>
            </a:r>
          </a:p>
          <a:p>
            <a:pPr marL="514350" indent="-514350">
              <a:buNone/>
            </a:pPr>
            <a:endParaRPr lang="pl-PL" dirty="0" smtClean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143248"/>
            <a:ext cx="264795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17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214422"/>
            <a:ext cx="8229600" cy="4525963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pl-PL" sz="2800" dirty="0" smtClean="0"/>
              <a:t>3. Tworzymy nazwę systematyczną alkinu. Wymieniamy podstawniki.</a:t>
            </a:r>
          </a:p>
          <a:p>
            <a:pPr marL="514350" indent="-514350">
              <a:buNone/>
            </a:pPr>
            <a:endParaRPr lang="pl-PL" dirty="0" smtClean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143248"/>
            <a:ext cx="264795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Symbol zastępczy zawartości 2"/>
          <p:cNvSpPr txBox="1">
            <a:spLocks/>
          </p:cNvSpPr>
          <p:nvPr/>
        </p:nvSpPr>
        <p:spPr>
          <a:xfrm>
            <a:off x="2857456" y="3286124"/>
            <a:ext cx="6286544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1,6</a:t>
            </a:r>
            <a:r>
              <a:rPr kumimoji="0" lang="pl-PL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-dibromo-4-metylo</a:t>
            </a:r>
            <a:endParaRPr kumimoji="0" lang="pl-PL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2800" dirty="0" smtClean="0"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18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214422"/>
            <a:ext cx="8229600" cy="4525963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pl-PL" sz="2800" dirty="0" smtClean="0"/>
              <a:t>4. Musimy zaznaczyć położenie wiązania potrójnego, które zaczyna się przy drugim atomie węgla.</a:t>
            </a:r>
          </a:p>
          <a:p>
            <a:pPr marL="514350" indent="-514350">
              <a:buNone/>
            </a:pPr>
            <a:endParaRPr lang="pl-PL" dirty="0" smtClean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143248"/>
            <a:ext cx="264795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Symbol zastępczy zawartości 2"/>
          <p:cNvSpPr txBox="1">
            <a:spLocks/>
          </p:cNvSpPr>
          <p:nvPr/>
        </p:nvSpPr>
        <p:spPr>
          <a:xfrm>
            <a:off x="2857456" y="3286124"/>
            <a:ext cx="6286544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1,6</a:t>
            </a:r>
            <a:r>
              <a:rPr kumimoji="0" lang="pl-PL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-dibromo-4-metylo</a:t>
            </a:r>
            <a:endParaRPr kumimoji="0" lang="pl-PL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2800" dirty="0" smtClean="0"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19</a:t>
            </a:fld>
            <a:endParaRPr lang="pl-PL" dirty="0"/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214422"/>
            <a:ext cx="8229600" cy="4525963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pl-PL" sz="2800" dirty="0" smtClean="0"/>
              <a:t>4. Musimy zaznaczyć położenie wiązania potrójnego, które zaczyna się przy drugim atomie węgla.</a:t>
            </a:r>
          </a:p>
          <a:p>
            <a:pPr marL="514350" indent="-514350">
              <a:buNone/>
            </a:pPr>
            <a:endParaRPr lang="pl-PL" dirty="0" smtClean="0"/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143248"/>
            <a:ext cx="264795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Symbol zastępczy zawartości 2"/>
          <p:cNvSpPr txBox="1">
            <a:spLocks/>
          </p:cNvSpPr>
          <p:nvPr/>
        </p:nvSpPr>
        <p:spPr>
          <a:xfrm>
            <a:off x="2857456" y="3286124"/>
            <a:ext cx="6286544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1,6</a:t>
            </a:r>
            <a:r>
              <a:rPr kumimoji="0" lang="pl-PL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-dibromo-4-metyloheks-2-yn</a:t>
            </a:r>
            <a:endParaRPr kumimoji="0" lang="pl-PL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2800" dirty="0" smtClean="0"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Narysuj wzór półstrukturalny węglowodoru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2824336"/>
            <a:ext cx="8003232" cy="604664"/>
          </a:xfrm>
        </p:spPr>
        <p:txBody>
          <a:bodyPr/>
          <a:lstStyle/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3,3-dimetylobut-1-yn</a:t>
            </a:r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Narysuj wzór półstrukturalny węglowodoru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2824336"/>
            <a:ext cx="8003232" cy="604664"/>
          </a:xfrm>
        </p:spPr>
        <p:txBody>
          <a:bodyPr/>
          <a:lstStyle/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3,3-dimetylobut-1-yn</a:t>
            </a:r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4071942"/>
            <a:ext cx="244792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Podaj nazwę systematyczną węglowodoru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2857496"/>
            <a:ext cx="36861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Podaj nazwę systematyczną węglowodoru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2857496"/>
            <a:ext cx="36861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000232" y="5143512"/>
            <a:ext cx="5072098" cy="604664"/>
          </a:xfrm>
        </p:spPr>
        <p:txBody>
          <a:bodyPr/>
          <a:lstStyle/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4-chloro-1-fluoro-4-en-2-yn</a:t>
            </a:r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24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0" y="1071546"/>
            <a:ext cx="8964488" cy="5214974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pl-PL" sz="2800" dirty="0" smtClean="0"/>
              <a:t>	</a:t>
            </a:r>
            <a:r>
              <a:rPr lang="pl-PL" sz="3000" b="1" dirty="0" smtClean="0"/>
              <a:t>Obliczanie zawartości procentowej węgla</a:t>
            </a:r>
          </a:p>
          <a:p>
            <a:pPr>
              <a:buNone/>
            </a:pPr>
            <a:r>
              <a:rPr lang="pl-PL" sz="3000" b="1" dirty="0" smtClean="0"/>
              <a:t>	w propynie.</a:t>
            </a:r>
          </a:p>
          <a:p>
            <a:pPr>
              <a:buNone/>
            </a:pPr>
            <a:endParaRPr lang="pl-PL" sz="3000" b="1" dirty="0" smtClean="0"/>
          </a:p>
          <a:p>
            <a:pPr>
              <a:buNone/>
            </a:pPr>
            <a:r>
              <a:rPr lang="pl-PL" sz="3000" dirty="0" smtClean="0"/>
              <a:t>	m</a:t>
            </a:r>
            <a:r>
              <a:rPr lang="pl-PL" sz="3000" baseline="-25000" dirty="0" smtClean="0"/>
              <a:t>cząst.</a:t>
            </a:r>
            <a:r>
              <a:rPr lang="pl-PL" sz="3000" dirty="0" smtClean="0"/>
              <a:t>C</a:t>
            </a:r>
            <a:r>
              <a:rPr lang="pl-PL" sz="3000" baseline="-25000" dirty="0" smtClean="0"/>
              <a:t>3</a:t>
            </a:r>
            <a:r>
              <a:rPr lang="pl-PL" sz="3000" dirty="0" smtClean="0"/>
              <a:t>H</a:t>
            </a:r>
            <a:r>
              <a:rPr lang="pl-PL" sz="3000" baseline="-25000" dirty="0" smtClean="0"/>
              <a:t>4</a:t>
            </a:r>
            <a:r>
              <a:rPr lang="pl-PL" sz="3000" dirty="0" smtClean="0"/>
              <a:t>= 3*mC + 4*mH= 3*12g + 4*1g=</a:t>
            </a:r>
          </a:p>
          <a:p>
            <a:pPr>
              <a:buNone/>
            </a:pPr>
            <a:r>
              <a:rPr lang="pl-PL" sz="3000" b="1" dirty="0" smtClean="0"/>
              <a:t>						      </a:t>
            </a:r>
            <a:r>
              <a:rPr lang="pl-PL" sz="3000" dirty="0" smtClean="0">
                <a:solidFill>
                  <a:schemeClr val="accent1">
                    <a:lumMod val="75000"/>
                  </a:schemeClr>
                </a:solidFill>
              </a:rPr>
              <a:t>36g</a:t>
            </a:r>
            <a:r>
              <a:rPr lang="pl-PL" sz="3000" dirty="0" smtClean="0"/>
              <a:t> + 4g= </a:t>
            </a:r>
            <a:r>
              <a:rPr lang="pl-PL" sz="3000" b="1" dirty="0" smtClean="0"/>
              <a:t>40g</a:t>
            </a:r>
          </a:p>
          <a:p>
            <a:pPr>
              <a:buNone/>
            </a:pPr>
            <a:r>
              <a:rPr lang="pl-PL" sz="3000" dirty="0" smtClean="0"/>
              <a:t>	</a:t>
            </a:r>
          </a:p>
          <a:p>
            <a:pPr>
              <a:buNone/>
            </a:pPr>
            <a:r>
              <a:rPr lang="pl-PL" sz="3000" dirty="0" smtClean="0"/>
              <a:t>	</a:t>
            </a:r>
            <a:r>
              <a:rPr lang="pl-PL" sz="3000" b="1" dirty="0" smtClean="0"/>
              <a:t>40g</a:t>
            </a:r>
            <a:r>
              <a:rPr lang="pl-PL" sz="3000" dirty="0" smtClean="0"/>
              <a:t>             100%</a:t>
            </a:r>
          </a:p>
          <a:p>
            <a:pPr>
              <a:buNone/>
            </a:pPr>
            <a:r>
              <a:rPr lang="pl-PL" sz="3000" dirty="0" smtClean="0"/>
              <a:t>	</a:t>
            </a:r>
            <a:r>
              <a:rPr lang="pl-PL" sz="3100" dirty="0" smtClean="0">
                <a:solidFill>
                  <a:schemeClr val="accent1">
                    <a:lumMod val="75000"/>
                  </a:schemeClr>
                </a:solidFill>
              </a:rPr>
              <a:t>36g</a:t>
            </a:r>
            <a:r>
              <a:rPr lang="pl-PL" sz="3000" dirty="0" smtClean="0"/>
              <a:t>               x%  </a:t>
            </a:r>
          </a:p>
          <a:p>
            <a:pPr>
              <a:buNone/>
            </a:pPr>
            <a:endParaRPr lang="pl-PL" sz="3000" dirty="0" smtClean="0"/>
          </a:p>
          <a:p>
            <a:pPr>
              <a:buNone/>
            </a:pPr>
            <a:r>
              <a:rPr lang="pl-PL" sz="3000" dirty="0" smtClean="0"/>
              <a:t>	x= 90%</a:t>
            </a:r>
          </a:p>
          <a:p>
            <a:pPr>
              <a:buNone/>
            </a:pPr>
            <a:endParaRPr lang="pl-PL" sz="2800" dirty="0" smtClean="0"/>
          </a:p>
          <a:p>
            <a:pPr>
              <a:buNone/>
            </a:pPr>
            <a:r>
              <a:rPr lang="pl-PL" sz="2800" dirty="0" smtClean="0"/>
              <a:t/>
            </a:r>
            <a:br>
              <a:rPr lang="pl-PL" sz="2800" dirty="0" smtClean="0"/>
            </a:br>
            <a:endParaRPr lang="pl-PL" sz="2800" dirty="0" smtClean="0"/>
          </a:p>
          <a:p>
            <a:pPr>
              <a:buNone/>
            </a:pPr>
            <a:endParaRPr lang="pl-PL" sz="2800" dirty="0" smtClean="0"/>
          </a:p>
          <a:p>
            <a:pPr>
              <a:buNone/>
            </a:pPr>
            <a:endParaRPr lang="pl-PL" sz="2800" dirty="0" smtClean="0"/>
          </a:p>
          <a:p>
            <a:pPr>
              <a:buNone/>
            </a:pPr>
            <a:endParaRPr lang="pl-PL" sz="2800" dirty="0" smtClean="0"/>
          </a:p>
          <a:p>
            <a:pPr>
              <a:buNone/>
            </a:pPr>
            <a:endParaRPr lang="pl-PL" sz="2800" dirty="0"/>
          </a:p>
        </p:txBody>
      </p:sp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3" name="Symbol zastępczy zawartości 2"/>
          <p:cNvSpPr txBox="1">
            <a:spLocks/>
          </p:cNvSpPr>
          <p:nvPr/>
        </p:nvSpPr>
        <p:spPr>
          <a:xfrm>
            <a:off x="500034" y="1285860"/>
            <a:ext cx="8503920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</a:p>
        </p:txBody>
      </p:sp>
      <p:cxnSp>
        <p:nvCxnSpPr>
          <p:cNvPr id="9" name="Łącznik prosty 8"/>
          <p:cNvCxnSpPr/>
          <p:nvPr/>
        </p:nvCxnSpPr>
        <p:spPr>
          <a:xfrm>
            <a:off x="1214414" y="4071942"/>
            <a:ext cx="114300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9"/>
          <p:cNvCxnSpPr/>
          <p:nvPr/>
        </p:nvCxnSpPr>
        <p:spPr>
          <a:xfrm>
            <a:off x="1214414" y="3643314"/>
            <a:ext cx="114300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Oblicz zawartość procentową wodoru w etynie.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Oblicz zawartość procentową wodoru w etynie.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85720" y="2643182"/>
            <a:ext cx="8964488" cy="3786214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pl-PL" sz="2800" dirty="0" smtClean="0"/>
              <a:t>	</a:t>
            </a:r>
            <a:endParaRPr lang="pl-PL" sz="3000" b="1" dirty="0" smtClean="0"/>
          </a:p>
          <a:p>
            <a:pPr>
              <a:buNone/>
            </a:pPr>
            <a:r>
              <a:rPr lang="pl-PL" sz="3000" dirty="0" smtClean="0"/>
              <a:t>	</a:t>
            </a:r>
          </a:p>
          <a:p>
            <a:pPr>
              <a:buNone/>
            </a:pPr>
            <a:r>
              <a:rPr lang="pl-PL" sz="5100" dirty="0" smtClean="0"/>
              <a:t>m</a:t>
            </a:r>
            <a:r>
              <a:rPr lang="pl-PL" sz="5100" baseline="-25000" dirty="0" smtClean="0"/>
              <a:t>cząst.</a:t>
            </a:r>
            <a:r>
              <a:rPr lang="pl-PL" sz="5100" dirty="0" smtClean="0"/>
              <a:t>C</a:t>
            </a:r>
            <a:r>
              <a:rPr lang="pl-PL" sz="5100" baseline="-25000" dirty="0" smtClean="0"/>
              <a:t>2</a:t>
            </a:r>
            <a:r>
              <a:rPr lang="pl-PL" sz="5100" dirty="0" smtClean="0"/>
              <a:t>H</a:t>
            </a:r>
            <a:r>
              <a:rPr lang="pl-PL" sz="5100" baseline="-25000" dirty="0" smtClean="0"/>
              <a:t>2</a:t>
            </a:r>
            <a:r>
              <a:rPr lang="pl-PL" sz="5100" dirty="0" smtClean="0"/>
              <a:t>= 2*mC + 2*mH= 2*12g + 2*1g=</a:t>
            </a:r>
          </a:p>
          <a:p>
            <a:pPr>
              <a:buNone/>
            </a:pPr>
            <a:r>
              <a:rPr lang="pl-PL" sz="5100" b="1" dirty="0" smtClean="0"/>
              <a:t>						   </a:t>
            </a:r>
            <a:r>
              <a:rPr lang="pl-PL" sz="5100" dirty="0" smtClean="0"/>
              <a:t>24g + 2g= 26g</a:t>
            </a:r>
          </a:p>
          <a:p>
            <a:pPr>
              <a:buNone/>
            </a:pPr>
            <a:r>
              <a:rPr lang="pl-PL" sz="5100" dirty="0" smtClean="0"/>
              <a:t>	</a:t>
            </a:r>
          </a:p>
          <a:p>
            <a:pPr>
              <a:buNone/>
            </a:pPr>
            <a:r>
              <a:rPr lang="pl-PL" sz="5100" dirty="0" smtClean="0"/>
              <a:t>	26g             100%</a:t>
            </a:r>
          </a:p>
          <a:p>
            <a:pPr>
              <a:buNone/>
            </a:pPr>
            <a:r>
              <a:rPr lang="pl-PL" sz="5100" dirty="0" smtClean="0"/>
              <a:t>	 2g                x%  </a:t>
            </a:r>
          </a:p>
          <a:p>
            <a:pPr>
              <a:buNone/>
            </a:pPr>
            <a:endParaRPr lang="pl-PL" sz="5100" dirty="0" smtClean="0"/>
          </a:p>
          <a:p>
            <a:pPr>
              <a:buNone/>
            </a:pPr>
            <a:r>
              <a:rPr lang="pl-PL" sz="5100" dirty="0" smtClean="0"/>
              <a:t>	x= 8%</a:t>
            </a:r>
          </a:p>
          <a:p>
            <a:pPr>
              <a:buNone/>
            </a:pPr>
            <a:endParaRPr lang="pl-PL" sz="5100" dirty="0" smtClean="0"/>
          </a:p>
          <a:p>
            <a:pPr>
              <a:buNone/>
            </a:pPr>
            <a:r>
              <a:rPr lang="pl-PL" sz="2800" dirty="0" smtClean="0"/>
              <a:t/>
            </a:r>
            <a:br>
              <a:rPr lang="pl-PL" sz="2800" dirty="0" smtClean="0"/>
            </a:br>
            <a:endParaRPr lang="pl-PL" sz="2800" dirty="0" smtClean="0"/>
          </a:p>
          <a:p>
            <a:pPr>
              <a:buNone/>
            </a:pPr>
            <a:endParaRPr lang="pl-PL" sz="2800" dirty="0" smtClean="0"/>
          </a:p>
          <a:p>
            <a:pPr>
              <a:buNone/>
            </a:pPr>
            <a:endParaRPr lang="pl-PL" sz="2800" dirty="0" smtClean="0"/>
          </a:p>
          <a:p>
            <a:pPr>
              <a:buNone/>
            </a:pPr>
            <a:endParaRPr lang="pl-PL" sz="2800" dirty="0" smtClean="0"/>
          </a:p>
          <a:p>
            <a:pPr>
              <a:buNone/>
            </a:pPr>
            <a:endParaRPr lang="pl-PL" sz="2800" dirty="0"/>
          </a:p>
        </p:txBody>
      </p:sp>
      <p:cxnSp>
        <p:nvCxnSpPr>
          <p:cNvPr id="6" name="Łącznik prosty 5"/>
          <p:cNvCxnSpPr/>
          <p:nvPr/>
        </p:nvCxnSpPr>
        <p:spPr>
          <a:xfrm>
            <a:off x="1500166" y="4357694"/>
            <a:ext cx="85725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7"/>
          <p:cNvCxnSpPr/>
          <p:nvPr/>
        </p:nvCxnSpPr>
        <p:spPr>
          <a:xfrm>
            <a:off x="1500166" y="4714884"/>
            <a:ext cx="85725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4282" y="-214338"/>
            <a:ext cx="9858444" cy="1143000"/>
          </a:xfrm>
        </p:spPr>
        <p:txBody>
          <a:bodyPr>
            <a:normAutofit/>
          </a:bodyPr>
          <a:lstStyle/>
          <a:p>
            <a:pPr algn="l"/>
            <a:r>
              <a:rPr lang="pl-PL" sz="2700" b="1" dirty="0">
                <a:solidFill>
                  <a:schemeClr val="bg1"/>
                </a:solidFill>
              </a:rPr>
              <a:t>Model </a:t>
            </a:r>
            <a:r>
              <a:rPr lang="pl-PL" sz="2700" b="1" dirty="0" smtClean="0">
                <a:solidFill>
                  <a:schemeClr val="bg1"/>
                </a:solidFill>
              </a:rPr>
              <a:t>cząsteczki etynu</a:t>
            </a:r>
            <a:endParaRPr lang="pl-PL" sz="2700" b="1" dirty="0">
              <a:solidFill>
                <a:schemeClr val="bg1"/>
              </a:solidFill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95536" y="2132856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6" name="Prostokąt 5"/>
          <p:cNvSpPr/>
          <p:nvPr/>
        </p:nvSpPr>
        <p:spPr>
          <a:xfrm>
            <a:off x="4714876" y="2143116"/>
            <a:ext cx="4104456" cy="350046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5" y="2285992"/>
            <a:ext cx="3857652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179225" y="1964520"/>
            <a:ext cx="3214709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700808"/>
            <a:ext cx="8820472" cy="4572000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Przeanalizuj,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 jaki sposób łączą się ze sobą atomy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węgla i wodoru w etynie. </a:t>
            </a: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Za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pomocą programu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ChemSkech narysuj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wzór etynu.</a:t>
            </a: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Obejrzyj narysowaną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przez Ciebie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strukturę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przestrzeni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trójwymiarowej,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wykorzystując funkcje programu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ChemSketch o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nazwie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3D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Viewer.</a:t>
            </a:r>
          </a:p>
          <a:p>
            <a:pPr>
              <a:buNone/>
            </a:pPr>
            <a:endParaRPr lang="pl-PL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8074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6" name="Symbol zastępczy zawartości 2"/>
          <p:cNvSpPr txBox="1">
            <a:spLocks/>
          </p:cNvSpPr>
          <p:nvPr/>
        </p:nvSpPr>
        <p:spPr>
          <a:xfrm>
            <a:off x="428596" y="1071546"/>
            <a:ext cx="8229600" cy="57864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dirty="0" smtClean="0">
                <a:latin typeface="+mn-lt"/>
              </a:rPr>
              <a:t>Długości wiązań w cząsteczce etynu: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b="1" dirty="0" smtClean="0">
                <a:latin typeface="+mn-lt"/>
              </a:rPr>
              <a:t>120 pm </a:t>
            </a:r>
            <a:r>
              <a:rPr lang="pl-PL" sz="3200" dirty="0" smtClean="0">
                <a:latin typeface="+mn-lt"/>
              </a:rPr>
              <a:t>(1pm = 1 * 10</a:t>
            </a:r>
            <a:r>
              <a:rPr lang="pl-PL" sz="3200" baseline="30000" dirty="0" smtClean="0">
                <a:latin typeface="+mn-lt"/>
              </a:rPr>
              <a:t>-12 </a:t>
            </a:r>
            <a:r>
              <a:rPr lang="pl-PL" sz="3200" dirty="0" smtClean="0">
                <a:latin typeface="+mn-lt"/>
              </a:rPr>
              <a:t>m)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3200" dirty="0" smtClean="0">
              <a:latin typeface="+mn-lt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dirty="0" smtClean="0">
                <a:latin typeface="+mn-lt"/>
              </a:rPr>
              <a:t>Kształt: </a:t>
            </a:r>
            <a:r>
              <a:rPr lang="pl-PL" sz="3200" b="1" dirty="0" smtClean="0">
                <a:latin typeface="+mn-lt"/>
              </a:rPr>
              <a:t>dygonalny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3200" dirty="0" smtClean="0">
              <a:latin typeface="+mn-lt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3200" dirty="0" smtClean="0">
              <a:latin typeface="+mn-lt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3200" dirty="0" smtClean="0"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46" name="Picture 2" descr="C:\Users\Kasia\Desktop\MODŁUŁ I - alkany, alkeny, alkiny\13.12\alkiny\120px-Acetylene-CRC-IR-dimensions-2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4143380"/>
            <a:ext cx="2071702" cy="13120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30</a:t>
            </a:fld>
            <a:endParaRPr lang="pl-PL" dirty="0"/>
          </a:p>
        </p:txBody>
      </p:sp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1000100" y="1530488"/>
          <a:ext cx="7143801" cy="40416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2688"/>
                <a:gridCol w="1360724"/>
                <a:gridCol w="2109122"/>
                <a:gridCol w="2381267"/>
              </a:tblGrid>
              <a:tr h="681908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Wzór alkinu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Nazwa alkinu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Temperatura</a:t>
                      </a:r>
                      <a:r>
                        <a:rPr lang="pl-PL" baseline="0" dirty="0" smtClean="0"/>
                        <a:t> topnienia [</a:t>
                      </a:r>
                      <a:r>
                        <a:rPr lang="pl-PL" baseline="30000" dirty="0" smtClean="0"/>
                        <a:t>o</a:t>
                      </a:r>
                      <a:r>
                        <a:rPr lang="pl-PL" baseline="0" dirty="0" smtClean="0"/>
                        <a:t>C]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Temperatura</a:t>
                      </a:r>
                      <a:endParaRPr lang="pl-PL" baseline="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baseline="0" dirty="0" smtClean="0"/>
                        <a:t>wrzenia [</a:t>
                      </a:r>
                      <a:r>
                        <a:rPr lang="pl-PL" baseline="30000" dirty="0" smtClean="0"/>
                        <a:t>o</a:t>
                      </a:r>
                      <a:r>
                        <a:rPr lang="pl-PL" baseline="0" dirty="0" smtClean="0"/>
                        <a:t>C]</a:t>
                      </a:r>
                      <a:endParaRPr lang="pl-PL" dirty="0"/>
                    </a:p>
                  </a:txBody>
                  <a:tcPr/>
                </a:tc>
              </a:tr>
              <a:tr h="649436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etyn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-82</a:t>
                      </a:r>
                      <a:endParaRPr lang="pl-P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-75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</a:tr>
              <a:tr h="649436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pl-PL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propyn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-103</a:t>
                      </a:r>
                      <a:endParaRPr lang="pl-P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2000" dirty="0" smtClean="0"/>
                        <a:t>-23</a:t>
                      </a:r>
                      <a:endParaRPr lang="pl-PL" sz="2000" dirty="0"/>
                    </a:p>
                  </a:txBody>
                  <a:tcPr/>
                </a:tc>
              </a:tr>
              <a:tr h="649436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pl-PL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but-1-yn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-126</a:t>
                      </a:r>
                      <a:endParaRPr lang="pl-P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2000" dirty="0" smtClean="0"/>
                        <a:t>9</a:t>
                      </a:r>
                      <a:endParaRPr lang="pl-PL" sz="2000" dirty="0"/>
                    </a:p>
                  </a:txBody>
                  <a:tcPr/>
                </a:tc>
              </a:tr>
              <a:tr h="649436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pl-PL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dirty="0" smtClean="0"/>
                        <a:t>pent-1-yn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-98</a:t>
                      </a:r>
                      <a:endParaRPr lang="pl-P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40</a:t>
                      </a:r>
                      <a:endParaRPr lang="pl-PL" sz="1800" dirty="0"/>
                    </a:p>
                  </a:txBody>
                  <a:tcPr/>
                </a:tc>
              </a:tr>
              <a:tr h="649436"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pl-PL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  <a:p>
                      <a:pPr algn="ctr"/>
                      <a:endParaRPr lang="pl-P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heks-1-yn</a:t>
                      </a:r>
                      <a:endParaRPr lang="pl-P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-132</a:t>
                      </a:r>
                    </a:p>
                    <a:p>
                      <a:pPr algn="ctr"/>
                      <a:endParaRPr lang="pl-PL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800" dirty="0" smtClean="0"/>
                    </a:p>
                    <a:p>
                      <a:pPr algn="ctr"/>
                      <a:r>
                        <a:rPr lang="pl-PL" sz="1800" dirty="0" smtClean="0"/>
                        <a:t>72</a:t>
                      </a:r>
                      <a:endParaRPr lang="pl-PL" sz="1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28596" y="1556792"/>
            <a:ext cx="8401080" cy="4572000"/>
          </a:xfrm>
        </p:spPr>
        <p:txBody>
          <a:bodyPr>
            <a:normAutofit/>
          </a:bodyPr>
          <a:lstStyle/>
          <a:p>
            <a:pPr marL="514350" indent="-514350">
              <a:buNone/>
              <a:tabLst>
                <a:tab pos="447675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1. Przeanalizuj dane z powyższej tabeli.</a:t>
            </a:r>
          </a:p>
          <a:p>
            <a:pPr marL="514350" indent="-514350">
              <a:buNone/>
              <a:tabLst>
                <a:tab pos="447675" algn="l"/>
              </a:tabLst>
            </a:pP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47675" indent="-447675">
              <a:buNone/>
              <a:tabLst>
                <a:tab pos="447675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2. Zrób w dowolnym programie wykres zależności temperatur wrzenia i topnienia tych alkinów w zależności od liczby atomów węgla w ich cząsteczkach.</a:t>
            </a: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1340792"/>
            <a:ext cx="8496944" cy="5517232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pl-PL" sz="2800" b="1" dirty="0" smtClean="0">
                <a:latin typeface="+mj-lt"/>
                <a:cs typeface="Times New Roman" pitchFamily="18" charset="0"/>
              </a:rPr>
              <a:t>	</a:t>
            </a:r>
          </a:p>
          <a:p>
            <a:pPr marL="446088" indent="-446088">
              <a:buNone/>
            </a:pPr>
            <a:r>
              <a:rPr lang="pl-PL" sz="4000" b="1" dirty="0" smtClean="0">
                <a:latin typeface="+mj-lt"/>
                <a:cs typeface="Times New Roman" pitchFamily="18" charset="0"/>
              </a:rPr>
              <a:t>ETYN</a:t>
            </a:r>
          </a:p>
          <a:p>
            <a:pPr marL="446088" indent="-446088">
              <a:buNone/>
            </a:pPr>
            <a:endParaRPr lang="pl-PL" sz="4000" dirty="0" smtClean="0">
              <a:latin typeface="+mj-lt"/>
              <a:cs typeface="Times New Roman" pitchFamily="18" charset="0"/>
            </a:endParaRPr>
          </a:p>
          <a:p>
            <a:pPr marL="446088" indent="-446088">
              <a:buNone/>
            </a:pPr>
            <a:r>
              <a:rPr lang="pl-PL" sz="4000" dirty="0" smtClean="0">
                <a:latin typeface="+mj-lt"/>
                <a:cs typeface="Times New Roman" pitchFamily="18" charset="0"/>
              </a:rPr>
              <a:t>→ </a:t>
            </a:r>
            <a:r>
              <a:rPr lang="pl-PL" sz="4000" dirty="0" smtClean="0">
                <a:cs typeface="Times New Roman" pitchFamily="18" charset="0"/>
              </a:rPr>
              <a:t>bezbarwny, bezwonny gaz</a:t>
            </a:r>
          </a:p>
          <a:p>
            <a:pPr marL="446088" indent="-446088">
              <a:buNone/>
            </a:pPr>
            <a:endParaRPr lang="pl-PL" sz="4000" dirty="0" smtClean="0">
              <a:cs typeface="Times New Roman" pitchFamily="18" charset="0"/>
            </a:endParaRPr>
          </a:p>
          <a:p>
            <a:pPr marL="446088" indent="-446088">
              <a:buNone/>
            </a:pPr>
            <a:r>
              <a:rPr lang="pl-PL" sz="4000" dirty="0" smtClean="0">
                <a:cs typeface="Times New Roman" pitchFamily="18" charset="0"/>
              </a:rPr>
              <a:t>→ wykazuje gęstość mniejszą od gęstości powietrza</a:t>
            </a:r>
          </a:p>
          <a:p>
            <a:pPr marL="446088" indent="-446088">
              <a:buNone/>
            </a:pPr>
            <a:endParaRPr lang="pl-PL" sz="4000" dirty="0" smtClean="0">
              <a:latin typeface="+mj-lt"/>
              <a:cs typeface="Times New Roman" pitchFamily="18" charset="0"/>
            </a:endParaRPr>
          </a:p>
          <a:p>
            <a:pPr marL="446088" indent="-446088">
              <a:buNone/>
            </a:pPr>
            <a:r>
              <a:rPr lang="pl-PL" sz="4000" dirty="0" smtClean="0">
                <a:cs typeface="Times New Roman" pitchFamily="18" charset="0"/>
              </a:rPr>
              <a:t>→ nie</a:t>
            </a:r>
            <a:r>
              <a:rPr lang="pl-PL" sz="4000" dirty="0" smtClean="0">
                <a:latin typeface="+mj-lt"/>
                <a:cs typeface="Times New Roman" pitchFamily="18" charset="0"/>
              </a:rPr>
              <a:t>rozpuszczalny w wodzie i w alkoholu</a:t>
            </a:r>
          </a:p>
          <a:p>
            <a:pPr marL="446088" indent="-446088">
              <a:buNone/>
            </a:pPr>
            <a:endParaRPr lang="pl-PL" sz="4000" dirty="0" smtClean="0">
              <a:latin typeface="+mj-lt"/>
              <a:cs typeface="Times New Roman" pitchFamily="18" charset="0"/>
            </a:endParaRPr>
          </a:p>
          <a:p>
            <a:pPr marL="446088" indent="-446088">
              <a:buNone/>
            </a:pPr>
            <a:r>
              <a:rPr lang="pl-PL" sz="4000" dirty="0" smtClean="0">
                <a:cs typeface="Times New Roman" pitchFamily="18" charset="0"/>
              </a:rPr>
              <a:t>→ dobrze rozpuszczalny w acetonie</a:t>
            </a:r>
            <a:endParaRPr lang="pl-PL" sz="4000" dirty="0" smtClean="0">
              <a:latin typeface="+mj-lt"/>
              <a:cs typeface="Times New Roman" pitchFamily="18" charset="0"/>
            </a:endParaRPr>
          </a:p>
          <a:p>
            <a:pPr marL="446088" indent="-446088">
              <a:buNone/>
            </a:pPr>
            <a:endParaRPr lang="pl-PL" sz="4000" dirty="0" smtClean="0">
              <a:cs typeface="Times New Roman" pitchFamily="18" charset="0"/>
            </a:endParaRPr>
          </a:p>
          <a:p>
            <a:pPr marL="446088" indent="-446088">
              <a:buNone/>
            </a:pPr>
            <a:endParaRPr lang="pl-PL" sz="2800" dirty="0" smtClean="0">
              <a:cs typeface="Times New Roman" pitchFamily="18" charset="0"/>
            </a:endParaRPr>
          </a:p>
          <a:p>
            <a:pPr marL="446088" indent="-446088">
              <a:buNone/>
            </a:pPr>
            <a:endParaRPr lang="pl-PL" sz="28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sz="2000" dirty="0" smtClean="0">
              <a:latin typeface="+mj-lt"/>
              <a:cs typeface="Times New Roman" pitchFamily="18" charset="0"/>
            </a:endParaRPr>
          </a:p>
          <a:p>
            <a:pPr algn="just">
              <a:buNone/>
            </a:pPr>
            <a:r>
              <a:rPr lang="pl-PL" sz="2100" dirty="0" smtClean="0">
                <a:latin typeface="+mj-lt"/>
                <a:cs typeface="Times New Roman" pitchFamily="18" charset="0"/>
              </a:rPr>
              <a:t>	</a:t>
            </a:r>
            <a:endParaRPr lang="pl-PL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dirty="0"/>
          </a:p>
        </p:txBody>
      </p:sp>
    </p:spTree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1340792"/>
            <a:ext cx="8748464" cy="5517232"/>
          </a:xfrm>
        </p:spPr>
        <p:txBody>
          <a:bodyPr>
            <a:normAutofit/>
          </a:bodyPr>
          <a:lstStyle/>
          <a:p>
            <a:pPr>
              <a:buNone/>
            </a:pPr>
            <a:endParaRPr lang="pl-PL" sz="4000" dirty="0" smtClean="0">
              <a:cs typeface="Times New Roman" pitchFamily="18" charset="0"/>
            </a:endParaRPr>
          </a:p>
          <a:p>
            <a:pPr marL="446088" indent="-446088">
              <a:buNone/>
            </a:pPr>
            <a:endParaRPr lang="pl-PL" sz="2800" dirty="0" smtClean="0">
              <a:cs typeface="Times New Roman" pitchFamily="18" charset="0"/>
            </a:endParaRPr>
          </a:p>
          <a:p>
            <a:pPr marL="446088" indent="-446088">
              <a:buNone/>
            </a:pPr>
            <a:endParaRPr lang="pl-PL" sz="28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sz="2000" dirty="0" smtClean="0">
              <a:latin typeface="+mj-lt"/>
              <a:cs typeface="Times New Roman" pitchFamily="18" charset="0"/>
            </a:endParaRPr>
          </a:p>
          <a:p>
            <a:pPr algn="just">
              <a:buNone/>
            </a:pPr>
            <a:r>
              <a:rPr lang="pl-PL" sz="2100" dirty="0" smtClean="0">
                <a:latin typeface="+mj-lt"/>
                <a:cs typeface="Times New Roman" pitchFamily="18" charset="0"/>
              </a:rPr>
              <a:t>	</a:t>
            </a:r>
            <a:endParaRPr lang="pl-PL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ymbol zastępczy zawartości 2"/>
          <p:cNvSpPr txBox="1">
            <a:spLocks/>
          </p:cNvSpPr>
          <p:nvPr/>
        </p:nvSpPr>
        <p:spPr>
          <a:xfrm>
            <a:off x="428596" y="1071546"/>
            <a:ext cx="8229600" cy="57864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dirty="0" smtClean="0">
                <a:latin typeface="+mn-lt"/>
              </a:rPr>
              <a:t>Alk</a:t>
            </a:r>
            <a:r>
              <a:rPr lang="pl-PL" sz="3200" b="1" dirty="0" smtClean="0">
                <a:latin typeface="+mn-lt"/>
              </a:rPr>
              <a:t>in</a:t>
            </a:r>
            <a:r>
              <a:rPr lang="pl-PL" sz="3200" dirty="0" smtClean="0">
                <a:latin typeface="+mn-lt"/>
              </a:rPr>
              <a:t>y są bardziej reaktywne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dirty="0" smtClean="0">
                <a:latin typeface="+mn-lt"/>
              </a:rPr>
              <a:t>chemicznie od alk</a:t>
            </a:r>
            <a:r>
              <a:rPr lang="pl-PL" sz="3200" b="1" dirty="0" smtClean="0">
                <a:latin typeface="+mn-lt"/>
              </a:rPr>
              <a:t>en</a:t>
            </a:r>
            <a:r>
              <a:rPr lang="pl-PL" sz="3200" dirty="0" smtClean="0">
                <a:latin typeface="+mn-lt"/>
              </a:rPr>
              <a:t>ów.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3200" dirty="0" smtClean="0"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b="1" dirty="0" smtClean="0">
                <a:latin typeface="+mn-lt"/>
              </a:rPr>
              <a:t>Przyczyna</a:t>
            </a:r>
            <a:r>
              <a:rPr lang="pl-PL" sz="3200" dirty="0" smtClean="0">
                <a:latin typeface="+mn-lt"/>
              </a:rPr>
              <a:t>: mniejsza trwałość wiązań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dirty="0" smtClean="0">
                <a:latin typeface="+mn-lt"/>
              </a:rPr>
              <a:t>potrójnych        wiązania pi są słabsze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dirty="0" smtClean="0">
                <a:latin typeface="+mn-lt"/>
              </a:rPr>
              <a:t>niż sigma, a alkiny posiadają aż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dirty="0" smtClean="0">
                <a:latin typeface="+mn-lt"/>
              </a:rPr>
              <a:t>2 wiązania pi.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2857488" y="3714752"/>
            <a:ext cx="714380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6" name="Symbol zastępczy zawartości 2"/>
          <p:cNvSpPr txBox="1">
            <a:spLocks/>
          </p:cNvSpPr>
          <p:nvPr/>
        </p:nvSpPr>
        <p:spPr>
          <a:xfrm>
            <a:off x="428596" y="1071546"/>
            <a:ext cx="8229600" cy="57864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SPALANIE</a:t>
            </a:r>
            <a:r>
              <a:rPr kumimoji="0" lang="pl-PL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WĘGLOWODORÓW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r>
              <a:rPr lang="pl-PL" sz="3200" dirty="0" smtClean="0">
                <a:latin typeface="+mn-lt"/>
              </a:rPr>
              <a:t>spalanie całkowite</a:t>
            </a: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pl-PL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r>
              <a:rPr kumimoji="0" lang="pl-PL" sz="320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pl-PL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</a:t>
            </a:r>
            <a:r>
              <a:rPr lang="pl-PL" sz="3200" baseline="-25000" dirty="0" smtClean="0">
                <a:latin typeface="+mn-lt"/>
              </a:rPr>
              <a:t>2</a:t>
            </a:r>
            <a:r>
              <a:rPr kumimoji="0" lang="pl-PL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+ O</a:t>
            </a:r>
            <a:r>
              <a:rPr kumimoji="0" lang="pl-PL" sz="320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endParaRPr kumimoji="0" lang="pl-PL" sz="32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pl-PL" sz="3200" dirty="0" smtClean="0">
              <a:latin typeface="+mn-lt"/>
            </a:endParaRP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pl-PL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</a:t>
            </a:r>
            <a:r>
              <a:rPr lang="pl-PL" sz="3200" dirty="0" smtClean="0">
                <a:latin typeface="+mn-lt"/>
              </a:rPr>
              <a:t>s</a:t>
            </a:r>
            <a:r>
              <a:rPr kumimoji="0" lang="pl-PL" sz="32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palanie</a:t>
            </a:r>
            <a:r>
              <a:rPr kumimoji="0" lang="pl-PL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niecałkowite</a:t>
            </a: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pl-PL" sz="3200" dirty="0" smtClean="0">
                <a:latin typeface="+mn-lt"/>
              </a:rPr>
              <a:t>C</a:t>
            </a:r>
            <a:r>
              <a:rPr lang="pl-PL" sz="3200" baseline="-25000" dirty="0" smtClean="0">
                <a:latin typeface="+mn-lt"/>
              </a:rPr>
              <a:t>2</a:t>
            </a:r>
            <a:r>
              <a:rPr lang="pl-PL" sz="3200" dirty="0" smtClean="0">
                <a:latin typeface="+mn-lt"/>
              </a:rPr>
              <a:t>H</a:t>
            </a:r>
            <a:r>
              <a:rPr lang="pl-PL" sz="3200" baseline="-25000" dirty="0" smtClean="0">
                <a:latin typeface="+mn-lt"/>
              </a:rPr>
              <a:t>2</a:t>
            </a:r>
            <a:r>
              <a:rPr lang="pl-PL" sz="3200" dirty="0" smtClean="0">
                <a:latin typeface="+mn-lt"/>
              </a:rPr>
              <a:t> + O</a:t>
            </a:r>
            <a:r>
              <a:rPr lang="pl-PL" sz="3200" baseline="-25000" dirty="0" smtClean="0">
                <a:latin typeface="+mn-lt"/>
              </a:rPr>
              <a:t>2</a:t>
            </a:r>
            <a:endParaRPr lang="pl-PL" sz="3200" dirty="0" smtClean="0">
              <a:latin typeface="+mn-lt"/>
            </a:endParaRP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pl-PL" sz="3200" dirty="0" smtClean="0">
                <a:latin typeface="+mn-lt"/>
              </a:rPr>
              <a:t>C</a:t>
            </a:r>
            <a:r>
              <a:rPr lang="pl-PL" sz="3200" baseline="-25000" dirty="0" smtClean="0">
                <a:latin typeface="+mn-lt"/>
              </a:rPr>
              <a:t>2</a:t>
            </a:r>
            <a:r>
              <a:rPr lang="pl-PL" sz="3200" dirty="0" smtClean="0">
                <a:latin typeface="+mn-lt"/>
              </a:rPr>
              <a:t>H</a:t>
            </a:r>
            <a:r>
              <a:rPr lang="pl-PL" sz="3200" baseline="-25000" dirty="0" smtClean="0">
                <a:latin typeface="+mn-lt"/>
              </a:rPr>
              <a:t>2</a:t>
            </a:r>
            <a:r>
              <a:rPr lang="pl-PL" sz="3200" dirty="0" smtClean="0">
                <a:latin typeface="+mn-lt"/>
              </a:rPr>
              <a:t> + O</a:t>
            </a:r>
            <a:r>
              <a:rPr lang="pl-PL" sz="3200" baseline="-25000" dirty="0" smtClean="0">
                <a:latin typeface="+mn-lt"/>
              </a:rPr>
              <a:t>2</a:t>
            </a: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pl-PL" sz="3200" baseline="-25000" dirty="0" smtClean="0">
              <a:latin typeface="+mn-lt"/>
            </a:endParaRP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pl-PL" sz="3200" dirty="0" smtClean="0">
                <a:latin typeface="+mn-lt"/>
              </a:rPr>
              <a:t> </a:t>
            </a:r>
            <a:endParaRPr kumimoji="0" lang="pl-PL" sz="32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pl-PL" sz="32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pl-PL" sz="32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pl-PL" sz="32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2500298" y="3143248"/>
            <a:ext cx="857256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>
            <a:off x="2571736" y="4929198"/>
            <a:ext cx="857256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ze strzałką 11"/>
          <p:cNvCxnSpPr/>
          <p:nvPr/>
        </p:nvCxnSpPr>
        <p:spPr>
          <a:xfrm>
            <a:off x="2571736" y="5500702"/>
            <a:ext cx="857256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6" name="Symbol zastępczy zawartości 2"/>
          <p:cNvSpPr txBox="1">
            <a:spLocks/>
          </p:cNvSpPr>
          <p:nvPr/>
        </p:nvSpPr>
        <p:spPr>
          <a:xfrm>
            <a:off x="428596" y="1071546"/>
            <a:ext cx="8229600" cy="57864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SPALANIE</a:t>
            </a:r>
            <a:r>
              <a:rPr kumimoji="0" lang="pl-PL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WĘGLOWODORÓW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r>
              <a:rPr lang="pl-PL" sz="3200" dirty="0" smtClean="0">
                <a:latin typeface="+mn-lt"/>
              </a:rPr>
              <a:t>spalanie całkowite</a:t>
            </a: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pl-PL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2C</a:t>
            </a:r>
            <a:r>
              <a:rPr lang="pl-PL" sz="3200" baseline="-25000" dirty="0" smtClean="0">
                <a:latin typeface="+mn-lt"/>
              </a:rPr>
              <a:t>2</a:t>
            </a:r>
            <a:r>
              <a:rPr kumimoji="0" lang="pl-PL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</a:t>
            </a:r>
            <a:r>
              <a:rPr lang="pl-PL" sz="3200" baseline="-25000" dirty="0" smtClean="0">
                <a:latin typeface="+mn-lt"/>
              </a:rPr>
              <a:t>2</a:t>
            </a:r>
            <a:r>
              <a:rPr kumimoji="0" lang="pl-PL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+ 5O</a:t>
            </a:r>
            <a:r>
              <a:rPr kumimoji="0" lang="pl-PL" sz="320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             </a:t>
            </a:r>
            <a:r>
              <a:rPr lang="pl-PL" sz="3200" dirty="0" smtClean="0">
                <a:latin typeface="+mn-lt"/>
              </a:rPr>
              <a:t>4</a:t>
            </a:r>
            <a:r>
              <a:rPr kumimoji="0" lang="pl-PL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</a:t>
            </a:r>
            <a:r>
              <a:rPr lang="pl-PL" sz="3200" baseline="-25000" dirty="0" smtClean="0">
                <a:latin typeface="+mn-lt"/>
              </a:rPr>
              <a:t>2</a:t>
            </a:r>
            <a:r>
              <a:rPr kumimoji="0" lang="pl-PL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+ 2H</a:t>
            </a:r>
            <a:r>
              <a:rPr lang="pl-PL" sz="3200" baseline="-25000" dirty="0" smtClean="0">
                <a:latin typeface="+mn-lt"/>
              </a:rPr>
              <a:t>2</a:t>
            </a:r>
            <a:r>
              <a:rPr kumimoji="0" lang="pl-PL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</a:t>
            </a: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pl-PL" sz="3200" dirty="0" smtClean="0">
              <a:latin typeface="+mn-lt"/>
            </a:endParaRP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pl-PL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</a:t>
            </a:r>
            <a:r>
              <a:rPr lang="pl-PL" sz="3200" dirty="0" smtClean="0">
                <a:latin typeface="+mn-lt"/>
              </a:rPr>
              <a:t>s</a:t>
            </a:r>
            <a:r>
              <a:rPr kumimoji="0" lang="pl-PL" sz="32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palanie</a:t>
            </a:r>
            <a:r>
              <a:rPr kumimoji="0" lang="pl-PL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niecałkowite</a:t>
            </a: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pl-PL" sz="3200" dirty="0" smtClean="0">
                <a:latin typeface="+mn-lt"/>
              </a:rPr>
              <a:t>2C</a:t>
            </a:r>
            <a:r>
              <a:rPr lang="pl-PL" sz="3200" baseline="-25000" dirty="0" smtClean="0">
                <a:latin typeface="+mn-lt"/>
              </a:rPr>
              <a:t>2</a:t>
            </a:r>
            <a:r>
              <a:rPr lang="pl-PL" sz="3200" dirty="0" smtClean="0">
                <a:latin typeface="+mn-lt"/>
              </a:rPr>
              <a:t>H</a:t>
            </a:r>
            <a:r>
              <a:rPr lang="pl-PL" sz="3200" baseline="-25000" dirty="0" smtClean="0">
                <a:latin typeface="+mn-lt"/>
              </a:rPr>
              <a:t>2</a:t>
            </a:r>
            <a:r>
              <a:rPr lang="pl-PL" sz="3200" dirty="0" smtClean="0">
                <a:latin typeface="+mn-lt"/>
              </a:rPr>
              <a:t> + 3O</a:t>
            </a:r>
            <a:r>
              <a:rPr lang="pl-PL" sz="3200" baseline="-25000" dirty="0" smtClean="0">
                <a:latin typeface="+mn-lt"/>
              </a:rPr>
              <a:t>2               </a:t>
            </a:r>
            <a:r>
              <a:rPr lang="pl-PL" sz="3200" dirty="0" smtClean="0">
                <a:latin typeface="+mn-lt"/>
              </a:rPr>
              <a:t>4CO + 2H</a:t>
            </a:r>
            <a:r>
              <a:rPr lang="pl-PL" sz="3200" baseline="-25000" dirty="0" smtClean="0">
                <a:latin typeface="+mn-lt"/>
              </a:rPr>
              <a:t>2</a:t>
            </a:r>
            <a:r>
              <a:rPr lang="pl-PL" sz="3200" dirty="0" smtClean="0">
                <a:latin typeface="+mn-lt"/>
              </a:rPr>
              <a:t>O</a:t>
            </a: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pl-PL" sz="3200" dirty="0" smtClean="0">
                <a:latin typeface="+mn-lt"/>
              </a:rPr>
              <a:t>2C</a:t>
            </a:r>
            <a:r>
              <a:rPr lang="pl-PL" sz="3200" baseline="-25000" dirty="0" smtClean="0">
                <a:latin typeface="+mn-lt"/>
              </a:rPr>
              <a:t>2</a:t>
            </a:r>
            <a:r>
              <a:rPr lang="pl-PL" sz="3200" dirty="0" smtClean="0">
                <a:latin typeface="+mn-lt"/>
              </a:rPr>
              <a:t>H</a:t>
            </a:r>
            <a:r>
              <a:rPr lang="pl-PL" sz="3200" baseline="-25000" dirty="0" smtClean="0">
                <a:latin typeface="+mn-lt"/>
              </a:rPr>
              <a:t>2</a:t>
            </a:r>
            <a:r>
              <a:rPr lang="pl-PL" sz="3200" dirty="0" smtClean="0">
                <a:latin typeface="+mn-lt"/>
              </a:rPr>
              <a:t> +   O</a:t>
            </a:r>
            <a:r>
              <a:rPr lang="pl-PL" sz="3200" baseline="-25000" dirty="0" smtClean="0">
                <a:latin typeface="+mn-lt"/>
              </a:rPr>
              <a:t>2                </a:t>
            </a:r>
            <a:r>
              <a:rPr lang="pl-PL" sz="3200" dirty="0" smtClean="0">
                <a:latin typeface="+mn-lt"/>
              </a:rPr>
              <a:t>4C   + 2H</a:t>
            </a:r>
            <a:r>
              <a:rPr lang="pl-PL" sz="3200" baseline="-25000" dirty="0" smtClean="0">
                <a:latin typeface="+mn-lt"/>
              </a:rPr>
              <a:t>2</a:t>
            </a:r>
            <a:r>
              <a:rPr lang="pl-PL" sz="3200" dirty="0" smtClean="0">
                <a:latin typeface="+mn-lt"/>
              </a:rPr>
              <a:t>O</a:t>
            </a:r>
            <a:endParaRPr lang="pl-PL" sz="3200" baseline="-25000" dirty="0" smtClean="0">
              <a:latin typeface="+mn-lt"/>
            </a:endParaRP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pl-PL" sz="3200" baseline="-25000" dirty="0" smtClean="0">
              <a:latin typeface="+mn-lt"/>
            </a:endParaRP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pl-PL" sz="3200" dirty="0" smtClean="0">
                <a:latin typeface="+mn-lt"/>
              </a:rPr>
              <a:t> </a:t>
            </a:r>
            <a:endParaRPr kumimoji="0" lang="pl-PL" sz="32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pl-PL" sz="32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pl-PL" sz="32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pl-PL" sz="32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3214678" y="3143248"/>
            <a:ext cx="857256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>
            <a:off x="3214678" y="4929198"/>
            <a:ext cx="857256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ze strzałką 11"/>
          <p:cNvCxnSpPr/>
          <p:nvPr/>
        </p:nvCxnSpPr>
        <p:spPr>
          <a:xfrm>
            <a:off x="3071802" y="5500702"/>
            <a:ext cx="857256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4282" y="0"/>
            <a:ext cx="9858444" cy="1143000"/>
          </a:xfrm>
        </p:spPr>
        <p:txBody>
          <a:bodyPr>
            <a:normAutofit/>
          </a:bodyPr>
          <a:lstStyle/>
          <a:p>
            <a:pPr algn="l"/>
            <a:r>
              <a:rPr lang="pl-PL" sz="2700" b="1" dirty="0">
                <a:solidFill>
                  <a:schemeClr val="bg1"/>
                </a:solidFill>
              </a:rPr>
              <a:t>Model </a:t>
            </a:r>
            <a:r>
              <a:rPr lang="pl-PL" sz="2700" b="1" dirty="0" smtClean="0">
                <a:solidFill>
                  <a:schemeClr val="bg1"/>
                </a:solidFill>
              </a:rPr>
              <a:t>cząsteczki </a:t>
            </a:r>
            <a:r>
              <a:rPr lang="en-US" sz="2700" b="1" dirty="0" smtClean="0">
                <a:solidFill>
                  <a:schemeClr val="bg1"/>
                </a:solidFill>
              </a:rPr>
              <a:t>3-chlorobut-3-en-1-yn</a:t>
            </a:r>
            <a:r>
              <a:rPr lang="pl-PL" sz="2700" b="1" dirty="0" smtClean="0">
                <a:solidFill>
                  <a:schemeClr val="bg1"/>
                </a:solidFill>
              </a:rPr>
              <a:t>u</a:t>
            </a:r>
            <a:br>
              <a:rPr lang="pl-PL" sz="2700" b="1" dirty="0" smtClean="0">
                <a:solidFill>
                  <a:schemeClr val="bg1"/>
                </a:solidFill>
              </a:rPr>
            </a:br>
            <a:r>
              <a:rPr lang="pl-PL" sz="2700" b="1" dirty="0" smtClean="0">
                <a:solidFill>
                  <a:schemeClr val="bg1"/>
                </a:solidFill>
              </a:rPr>
              <a:t> </a:t>
            </a:r>
            <a:endParaRPr lang="pl-PL" sz="2700" b="1" dirty="0">
              <a:solidFill>
                <a:schemeClr val="bg1"/>
              </a:solidFill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95536" y="2132856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6" name="Prostokąt 5"/>
          <p:cNvSpPr/>
          <p:nvPr/>
        </p:nvSpPr>
        <p:spPr>
          <a:xfrm>
            <a:off x="4714876" y="2143116"/>
            <a:ext cx="4104456" cy="350046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214554"/>
            <a:ext cx="3914775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214554"/>
            <a:ext cx="3942974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37</a:t>
            </a:fld>
            <a:endParaRPr lang="pl-PL" dirty="0"/>
          </a:p>
        </p:txBody>
      </p:sp>
      <p:sp>
        <p:nvSpPr>
          <p:cNvPr id="6" name="Symbol zastępczy zawartości 2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43251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3600" dirty="0" smtClean="0"/>
              <a:t>	</a:t>
            </a:r>
          </a:p>
          <a:p>
            <a:pPr>
              <a:buNone/>
            </a:pPr>
            <a:r>
              <a:rPr lang="pl-PL" sz="3600" dirty="0" smtClean="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Korzystając z dowolnego programu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(na przykład Molecular Weight Calculator) podaj wartość masy cząsteczkowej</a:t>
            </a:r>
          </a:p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	3-chlorobut-3-en-1-ynu.</a:t>
            </a:r>
          </a:p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	Zapisz jego wzór sumaryczny.</a:t>
            </a:r>
            <a:endParaRPr lang="pl-PL" sz="2800" dirty="0"/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611560" y="-27384"/>
            <a:ext cx="8229600" cy="757806"/>
          </a:xfrm>
        </p:spPr>
        <p:txBody>
          <a:bodyPr>
            <a:no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Polecenie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ytuł 1"/>
          <p:cNvSpPr txBox="1">
            <a:spLocks/>
          </p:cNvSpPr>
          <p:nvPr/>
        </p:nvSpPr>
        <p:spPr>
          <a:xfrm>
            <a:off x="467544" y="994978"/>
            <a:ext cx="853361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514350" indent="-514350"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Otrzymywanie acetylenu i badanie jego palności</a:t>
            </a:r>
            <a:endParaRPr lang="pl-PL" sz="2800" dirty="0">
              <a:solidFill>
                <a:prstClr val="black"/>
              </a:solidFill>
              <a:latin typeface="Bookman Old Style"/>
            </a:endParaRPr>
          </a:p>
        </p:txBody>
      </p:sp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Otrzymywanie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357430"/>
            <a:ext cx="6115050" cy="38481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99318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340768"/>
            <a:ext cx="860733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4800" dirty="0" smtClean="0"/>
              <a:t>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Sformułuj wnioski,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ilustrując przebieg doświadczenia</a:t>
            </a:r>
          </a:p>
          <a:p>
            <a:pPr marL="0" indent="0">
              <a:buNone/>
            </a:pPr>
            <a:r>
              <a:rPr lang="pl-PL" sz="2800" i="1" dirty="0" smtClean="0">
                <a:solidFill>
                  <a:schemeClr val="accent1">
                    <a:lumMod val="50000"/>
                  </a:schemeClr>
                </a:solidFill>
              </a:rPr>
              <a:t>	Otrzymywanie etynu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odpowiednimi rysunkami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(korzystaj z programów graficznych)</a:t>
            </a:r>
            <a:r>
              <a:rPr lang="pl-PL" sz="4800" dirty="0" smtClean="0"/>
              <a:t/>
            </a:r>
            <a:br>
              <a:rPr lang="pl-PL" sz="4800" dirty="0" smtClean="0"/>
            </a:br>
            <a:endParaRPr lang="pl-PL" sz="4800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611560" y="-27384"/>
            <a:ext cx="8229600" cy="757806"/>
          </a:xfrm>
        </p:spPr>
        <p:txBody>
          <a:bodyPr>
            <a:no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Polecenie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ytuł 1"/>
          <p:cNvSpPr txBox="1">
            <a:spLocks/>
          </p:cNvSpPr>
          <p:nvPr/>
        </p:nvSpPr>
        <p:spPr>
          <a:xfrm>
            <a:off x="467544" y="994978"/>
            <a:ext cx="853361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514350" indent="-514350"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Wykazanie nienasyconego charakteru acetylenu</a:t>
            </a:r>
          </a:p>
        </p:txBody>
      </p: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357430"/>
            <a:ext cx="6105525" cy="38290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5663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556792"/>
            <a:ext cx="8229600" cy="41581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/>
              <a:t>	</a:t>
            </a:r>
          </a:p>
          <a:p>
            <a:pPr marL="3175" indent="-3175">
              <a:buNone/>
            </a:pP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Korzystając z dowolnego programu </a:t>
            </a:r>
            <a:b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do modelowania struktury związków chemicznych (na przykład ISIS Draw)</a:t>
            </a:r>
          </a:p>
          <a:p>
            <a:pPr marL="3175" indent="-3175">
              <a:buNone/>
            </a:pP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narysuj cząsteczkę acetylenu</a:t>
            </a: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903433"/>
            <a:ext cx="8229600" cy="4525963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endParaRPr lang="pl-PL" sz="4800" dirty="0" smtClean="0"/>
          </a:p>
          <a:p>
            <a:pPr marL="0" indent="0" algn="ctr">
              <a:buNone/>
            </a:pPr>
            <a:r>
              <a:rPr lang="pl-PL" sz="4800" dirty="0" smtClean="0"/>
              <a:t>Co to jest</a:t>
            </a:r>
          </a:p>
          <a:p>
            <a:pPr marL="0" indent="0" algn="ctr">
              <a:buNone/>
            </a:pPr>
            <a:r>
              <a:rPr lang="pl-PL" sz="4800" dirty="0" smtClean="0"/>
              <a:t>piroliza?</a:t>
            </a:r>
            <a:endParaRPr lang="pl-PL" sz="48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Otrzymywanie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8" name="Tytuł 1"/>
          <p:cNvSpPr txBox="1">
            <a:spLocks/>
          </p:cNvSpPr>
          <p:nvPr/>
        </p:nvSpPr>
        <p:spPr>
          <a:xfrm>
            <a:off x="467544" y="994978"/>
            <a:ext cx="853361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2. Piroliza metanu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903433"/>
            <a:ext cx="8229600" cy="4525963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lvl="0" algn="ctr">
              <a:buNone/>
              <a:defRPr/>
            </a:pPr>
            <a:r>
              <a:rPr lang="pl-PL" sz="3500" b="1" dirty="0" smtClean="0"/>
              <a:t>PIROLIZA</a:t>
            </a:r>
          </a:p>
          <a:p>
            <a:pPr lvl="0" algn="ctr">
              <a:buNone/>
              <a:defRPr/>
            </a:pPr>
            <a:endParaRPr lang="pl-PL" sz="3500" b="1" dirty="0" smtClean="0"/>
          </a:p>
          <a:p>
            <a:pPr lvl="0" algn="ctr">
              <a:buNone/>
              <a:defRPr/>
            </a:pPr>
            <a:r>
              <a:rPr lang="pl-PL" sz="3500" dirty="0" smtClean="0"/>
              <a:t>rozkład substancji pod wpływem</a:t>
            </a:r>
          </a:p>
          <a:p>
            <a:pPr lvl="0" algn="ctr">
              <a:buNone/>
              <a:defRPr/>
            </a:pPr>
            <a:r>
              <a:rPr lang="pl-PL" sz="3500" dirty="0" smtClean="0"/>
              <a:t>wysokiej temperatury, bez kontaktu</a:t>
            </a:r>
          </a:p>
          <a:p>
            <a:pPr lvl="0" algn="ctr">
              <a:buNone/>
              <a:defRPr/>
            </a:pPr>
            <a:r>
              <a:rPr lang="pl-PL" sz="3500" dirty="0" smtClean="0"/>
              <a:t>z katalizatorem, tlenem</a:t>
            </a:r>
          </a:p>
          <a:p>
            <a:pPr lvl="0" algn="ctr">
              <a:buNone/>
              <a:defRPr/>
            </a:pPr>
            <a:r>
              <a:rPr lang="pl-PL" sz="3500" dirty="0" smtClean="0"/>
              <a:t>i czynnikami utleniającymi. </a:t>
            </a:r>
          </a:p>
          <a:p>
            <a:pPr marL="0" indent="0" algn="ctr">
              <a:buNone/>
            </a:pPr>
            <a:endParaRPr lang="pl-PL" sz="4800" dirty="0" smtClean="0"/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Otrzymywanie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8" name="Tytuł 1"/>
          <p:cNvSpPr txBox="1">
            <a:spLocks/>
          </p:cNvSpPr>
          <p:nvPr/>
        </p:nvSpPr>
        <p:spPr>
          <a:xfrm>
            <a:off x="467544" y="994978"/>
            <a:ext cx="853361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2. Piroliza metanu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44</a:t>
            </a:fld>
            <a:endParaRPr lang="pl-PL"/>
          </a:p>
        </p:txBody>
      </p:sp>
      <p:sp>
        <p:nvSpPr>
          <p:cNvPr id="8" name="Tytuł 1"/>
          <p:cNvSpPr txBox="1">
            <a:spLocks/>
          </p:cNvSpPr>
          <p:nvPr/>
        </p:nvSpPr>
        <p:spPr>
          <a:xfrm>
            <a:off x="467544" y="994978"/>
            <a:ext cx="853361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2. Piroliza metanu</a:t>
            </a:r>
          </a:p>
        </p:txBody>
      </p:sp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Otrzymywanie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9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2428900"/>
            <a:ext cx="860733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l-PL" sz="4800" dirty="0" smtClean="0"/>
          </a:p>
          <a:p>
            <a:pPr marL="0" indent="0">
              <a:buNone/>
            </a:pPr>
            <a:r>
              <a:rPr lang="pl-PL" sz="5400" dirty="0" smtClean="0"/>
              <a:t>2CH</a:t>
            </a:r>
            <a:r>
              <a:rPr lang="pl-PL" sz="5400" baseline="-25000" dirty="0" smtClean="0"/>
              <a:t>4               </a:t>
            </a:r>
            <a:r>
              <a:rPr lang="pl-PL" sz="5400" dirty="0" smtClean="0"/>
              <a:t>2C</a:t>
            </a:r>
            <a:r>
              <a:rPr lang="pl-PL" sz="5400" baseline="-25000" dirty="0" smtClean="0"/>
              <a:t>2</a:t>
            </a:r>
            <a:r>
              <a:rPr lang="pl-PL" sz="5400" dirty="0" smtClean="0"/>
              <a:t>H</a:t>
            </a:r>
            <a:r>
              <a:rPr lang="pl-PL" sz="5400" baseline="-25000" dirty="0" smtClean="0"/>
              <a:t>2</a:t>
            </a:r>
            <a:r>
              <a:rPr lang="pl-PL" sz="5400" dirty="0" smtClean="0"/>
              <a:t> + 3H</a:t>
            </a:r>
            <a:r>
              <a:rPr lang="pl-PL" sz="5400" baseline="-25000" dirty="0" smtClean="0"/>
              <a:t>2 </a:t>
            </a:r>
            <a:r>
              <a:rPr lang="pl-PL" sz="5400" dirty="0" smtClean="0"/>
              <a:t/>
            </a:r>
            <a:br>
              <a:rPr lang="pl-PL" sz="5400" dirty="0" smtClean="0"/>
            </a:br>
            <a:endParaRPr lang="pl-PL" sz="5400" dirty="0" smtClean="0"/>
          </a:p>
          <a:p>
            <a:pPr>
              <a:buNone/>
            </a:pPr>
            <a:endParaRPr lang="pl-PL" dirty="0"/>
          </a:p>
        </p:txBody>
      </p:sp>
      <p:cxnSp>
        <p:nvCxnSpPr>
          <p:cNvPr id="7" name="Łącznik prosty ze strzałką 6"/>
          <p:cNvCxnSpPr/>
          <p:nvPr/>
        </p:nvCxnSpPr>
        <p:spPr>
          <a:xfrm>
            <a:off x="2500298" y="3786190"/>
            <a:ext cx="1571636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ole tekstowe 10"/>
          <p:cNvSpPr txBox="1"/>
          <p:nvPr/>
        </p:nvSpPr>
        <p:spPr>
          <a:xfrm>
            <a:off x="2428860" y="3357562"/>
            <a:ext cx="14991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n-lt"/>
              </a:rPr>
              <a:t>T= 1500</a:t>
            </a:r>
            <a:r>
              <a:rPr lang="pl-PL" sz="2000" baseline="30000" dirty="0" smtClean="0">
                <a:latin typeface="+mn-lt"/>
              </a:rPr>
              <a:t>o</a:t>
            </a:r>
            <a:r>
              <a:rPr lang="pl-PL" sz="2000" dirty="0" smtClean="0">
                <a:latin typeface="+mn-lt"/>
              </a:rPr>
              <a:t>C</a:t>
            </a:r>
            <a:endParaRPr lang="pl-PL" sz="20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45</a:t>
            </a:fld>
            <a:endParaRPr lang="pl-PL" dirty="0"/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>
          <a:xfrm>
            <a:off x="285720" y="1357298"/>
            <a:ext cx="8643998" cy="47688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4000" b="0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>
          <a:xfrm>
            <a:off x="500034" y="1428736"/>
            <a:ext cx="8215370" cy="469742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b="1" dirty="0" smtClean="0">
                <a:solidFill>
                  <a:schemeClr val="bg1"/>
                </a:solidFill>
              </a:rPr>
              <a:t>REAKCJA ADDYCJI </a:t>
            </a:r>
            <a:r>
              <a:rPr lang="pl-PL" dirty="0" smtClean="0">
                <a:solidFill>
                  <a:schemeClr val="bg1"/>
                </a:solidFill>
              </a:rPr>
              <a:t>(</a:t>
            </a:r>
            <a:r>
              <a:rPr lang="pl-PL" b="1" dirty="0" smtClean="0">
                <a:solidFill>
                  <a:schemeClr val="bg1"/>
                </a:solidFill>
              </a:rPr>
              <a:t>przyłączania</a:t>
            </a:r>
            <a:r>
              <a:rPr lang="pl-PL" dirty="0" smtClean="0">
                <a:solidFill>
                  <a:schemeClr val="bg1"/>
                </a:solidFill>
              </a:rPr>
              <a:t>)</a:t>
            </a:r>
            <a:endParaRPr lang="pl-PL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pl-PL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pl-PL" dirty="0" smtClean="0">
                <a:solidFill>
                  <a:schemeClr val="bg1"/>
                </a:solidFill>
              </a:rPr>
              <a:t>reakcja chemiczna przyłączenia atomu lub cząsteczki związku chemicznego do cząsteczki posiadającej</a:t>
            </a:r>
          </a:p>
          <a:p>
            <a:pPr algn="ctr">
              <a:buNone/>
            </a:pPr>
            <a:r>
              <a:rPr lang="pl-PL" dirty="0" smtClean="0">
                <a:solidFill>
                  <a:schemeClr val="bg1"/>
                </a:solidFill>
              </a:rPr>
              <a:t>wiązanie wielokrotne</a:t>
            </a:r>
          </a:p>
          <a:p>
            <a:pPr algn="ctr">
              <a:buNone/>
            </a:pPr>
            <a:r>
              <a:rPr lang="pl-PL" dirty="0" smtClean="0">
                <a:solidFill>
                  <a:schemeClr val="bg1"/>
                </a:solidFill>
              </a:rPr>
              <a:t>(w alkinach </a:t>
            </a:r>
            <a:r>
              <a:rPr lang="pl-PL" b="1" dirty="0" smtClean="0">
                <a:solidFill>
                  <a:schemeClr val="bg1"/>
                </a:solidFill>
              </a:rPr>
              <a:t>potrójne</a:t>
            </a:r>
            <a:r>
              <a:rPr lang="pl-PL" dirty="0" smtClean="0">
                <a:solidFill>
                  <a:schemeClr val="bg1"/>
                </a:solidFill>
              </a:rPr>
              <a:t>)</a:t>
            </a:r>
          </a:p>
          <a:p>
            <a:pPr>
              <a:buNone/>
            </a:pPr>
            <a:endParaRPr lang="pl-PL" dirty="0"/>
          </a:p>
        </p:txBody>
      </p:sp>
      <p:sp>
        <p:nvSpPr>
          <p:cNvPr id="9" name="Symbol zastępczy zawartości 2"/>
          <p:cNvSpPr txBox="1">
            <a:spLocks/>
          </p:cNvSpPr>
          <p:nvPr/>
        </p:nvSpPr>
        <p:spPr>
          <a:xfrm>
            <a:off x="467544" y="1714464"/>
            <a:ext cx="8352928" cy="51435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Tytuł 1"/>
          <p:cNvSpPr>
            <a:spLocks noGrp="1"/>
          </p:cNvSpPr>
          <p:nvPr>
            <p:ph type="title"/>
          </p:nvPr>
        </p:nvSpPr>
        <p:spPr>
          <a:xfrm>
            <a:off x="611560" y="-27384"/>
            <a:ext cx="8229600" cy="757806"/>
          </a:xfrm>
        </p:spPr>
        <p:txBody>
          <a:bodyPr>
            <a:no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  <a:cs typeface="Times New Roman" pitchFamily="18" charset="0"/>
              </a:rPr>
              <a:t>Przypomnijmy</a:t>
            </a:r>
            <a:endParaRPr lang="pl-PL" sz="2800" b="1" dirty="0">
              <a:solidFill>
                <a:schemeClr val="bg1"/>
              </a:solidFill>
              <a:latin typeface="+mn-lt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a) addycja cząsteczki wodoru do etynu</a:t>
            </a:r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46</a:t>
            </a:fld>
            <a:endParaRPr lang="pl-PL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3500438"/>
            <a:ext cx="51435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500438"/>
            <a:ext cx="11811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7554" y="3516063"/>
            <a:ext cx="428628" cy="3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3429000"/>
            <a:ext cx="22098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a) addycja cząsteczki wodoru do etynu</a:t>
            </a:r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47</a:t>
            </a:fld>
            <a:endParaRPr lang="pl-PL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86446" y="2714620"/>
            <a:ext cx="2962296" cy="2167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3500438"/>
            <a:ext cx="51435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500438"/>
            <a:ext cx="11811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7554" y="3516063"/>
            <a:ext cx="428628" cy="3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28662" y="3429000"/>
            <a:ext cx="22098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Symbol zastępczy zawartości 2"/>
          <p:cNvSpPr txBox="1">
            <a:spLocks/>
          </p:cNvSpPr>
          <p:nvPr/>
        </p:nvSpPr>
        <p:spPr>
          <a:xfrm>
            <a:off x="6643702" y="4714884"/>
            <a:ext cx="1071570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eten</a:t>
            </a:r>
            <a:endParaRPr kumimoji="0" lang="pl-PL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2800" dirty="0" smtClean="0"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5784" y="1600200"/>
            <a:ext cx="9144000" cy="4525963"/>
          </a:xfrm>
        </p:spPr>
        <p:txBody>
          <a:bodyPr/>
          <a:lstStyle/>
          <a:p>
            <a:pPr>
              <a:buNone/>
            </a:pPr>
            <a:r>
              <a:rPr lang="pl-PL" dirty="0" smtClean="0"/>
              <a:t>addycja dwóch cząsteczek wodoru do etynu</a:t>
            </a:r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48</a:t>
            </a:fld>
            <a:endParaRPr lang="pl-PL"/>
          </a:p>
        </p:txBody>
      </p:sp>
      <p:pic>
        <p:nvPicPr>
          <p:cNvPr id="12" name="Obraz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356" y="2928934"/>
            <a:ext cx="5456798" cy="3071834"/>
          </a:xfrm>
          <a:prstGeom prst="rect">
            <a:avLst/>
          </a:prstGeom>
        </p:spPr>
      </p:pic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b) addycja cząsteczki chloru do etynu</a:t>
            </a:r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49</a:t>
            </a:fld>
            <a:endParaRPr lang="pl-PL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3429000"/>
            <a:ext cx="11811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7554" y="3516063"/>
            <a:ext cx="428628" cy="3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3429000"/>
            <a:ext cx="22098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9058" y="3500438"/>
            <a:ext cx="7715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b) addycja cząsteczki chloru do etynu</a:t>
            </a:r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50</a:t>
            </a:fld>
            <a:endParaRPr lang="pl-PL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3429000"/>
            <a:ext cx="11811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7554" y="3516063"/>
            <a:ext cx="428628" cy="3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3429000"/>
            <a:ext cx="22098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9058" y="3500438"/>
            <a:ext cx="7715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Symbol zastępczy zawartości 2"/>
          <p:cNvSpPr txBox="1">
            <a:spLocks/>
          </p:cNvSpPr>
          <p:nvPr/>
        </p:nvSpPr>
        <p:spPr>
          <a:xfrm>
            <a:off x="5715008" y="4857760"/>
            <a:ext cx="3214710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1,2-dichloroeten</a:t>
            </a:r>
            <a:endParaRPr kumimoji="0" lang="pl-PL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2800" dirty="0" smtClean="0"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43636" y="2928934"/>
            <a:ext cx="221932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51</a:t>
            </a:fld>
            <a:endParaRPr lang="pl-PL" dirty="0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00034" y="1857364"/>
            <a:ext cx="8503920" cy="4572000"/>
          </a:xfrm>
        </p:spPr>
        <p:txBody>
          <a:bodyPr/>
          <a:lstStyle/>
          <a:p>
            <a:pPr>
              <a:buNone/>
            </a:pPr>
            <a:r>
              <a:rPr lang="pl-PL" dirty="0" smtClean="0"/>
              <a:t>	</a:t>
            </a: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Korzystając z dowolnego programu, </a:t>
            </a:r>
            <a:b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napisz równie reakcji chemicznej addycji cząsteczki chloru do produktu powyższej reakcji</a:t>
            </a:r>
            <a:endParaRPr lang="pl-PL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	addycja cząsteczki chloru do etenu</a:t>
            </a:r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52</a:t>
            </a:fld>
            <a:endParaRPr lang="pl-PL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3429000"/>
            <a:ext cx="11811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7554" y="3516063"/>
            <a:ext cx="428628" cy="3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9058" y="3500438"/>
            <a:ext cx="77152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43636" y="2928934"/>
            <a:ext cx="233362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Symbol zastępczy zawartości 2"/>
          <p:cNvSpPr txBox="1">
            <a:spLocks/>
          </p:cNvSpPr>
          <p:nvPr/>
        </p:nvSpPr>
        <p:spPr>
          <a:xfrm>
            <a:off x="4929190" y="4929198"/>
            <a:ext cx="4357718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1,1,2,2-tetrachloroetan</a:t>
            </a:r>
            <a:endParaRPr kumimoji="0" lang="pl-PL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2800" dirty="0" smtClean="0"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28662" y="2928934"/>
            <a:ext cx="221932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addycja cząsteczki chloru do propenu</a:t>
            </a:r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53</a:t>
            </a:fld>
            <a:endParaRPr lang="pl-PL" dirty="0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371" y="2428868"/>
            <a:ext cx="4709713" cy="3647252"/>
          </a:xfrm>
          <a:prstGeom prst="rect">
            <a:avLst/>
          </a:prstGeom>
        </p:spPr>
      </p:pic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c) addycja cząsteczki bromowodoru</a:t>
            </a:r>
          </a:p>
          <a:p>
            <a:pPr>
              <a:buNone/>
            </a:pPr>
            <a:r>
              <a:rPr lang="pl-PL" dirty="0" smtClean="0"/>
              <a:t>	do etynu</a:t>
            </a:r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54</a:t>
            </a:fld>
            <a:endParaRPr lang="pl-PL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3429000"/>
            <a:ext cx="11811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7554" y="3516063"/>
            <a:ext cx="428628" cy="3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3429000"/>
            <a:ext cx="22098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3500438"/>
            <a:ext cx="7239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c) addycja cząsteczki bromowodoru</a:t>
            </a:r>
          </a:p>
          <a:p>
            <a:pPr>
              <a:buNone/>
            </a:pPr>
            <a:r>
              <a:rPr lang="pl-PL" dirty="0" smtClean="0"/>
              <a:t>	do etynu</a:t>
            </a:r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55</a:t>
            </a:fld>
            <a:endParaRPr lang="pl-PL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3429000"/>
            <a:ext cx="11811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7554" y="3516063"/>
            <a:ext cx="428628" cy="3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3429000"/>
            <a:ext cx="22098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3500438"/>
            <a:ext cx="7239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43636" y="2928934"/>
            <a:ext cx="2143140" cy="1554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Symbol zastępczy zawartości 2"/>
          <p:cNvSpPr txBox="1">
            <a:spLocks/>
          </p:cNvSpPr>
          <p:nvPr/>
        </p:nvSpPr>
        <p:spPr>
          <a:xfrm>
            <a:off x="6286512" y="4714884"/>
            <a:ext cx="2071702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bromoeten</a:t>
            </a:r>
            <a:endParaRPr kumimoji="0" lang="pl-PL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2800" dirty="0" smtClean="0"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ALKINY           ALKENY          ALKANY</a:t>
            </a:r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56</a:t>
            </a:fld>
            <a:endParaRPr lang="pl-PL" dirty="0"/>
          </a:p>
        </p:txBody>
      </p:sp>
      <p:cxnSp>
        <p:nvCxnSpPr>
          <p:cNvPr id="12" name="Łącznik prosty ze strzałką 11"/>
          <p:cNvCxnSpPr/>
          <p:nvPr/>
        </p:nvCxnSpPr>
        <p:spPr>
          <a:xfrm>
            <a:off x="2285984" y="1928802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ze strzałką 12"/>
          <p:cNvCxnSpPr/>
          <p:nvPr/>
        </p:nvCxnSpPr>
        <p:spPr>
          <a:xfrm>
            <a:off x="5357818" y="1928802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Obraz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772" y="2428868"/>
            <a:ext cx="4949954" cy="3768873"/>
          </a:xfrm>
          <a:prstGeom prst="rect">
            <a:avLst/>
          </a:prstGeom>
        </p:spPr>
      </p:pic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d) addycja cząsteczki wody do etynu</a:t>
            </a:r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57</a:t>
            </a:fld>
            <a:endParaRPr lang="pl-PL" dirty="0"/>
          </a:p>
        </p:txBody>
      </p:sp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00364" y="3571876"/>
            <a:ext cx="428628" cy="3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500438"/>
            <a:ext cx="22098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3552829"/>
            <a:ext cx="80010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429000"/>
            <a:ext cx="1885950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07" y="4500570"/>
            <a:ext cx="1880407" cy="1422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4810" y="5000636"/>
            <a:ext cx="132397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86447" y="4572008"/>
            <a:ext cx="1714512" cy="1345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Symbol zastępczy zawartości 2"/>
          <p:cNvSpPr txBox="1">
            <a:spLocks/>
          </p:cNvSpPr>
          <p:nvPr/>
        </p:nvSpPr>
        <p:spPr>
          <a:xfrm>
            <a:off x="2786050" y="6000768"/>
            <a:ext cx="1214446" cy="500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20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etenol</a:t>
            </a:r>
            <a:endParaRPr kumimoji="0" lang="pl-PL" sz="20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2800" dirty="0" smtClean="0"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Symbol zastępczy zawartości 2"/>
          <p:cNvSpPr txBox="1">
            <a:spLocks/>
          </p:cNvSpPr>
          <p:nvPr/>
        </p:nvSpPr>
        <p:spPr>
          <a:xfrm>
            <a:off x="6072198" y="6000768"/>
            <a:ext cx="1214446" cy="500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20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etanal</a:t>
            </a:r>
            <a:endParaRPr kumimoji="0" lang="pl-PL" sz="20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2800" dirty="0" smtClean="0"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58</a:t>
            </a:fld>
            <a:endParaRPr lang="pl-PL" dirty="0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00034" y="1857364"/>
            <a:ext cx="8503920" cy="4572000"/>
          </a:xfrm>
        </p:spPr>
        <p:txBody>
          <a:bodyPr/>
          <a:lstStyle/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Jaką nazwę nosi powyższa reakcja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chemiczna?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Wyszukaj informację w dostępnych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źródłach.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Symbol zastępczy zawartości 2"/>
          <p:cNvSpPr txBox="1">
            <a:spLocks/>
          </p:cNvSpPr>
          <p:nvPr/>
        </p:nvSpPr>
        <p:spPr>
          <a:xfrm>
            <a:off x="285720" y="1357298"/>
            <a:ext cx="8643998" cy="47688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b="1" dirty="0" smtClean="0">
                <a:solidFill>
                  <a:schemeClr val="bg1"/>
                </a:solidFill>
              </a:rPr>
              <a:t>REAKCJA KUCZEROWA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dirty="0" smtClean="0">
                <a:solidFill>
                  <a:schemeClr val="bg1"/>
                </a:solidFill>
              </a:rPr>
              <a:t>Dwuetapowa reakcja addycji cząsteczek wody do etynu, zachodząca w obecności kwasu siarkowego(VI) </a:t>
            </a:r>
            <a:br>
              <a:rPr lang="pl-PL" sz="3200" dirty="0" smtClean="0">
                <a:solidFill>
                  <a:schemeClr val="bg1"/>
                </a:solidFill>
              </a:rPr>
            </a:br>
            <a:r>
              <a:rPr lang="pl-PL" sz="3200" dirty="0" smtClean="0">
                <a:solidFill>
                  <a:schemeClr val="bg1"/>
                </a:solidFill>
              </a:rPr>
              <a:t>i siarczanu(VI) miedzi(II)</a:t>
            </a:r>
            <a:endParaRPr kumimoji="0" lang="pl-PL" sz="3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pl-PL" b="1" dirty="0" smtClean="0"/>
              <a:t>REAKCJA KUCZEROWA</a:t>
            </a:r>
            <a:endParaRPr lang="pl-PL" b="1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60</a:t>
            </a:fld>
            <a:endParaRPr lang="pl-PL" dirty="0"/>
          </a:p>
        </p:txBody>
      </p:sp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00364" y="3571876"/>
            <a:ext cx="428628" cy="3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500438"/>
            <a:ext cx="22098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3552829"/>
            <a:ext cx="80010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429000"/>
            <a:ext cx="1885950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07" y="4500570"/>
            <a:ext cx="1880407" cy="1422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4810" y="5000636"/>
            <a:ext cx="132397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86447" y="4572008"/>
            <a:ext cx="1714512" cy="1345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Symbol zastępczy zawartości 2"/>
          <p:cNvSpPr txBox="1">
            <a:spLocks/>
          </p:cNvSpPr>
          <p:nvPr/>
        </p:nvSpPr>
        <p:spPr>
          <a:xfrm>
            <a:off x="2571736" y="6000768"/>
            <a:ext cx="1214446" cy="500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20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etenol</a:t>
            </a:r>
            <a:endParaRPr kumimoji="0" lang="pl-PL" sz="20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2800" dirty="0" smtClean="0"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Symbol zastępczy zawartości 2"/>
          <p:cNvSpPr txBox="1">
            <a:spLocks/>
          </p:cNvSpPr>
          <p:nvPr/>
        </p:nvSpPr>
        <p:spPr>
          <a:xfrm>
            <a:off x="6215074" y="6000768"/>
            <a:ext cx="1214446" cy="500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20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etanal</a:t>
            </a:r>
            <a:endParaRPr kumimoji="0" lang="pl-PL" sz="20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2800" dirty="0" smtClean="0">
              <a:latin typeface="+mn-lt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alkinów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556792"/>
            <a:ext cx="8229600" cy="4158192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1200"/>
              </a:spcBef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Korzystając z dowolnego programu </a:t>
            </a:r>
            <a:b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do tworzenia gier </a:t>
            </a:r>
          </a:p>
          <a:p>
            <a:pPr marL="0" indent="0" algn="ctr">
              <a:spcBef>
                <a:spcPts val="1200"/>
              </a:spcBef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(np. Game MakerLite 8.1.141) </a:t>
            </a:r>
          </a:p>
          <a:p>
            <a:pPr marL="0" indent="0" algn="ctr">
              <a:spcBef>
                <a:spcPts val="1200"/>
              </a:spcBef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przygotujcie w grupach</a:t>
            </a:r>
            <a:b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gry typu drag&amp;drop, polegające </a:t>
            </a:r>
            <a:b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na doborze  wzorów sumarycznych </a:t>
            </a:r>
            <a:b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do nazw zwyczajowych alkinów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ymbol zastępczy zawartości 2"/>
          <p:cNvSpPr txBox="1">
            <a:spLocks/>
          </p:cNvSpPr>
          <p:nvPr/>
        </p:nvSpPr>
        <p:spPr>
          <a:xfrm>
            <a:off x="285720" y="1357298"/>
            <a:ext cx="8643998" cy="47688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/>
          <a:p>
            <a:pPr algn="ctr">
              <a:buNone/>
            </a:pPr>
            <a:r>
              <a:rPr lang="pl-PL" sz="3200" b="1" dirty="0" smtClean="0"/>
              <a:t>POLIYNY</a:t>
            </a:r>
          </a:p>
          <a:p>
            <a:pPr algn="ctr">
              <a:buNone/>
            </a:pPr>
            <a:endParaRPr lang="pl-PL" sz="3200" b="1" dirty="0" smtClean="0"/>
          </a:p>
          <a:p>
            <a:pPr algn="ctr">
              <a:buNone/>
            </a:pPr>
            <a:r>
              <a:rPr lang="pl-PL" sz="3200" dirty="0" smtClean="0"/>
              <a:t>węglowodory nienasycone</a:t>
            </a:r>
          </a:p>
          <a:p>
            <a:pPr algn="ctr">
              <a:buNone/>
            </a:pPr>
            <a:r>
              <a:rPr lang="pl-PL" sz="3200" dirty="0" smtClean="0"/>
              <a:t>posiadające kilka wiązań potrójnych.</a:t>
            </a:r>
            <a:endParaRPr lang="pl-PL" sz="3200" dirty="0"/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Poliyny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6" name="Picture 2" descr="http://www.chemmix.edu.pl/artnet/images/02-004-013-07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4214818"/>
            <a:ext cx="5286412" cy="12559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pl-PL" b="1" dirty="0" smtClean="0"/>
              <a:t>Echinacea</a:t>
            </a:r>
            <a:r>
              <a:rPr lang="pl-PL" dirty="0" smtClean="0"/>
              <a:t> (gatunek Jeżówki) to roślina pochodząca z Ameryki Północnej.</a:t>
            </a:r>
          </a:p>
          <a:p>
            <a:pPr algn="ctr">
              <a:buNone/>
            </a:pPr>
            <a:r>
              <a:rPr lang="pl-PL" dirty="0" smtClean="0"/>
              <a:t>		Wyizolowano z niej </a:t>
            </a:r>
            <a:r>
              <a:rPr lang="pl-PL" b="1" dirty="0" smtClean="0"/>
              <a:t>poliyny</a:t>
            </a:r>
          </a:p>
          <a:p>
            <a:pPr algn="ctr">
              <a:buNone/>
            </a:pPr>
            <a:r>
              <a:rPr lang="pl-PL" b="1" dirty="0" smtClean="0"/>
              <a:t>			</a:t>
            </a:r>
            <a:r>
              <a:rPr lang="pl-PL" dirty="0" smtClean="0"/>
              <a:t>i udowodniono ich działanie wirusostatyczne</a:t>
            </a:r>
          </a:p>
          <a:p>
            <a:pPr algn="ctr">
              <a:buNone/>
            </a:pPr>
            <a:r>
              <a:rPr lang="pl-PL" dirty="0" smtClean="0"/>
              <a:t>				(podobne do antybiotyku).</a:t>
            </a:r>
            <a:endParaRPr lang="pl-PL" b="1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63</a:t>
            </a:fld>
            <a:endParaRPr lang="pl-PL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Poliyny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32189"/>
            <a:ext cx="2448272" cy="20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2800" b="1" dirty="0" smtClean="0">
                <a:solidFill>
                  <a:schemeClr val="accent1">
                    <a:lumMod val="75000"/>
                  </a:schemeClr>
                </a:solidFill>
              </a:rPr>
              <a:t>ALKANY</a:t>
            </a:r>
          </a:p>
          <a:p>
            <a:pPr marL="457200" indent="-457200">
              <a:buAutoNum type="arabicPeriod"/>
            </a:pPr>
            <a:r>
              <a:rPr lang="pl-PL" sz="2400" dirty="0" smtClean="0"/>
              <a:t>Atom wodoru ma stopień utlenienia równy I.</a:t>
            </a:r>
          </a:p>
          <a:p>
            <a:pPr marL="457200" indent="-457200">
              <a:buAutoNum type="arabicPeriod"/>
            </a:pPr>
            <a:endParaRPr lang="pl-PL" sz="2400" dirty="0" smtClean="0"/>
          </a:p>
          <a:p>
            <a:pPr marL="457200" indent="-457200">
              <a:buAutoNum type="arabicPeriod"/>
            </a:pPr>
            <a:endParaRPr lang="pl-PL" sz="2400" dirty="0" smtClean="0"/>
          </a:p>
          <a:p>
            <a:pPr marL="457200" indent="-457200">
              <a:buNone/>
            </a:pPr>
            <a:endParaRPr lang="pl-PL" sz="2400" dirty="0" smtClean="0"/>
          </a:p>
          <a:p>
            <a:pPr marL="457200" indent="-457200">
              <a:buNone/>
            </a:pPr>
            <a:endParaRPr lang="pl-PL" sz="2400" dirty="0" smtClean="0"/>
          </a:p>
          <a:p>
            <a:pPr marL="457200" indent="-457200">
              <a:buNone/>
            </a:pPr>
            <a:endParaRPr lang="pl-PL" sz="2400" dirty="0" smtClean="0"/>
          </a:p>
          <a:p>
            <a:pPr marL="457200" indent="-457200">
              <a:buNone/>
            </a:pPr>
            <a:r>
              <a:rPr lang="pl-PL" sz="2400" dirty="0" smtClean="0"/>
              <a:t>2. W cząsteczce etanu jest sześć atomów węgla, </a:t>
            </a:r>
            <a:br>
              <a:rPr lang="pl-PL" sz="2400" dirty="0" smtClean="0"/>
            </a:br>
            <a:r>
              <a:rPr lang="pl-PL" sz="2400" dirty="0" smtClean="0"/>
              <a:t>więc jej ładunek wynosi +6.</a:t>
            </a:r>
          </a:p>
          <a:p>
            <a:pPr marL="457200" indent="-457200">
              <a:buNone/>
            </a:pPr>
            <a:endParaRPr lang="pl-PL" sz="2400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64</a:t>
            </a:fld>
            <a:endParaRPr lang="pl-PL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697144" cy="850106"/>
          </a:xfrm>
        </p:spPr>
        <p:txBody>
          <a:bodyPr>
            <a:normAutofit/>
          </a:bodyPr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</a:rPr>
              <a:t>Stopień utlenienia węgla w związkach organicznych</a:t>
            </a:r>
            <a:endParaRPr lang="pl-PL" sz="2400" b="1" dirty="0">
              <a:solidFill>
                <a:schemeClr val="bg1"/>
              </a:solidFill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2214554"/>
            <a:ext cx="2257425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2800" b="1" dirty="0" smtClean="0">
                <a:solidFill>
                  <a:schemeClr val="accent1">
                    <a:lumMod val="75000"/>
                  </a:schemeClr>
                </a:solidFill>
              </a:rPr>
              <a:t>ALKANY</a:t>
            </a:r>
          </a:p>
          <a:p>
            <a:pPr marL="457200" indent="-457200">
              <a:buNone/>
            </a:pPr>
            <a:r>
              <a:rPr lang="pl-PL" sz="2400" dirty="0" smtClean="0"/>
              <a:t>3. Całkowity ładunek cząsteczki związku organicznego wynosi zero.</a:t>
            </a:r>
          </a:p>
          <a:p>
            <a:pPr marL="457200" indent="-457200">
              <a:buAutoNum type="arabicPeriod"/>
            </a:pPr>
            <a:endParaRPr lang="pl-PL" sz="2400" dirty="0" smtClean="0"/>
          </a:p>
          <a:p>
            <a:pPr marL="457200" indent="-457200">
              <a:buNone/>
            </a:pPr>
            <a:r>
              <a:rPr lang="pl-PL" sz="2400" dirty="0" smtClean="0"/>
              <a:t>4. Atomy węgla muszą więc mieć ładunek</a:t>
            </a:r>
          </a:p>
          <a:p>
            <a:pPr marL="457200" indent="-457200">
              <a:buNone/>
            </a:pPr>
            <a:r>
              <a:rPr lang="pl-PL" sz="2400" dirty="0" smtClean="0"/>
              <a:t>	równy -6. Dzielimy -6 przez 2 (dwa atomy węgla).</a:t>
            </a:r>
          </a:p>
          <a:p>
            <a:pPr marL="457200" indent="-457200">
              <a:buNone/>
            </a:pPr>
            <a:endParaRPr lang="pl-PL" sz="2400" dirty="0" smtClean="0"/>
          </a:p>
          <a:p>
            <a:pPr marL="457200" indent="-457200">
              <a:buNone/>
            </a:pPr>
            <a:r>
              <a:rPr lang="pl-PL" sz="2400" dirty="0" smtClean="0"/>
              <a:t>Stopień utlenienia atomu węgla w etanie wynosi -III.</a:t>
            </a:r>
          </a:p>
          <a:p>
            <a:pPr marL="457200" indent="-457200">
              <a:buNone/>
            </a:pPr>
            <a:endParaRPr lang="pl-PL" sz="2400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65</a:t>
            </a:fld>
            <a:endParaRPr lang="pl-PL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697144" cy="850106"/>
          </a:xfrm>
        </p:spPr>
        <p:txBody>
          <a:bodyPr>
            <a:normAutofit/>
          </a:bodyPr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</a:rPr>
              <a:t>Stopień utlenienia węgla w związkach organicznych</a:t>
            </a:r>
            <a:endParaRPr lang="pl-PL" sz="2400" b="1" dirty="0">
              <a:solidFill>
                <a:schemeClr val="bg1"/>
              </a:solidFill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68" y="1857364"/>
            <a:ext cx="1442573" cy="1138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868" y="4714884"/>
            <a:ext cx="2071702" cy="1611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2800" b="1" dirty="0" smtClean="0">
                <a:solidFill>
                  <a:schemeClr val="accent1">
                    <a:lumMod val="75000"/>
                  </a:schemeClr>
                </a:solidFill>
              </a:rPr>
              <a:t>ALKENY</a:t>
            </a:r>
          </a:p>
          <a:p>
            <a:pPr marL="457200" indent="-457200">
              <a:buAutoNum type="arabicPeriod"/>
            </a:pPr>
            <a:r>
              <a:rPr lang="pl-PL" sz="2400" dirty="0" smtClean="0"/>
              <a:t>Atom wodoru ma stopień utlenienia równy I.</a:t>
            </a:r>
          </a:p>
          <a:p>
            <a:pPr marL="457200" indent="-457200">
              <a:buAutoNum type="arabicPeriod"/>
            </a:pPr>
            <a:endParaRPr lang="pl-PL" sz="2400" dirty="0" smtClean="0"/>
          </a:p>
          <a:p>
            <a:pPr marL="457200" indent="-457200">
              <a:buAutoNum type="arabicPeriod"/>
            </a:pPr>
            <a:endParaRPr lang="pl-PL" sz="2400" dirty="0" smtClean="0"/>
          </a:p>
          <a:p>
            <a:pPr marL="457200" indent="-457200">
              <a:buNone/>
            </a:pPr>
            <a:endParaRPr lang="pl-PL" sz="2400" dirty="0" smtClean="0"/>
          </a:p>
          <a:p>
            <a:pPr marL="457200" indent="-457200">
              <a:buNone/>
            </a:pPr>
            <a:endParaRPr lang="pl-PL" sz="2400" dirty="0" smtClean="0"/>
          </a:p>
          <a:p>
            <a:pPr marL="457200" indent="-457200">
              <a:buNone/>
            </a:pPr>
            <a:endParaRPr lang="pl-PL" sz="2400" dirty="0" smtClean="0"/>
          </a:p>
          <a:p>
            <a:pPr marL="457200" indent="-457200">
              <a:buNone/>
            </a:pPr>
            <a:r>
              <a:rPr lang="pl-PL" sz="2400" dirty="0" smtClean="0"/>
              <a:t>2. W cząsteczce etenu są cztery atomy węgla, </a:t>
            </a:r>
            <a:br>
              <a:rPr lang="pl-PL" sz="2400" dirty="0" smtClean="0"/>
            </a:br>
            <a:r>
              <a:rPr lang="pl-PL" sz="2400" dirty="0" smtClean="0"/>
              <a:t>więc jej ładunek wynosi +4.</a:t>
            </a:r>
          </a:p>
          <a:p>
            <a:pPr marL="457200" indent="-457200">
              <a:buNone/>
            </a:pPr>
            <a:endParaRPr lang="pl-PL" sz="2400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66</a:t>
            </a:fld>
            <a:endParaRPr lang="pl-PL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697144" cy="850106"/>
          </a:xfrm>
        </p:spPr>
        <p:txBody>
          <a:bodyPr>
            <a:normAutofit/>
          </a:bodyPr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</a:rPr>
              <a:t>Stopień utlenienia węgla w związkach organicznych</a:t>
            </a:r>
            <a:endParaRPr lang="pl-PL" sz="2400" b="1" dirty="0">
              <a:solidFill>
                <a:schemeClr val="bg1"/>
              </a:solidFill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2357430"/>
            <a:ext cx="227647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2800" b="1" dirty="0" smtClean="0">
                <a:solidFill>
                  <a:schemeClr val="accent1">
                    <a:lumMod val="75000"/>
                  </a:schemeClr>
                </a:solidFill>
              </a:rPr>
              <a:t>ALKENY</a:t>
            </a:r>
          </a:p>
          <a:p>
            <a:pPr marL="457200" indent="-457200">
              <a:buNone/>
            </a:pPr>
            <a:r>
              <a:rPr lang="pl-PL" sz="2400" dirty="0" smtClean="0"/>
              <a:t>3. Całkowity ładunek cząsteczki związku organicznego wynosi zero.</a:t>
            </a:r>
          </a:p>
          <a:p>
            <a:pPr marL="457200" indent="-457200">
              <a:buAutoNum type="arabicPeriod"/>
            </a:pPr>
            <a:endParaRPr lang="pl-PL" sz="2400" dirty="0" smtClean="0"/>
          </a:p>
          <a:p>
            <a:pPr marL="457200" indent="-457200">
              <a:buNone/>
            </a:pPr>
            <a:r>
              <a:rPr lang="pl-PL" sz="2400" dirty="0" smtClean="0"/>
              <a:t>4. Atomy węgla muszą więc mieć ładunek</a:t>
            </a:r>
          </a:p>
          <a:p>
            <a:pPr marL="457200" indent="-457200">
              <a:buNone/>
            </a:pPr>
            <a:r>
              <a:rPr lang="pl-PL" sz="2400" dirty="0" smtClean="0"/>
              <a:t>	równy -4. Dzielimy -4 przez 2 (dwa atomy węgla).</a:t>
            </a:r>
          </a:p>
          <a:p>
            <a:pPr marL="457200" indent="-457200">
              <a:buNone/>
            </a:pPr>
            <a:endParaRPr lang="pl-PL" sz="2400" dirty="0" smtClean="0"/>
          </a:p>
          <a:p>
            <a:pPr marL="457200" indent="-457200">
              <a:buNone/>
            </a:pPr>
            <a:r>
              <a:rPr lang="pl-PL" sz="2400" dirty="0" smtClean="0"/>
              <a:t>Stopień utlenienia atomu węgla w etenie wynosi -II.</a:t>
            </a:r>
          </a:p>
          <a:p>
            <a:pPr marL="457200" indent="-457200">
              <a:buNone/>
            </a:pPr>
            <a:endParaRPr lang="pl-PL" sz="2400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67</a:t>
            </a:fld>
            <a:endParaRPr lang="pl-PL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697144" cy="850106"/>
          </a:xfrm>
        </p:spPr>
        <p:txBody>
          <a:bodyPr>
            <a:normAutofit/>
          </a:bodyPr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</a:rPr>
              <a:t>Stopień utlenienia węgla w związkach organicznych</a:t>
            </a:r>
            <a:endParaRPr lang="pl-PL" sz="2400" b="1" dirty="0">
              <a:solidFill>
                <a:schemeClr val="bg1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00892" y="1357298"/>
            <a:ext cx="1571636" cy="1052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8992" y="4643446"/>
            <a:ext cx="2257425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2800" b="1" dirty="0" smtClean="0">
                <a:solidFill>
                  <a:schemeClr val="accent1">
                    <a:lumMod val="75000"/>
                  </a:schemeClr>
                </a:solidFill>
              </a:rPr>
              <a:t>ALKINY</a:t>
            </a:r>
          </a:p>
          <a:p>
            <a:pPr marL="457200" indent="-457200">
              <a:buAutoNum type="arabicPeriod"/>
            </a:pPr>
            <a:r>
              <a:rPr lang="pl-PL" sz="2400" dirty="0" smtClean="0"/>
              <a:t>Atom wodoru ma stopień utlenienia równy I.</a:t>
            </a:r>
          </a:p>
          <a:p>
            <a:pPr marL="457200" indent="-457200">
              <a:buAutoNum type="arabicPeriod"/>
            </a:pPr>
            <a:endParaRPr lang="pl-PL" sz="2400" dirty="0" smtClean="0"/>
          </a:p>
          <a:p>
            <a:pPr marL="457200" indent="-457200">
              <a:buAutoNum type="arabicPeriod"/>
            </a:pPr>
            <a:endParaRPr lang="pl-PL" sz="2400" dirty="0" smtClean="0"/>
          </a:p>
          <a:p>
            <a:pPr marL="457200" indent="-457200">
              <a:buNone/>
            </a:pPr>
            <a:endParaRPr lang="pl-PL" sz="2400" dirty="0" smtClean="0"/>
          </a:p>
          <a:p>
            <a:pPr marL="457200" indent="-457200">
              <a:buNone/>
            </a:pPr>
            <a:endParaRPr lang="pl-PL" sz="2400" dirty="0" smtClean="0"/>
          </a:p>
          <a:p>
            <a:pPr marL="457200" indent="-457200">
              <a:buNone/>
            </a:pPr>
            <a:endParaRPr lang="pl-PL" sz="2400" dirty="0" smtClean="0"/>
          </a:p>
          <a:p>
            <a:pPr marL="457200" indent="-457200">
              <a:buNone/>
            </a:pPr>
            <a:r>
              <a:rPr lang="pl-PL" sz="2400" dirty="0" smtClean="0"/>
              <a:t>2. W cząsteczce etynu są dwa atomy węgla, </a:t>
            </a:r>
            <a:br>
              <a:rPr lang="pl-PL" sz="2400" dirty="0" smtClean="0"/>
            </a:br>
            <a:r>
              <a:rPr lang="pl-PL" sz="2400" dirty="0" smtClean="0"/>
              <a:t>więc jej ładunek wynosi +2.</a:t>
            </a:r>
          </a:p>
          <a:p>
            <a:pPr marL="457200" indent="-457200">
              <a:buNone/>
            </a:pPr>
            <a:endParaRPr lang="pl-PL" sz="2400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68</a:t>
            </a:fld>
            <a:endParaRPr lang="pl-PL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697144" cy="850106"/>
          </a:xfrm>
        </p:spPr>
        <p:txBody>
          <a:bodyPr>
            <a:normAutofit/>
          </a:bodyPr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</a:rPr>
              <a:t>Stopień utlenienia węgla w związkach organicznych</a:t>
            </a:r>
            <a:endParaRPr lang="pl-PL" sz="2400" b="1" dirty="0">
              <a:solidFill>
                <a:schemeClr val="bg1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2857496"/>
            <a:ext cx="220980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2800" b="1" dirty="0" smtClean="0">
                <a:solidFill>
                  <a:schemeClr val="accent1">
                    <a:lumMod val="75000"/>
                  </a:schemeClr>
                </a:solidFill>
              </a:rPr>
              <a:t>ALKINY</a:t>
            </a:r>
          </a:p>
          <a:p>
            <a:pPr marL="457200" indent="-457200">
              <a:buNone/>
            </a:pPr>
            <a:r>
              <a:rPr lang="pl-PL" sz="2400" dirty="0" smtClean="0"/>
              <a:t>3. Całkowity ładunek cząsteczki związku organicznego wynosi zero.</a:t>
            </a:r>
          </a:p>
          <a:p>
            <a:pPr marL="457200" indent="-457200">
              <a:buAutoNum type="arabicPeriod"/>
            </a:pPr>
            <a:endParaRPr lang="pl-PL" sz="2400" dirty="0" smtClean="0"/>
          </a:p>
          <a:p>
            <a:pPr marL="457200" indent="-457200">
              <a:buNone/>
            </a:pPr>
            <a:r>
              <a:rPr lang="pl-PL" sz="2400" dirty="0" smtClean="0"/>
              <a:t>4. Atomy węgla muszą więc mieć ładunek</a:t>
            </a:r>
          </a:p>
          <a:p>
            <a:pPr marL="457200" indent="-457200">
              <a:buNone/>
            </a:pPr>
            <a:r>
              <a:rPr lang="pl-PL" sz="2400" dirty="0" smtClean="0"/>
              <a:t>	równy -2. Dzielimy -2 przez 2 (dwa atomy węgla).</a:t>
            </a:r>
          </a:p>
          <a:p>
            <a:pPr marL="457200" indent="-457200">
              <a:buNone/>
            </a:pPr>
            <a:endParaRPr lang="pl-PL" sz="2400" dirty="0" smtClean="0"/>
          </a:p>
          <a:p>
            <a:pPr marL="457200" indent="-457200">
              <a:buNone/>
            </a:pPr>
            <a:r>
              <a:rPr lang="pl-PL" sz="2400" dirty="0" smtClean="0"/>
              <a:t>Stopień utlenienia atomu węgla w etynie wynosi -I.</a:t>
            </a:r>
          </a:p>
          <a:p>
            <a:pPr marL="457200" indent="-457200">
              <a:buNone/>
            </a:pPr>
            <a:endParaRPr lang="pl-PL" sz="2400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69</a:t>
            </a:fld>
            <a:endParaRPr lang="pl-PL" dirty="0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697144" cy="850106"/>
          </a:xfrm>
        </p:spPr>
        <p:txBody>
          <a:bodyPr>
            <a:normAutofit/>
          </a:bodyPr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</a:rPr>
              <a:t>Stopień utlenienia węgla w związkach organicznych</a:t>
            </a:r>
            <a:endParaRPr lang="pl-PL" sz="2400" b="1" dirty="0">
              <a:solidFill>
                <a:schemeClr val="bg1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6" y="2071678"/>
            <a:ext cx="1785950" cy="500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14678" y="4929198"/>
            <a:ext cx="242887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70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642910" y="-130272"/>
            <a:ext cx="8229600" cy="966984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Zastosowanie alkinów 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25798" y="1285860"/>
            <a:ext cx="8503920" cy="4854280"/>
          </a:xfrm>
        </p:spPr>
        <p:txBody>
          <a:bodyPr>
            <a:normAutofit lnSpcReduction="10000"/>
          </a:bodyPr>
          <a:lstStyle/>
          <a:p>
            <a:pPr marL="514350" lvl="0" indent="-514350">
              <a:buNone/>
            </a:pPr>
            <a:r>
              <a:rPr lang="pl-PL" sz="2800" b="1" dirty="0" smtClean="0"/>
              <a:t>ETYN</a:t>
            </a:r>
          </a:p>
          <a:p>
            <a:pPr marL="514350" lvl="0" indent="-514350">
              <a:buNone/>
            </a:pPr>
            <a:r>
              <a:rPr lang="pl-PL" sz="2800" dirty="0" smtClean="0"/>
              <a:t>surowiec w produkcji:</a:t>
            </a:r>
          </a:p>
          <a:p>
            <a:pPr marL="514350" lvl="0" indent="28575">
              <a:buFont typeface="Wingdings" pitchFamily="2" charset="2"/>
              <a:buChar char="ü"/>
            </a:pPr>
            <a:r>
              <a:rPr lang="pl-PL" sz="2800" dirty="0" smtClean="0"/>
              <a:t>lamp acetylenowych</a:t>
            </a:r>
          </a:p>
          <a:p>
            <a:pPr marL="514350" lvl="0" indent="28575">
              <a:buFont typeface="Wingdings" pitchFamily="2" charset="2"/>
              <a:buChar char="ü"/>
            </a:pPr>
            <a:r>
              <a:rPr lang="pl-PL" sz="2800" dirty="0" smtClean="0"/>
              <a:t>palników acetylenowo-</a:t>
            </a:r>
          </a:p>
          <a:p>
            <a:pPr marL="514350" lvl="0" indent="28575">
              <a:buNone/>
            </a:pPr>
            <a:r>
              <a:rPr lang="pl-PL" sz="2800" dirty="0" smtClean="0"/>
              <a:t>	tlenowych</a:t>
            </a:r>
          </a:p>
          <a:p>
            <a:pPr marL="514350" lvl="0" indent="28575">
              <a:buNone/>
            </a:pPr>
            <a:r>
              <a:rPr lang="pl-PL" sz="2800" dirty="0" smtClean="0"/>
              <a:t>	(cięcie metali)</a:t>
            </a:r>
          </a:p>
          <a:p>
            <a:pPr marL="514350" lvl="0" indent="28575">
              <a:buFont typeface="Wingdings" pitchFamily="2" charset="2"/>
              <a:buChar char="ü"/>
            </a:pPr>
            <a:r>
              <a:rPr lang="pl-PL" sz="2800" dirty="0" smtClean="0"/>
              <a:t>alkoholu etylowego (rozpuszczalniki)</a:t>
            </a:r>
          </a:p>
          <a:p>
            <a:pPr marL="514350" lvl="0" indent="112713">
              <a:buFont typeface="Wingdings" pitchFamily="2" charset="2"/>
              <a:buChar char="ü"/>
            </a:pPr>
            <a:r>
              <a:rPr lang="pl-PL" sz="2800" dirty="0" smtClean="0"/>
              <a:t>etanalu do produkcji kauczuku</a:t>
            </a:r>
          </a:p>
          <a:p>
            <a:pPr marL="514350" lvl="0" indent="112713">
              <a:buFont typeface="Wingdings" pitchFamily="2" charset="2"/>
              <a:buChar char="ü"/>
            </a:pPr>
            <a:r>
              <a:rPr lang="pl-PL" sz="2800" dirty="0" smtClean="0"/>
              <a:t>tworzyw sztucznych</a:t>
            </a:r>
          </a:p>
          <a:p>
            <a:pPr marL="514350" lvl="0" indent="112713">
              <a:buFont typeface="Wingdings" pitchFamily="2" charset="2"/>
              <a:buChar char="ü"/>
            </a:pPr>
            <a:r>
              <a:rPr lang="pl-PL" sz="2800" dirty="0" smtClean="0"/>
              <a:t>sadzy</a:t>
            </a:r>
          </a:p>
        </p:txBody>
      </p:sp>
      <p:pic>
        <p:nvPicPr>
          <p:cNvPr id="1026" name="Picture 2" descr="C:\Users\Kasia\Desktop\MODŁUŁ I - alkany, alkeny, alkiny\14.12\alkiny\1912_latarki_acetylenow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1214422"/>
            <a:ext cx="2792930" cy="24717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ymbol zastępczy zawartości 2"/>
          <p:cNvSpPr txBox="1">
            <a:spLocks/>
          </p:cNvSpPr>
          <p:nvPr/>
        </p:nvSpPr>
        <p:spPr>
          <a:xfrm>
            <a:off x="285720" y="1357298"/>
            <a:ext cx="8643998" cy="47688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/>
          <a:p>
            <a:pPr algn="ctr">
              <a:buNone/>
            </a:pPr>
            <a:r>
              <a:rPr lang="pl-PL" sz="3200" b="1" dirty="0" smtClean="0"/>
              <a:t>WĘGLOWODORY AROMATYCZNE</a:t>
            </a:r>
          </a:p>
          <a:p>
            <a:pPr algn="ctr">
              <a:buNone/>
            </a:pPr>
            <a:endParaRPr lang="pl-PL" sz="3200" dirty="0" smtClean="0"/>
          </a:p>
          <a:p>
            <a:pPr algn="ctr">
              <a:buNone/>
            </a:pPr>
            <a:r>
              <a:rPr lang="pl-PL" sz="3200" dirty="0" smtClean="0"/>
              <a:t>cykliczne węglowodory zawierające sprzężone wiązania podwójne. </a:t>
            </a:r>
          </a:p>
          <a:p>
            <a:pPr algn="ctr">
              <a:buNone/>
            </a:pPr>
            <a:r>
              <a:rPr lang="pl-PL" sz="3200" dirty="0" smtClean="0"/>
              <a:t>Cząsteczki są płaskie, </a:t>
            </a:r>
            <a:br>
              <a:rPr lang="pl-PL" sz="3200" dirty="0" smtClean="0"/>
            </a:br>
            <a:r>
              <a:rPr lang="pl-PL" sz="3200" dirty="0" smtClean="0"/>
              <a:t>gdyż hybrydyzacja każdego z atomów</a:t>
            </a:r>
          </a:p>
          <a:p>
            <a:pPr algn="ctr">
              <a:buNone/>
            </a:pPr>
            <a:r>
              <a:rPr lang="pl-PL" sz="3200" dirty="0" smtClean="0"/>
              <a:t>to </a:t>
            </a:r>
            <a:r>
              <a:rPr lang="pl-PL" sz="3200" b="1" dirty="0" smtClean="0"/>
              <a:t>sp</a:t>
            </a:r>
            <a:r>
              <a:rPr lang="pl-PL" sz="3200" b="1" baseline="30000" dirty="0" smtClean="0"/>
              <a:t>2</a:t>
            </a:r>
            <a:endParaRPr lang="pl-PL" sz="3200" dirty="0"/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642910" y="-130272"/>
            <a:ext cx="8229600" cy="966984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Węglowodory aromatyczne 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72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214282" y="0"/>
            <a:ext cx="9858444" cy="1143000"/>
          </a:xfrm>
        </p:spPr>
        <p:txBody>
          <a:bodyPr>
            <a:normAutofit/>
          </a:bodyPr>
          <a:lstStyle/>
          <a:p>
            <a:pPr algn="l"/>
            <a:r>
              <a:rPr lang="pl-PL" sz="2700" b="1" dirty="0">
                <a:solidFill>
                  <a:schemeClr val="bg1"/>
                </a:solidFill>
              </a:rPr>
              <a:t>Model </a:t>
            </a:r>
            <a:r>
              <a:rPr lang="pl-PL" sz="2700" b="1" dirty="0" smtClean="0">
                <a:solidFill>
                  <a:schemeClr val="bg1"/>
                </a:solidFill>
              </a:rPr>
              <a:t>cząsteczki trichlorofenylometanu</a:t>
            </a:r>
            <a:br>
              <a:rPr lang="pl-PL" sz="2700" b="1" dirty="0" smtClean="0">
                <a:solidFill>
                  <a:schemeClr val="bg1"/>
                </a:solidFill>
              </a:rPr>
            </a:br>
            <a:r>
              <a:rPr lang="pl-PL" sz="2700" b="1" dirty="0" smtClean="0">
                <a:solidFill>
                  <a:schemeClr val="bg1"/>
                </a:solidFill>
              </a:rPr>
              <a:t> </a:t>
            </a:r>
            <a:endParaRPr lang="pl-PL" sz="2700" b="1" dirty="0">
              <a:solidFill>
                <a:schemeClr val="bg1"/>
              </a:solidFill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395536" y="2132856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8" name="Prostokąt 7"/>
          <p:cNvSpPr/>
          <p:nvPr/>
        </p:nvSpPr>
        <p:spPr>
          <a:xfrm>
            <a:off x="4714876" y="2143116"/>
            <a:ext cx="4104456" cy="350046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214554"/>
            <a:ext cx="3929089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3" y="2214554"/>
            <a:ext cx="3915287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pl-PL" b="1" dirty="0" smtClean="0"/>
              <a:t>BENZEN (C</a:t>
            </a:r>
            <a:r>
              <a:rPr lang="pl-PL" b="1" baseline="-25000" dirty="0" smtClean="0"/>
              <a:t>6</a:t>
            </a:r>
            <a:r>
              <a:rPr lang="pl-PL" b="1" dirty="0" smtClean="0"/>
              <a:t>H</a:t>
            </a:r>
            <a:r>
              <a:rPr lang="pl-PL" b="1" baseline="-25000" dirty="0" smtClean="0"/>
              <a:t>6</a:t>
            </a:r>
            <a:r>
              <a:rPr lang="pl-PL" b="1" dirty="0" smtClean="0"/>
              <a:t>)</a:t>
            </a:r>
          </a:p>
          <a:p>
            <a:pPr algn="ctr">
              <a:buNone/>
            </a:pPr>
            <a:r>
              <a:rPr lang="pl-PL" dirty="0" smtClean="0"/>
              <a:t>najważniejszy przedstawiciel arenów</a:t>
            </a:r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73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642910" y="-130272"/>
            <a:ext cx="8229600" cy="966984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Węglowodory aromatyczne 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pic>
        <p:nvPicPr>
          <p:cNvPr id="196610" name="Picture 2" descr="Plik:Benzene Structural diagram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3000372"/>
            <a:ext cx="2619375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pl-PL" b="1" dirty="0" smtClean="0"/>
              <a:t>BENZEN (C</a:t>
            </a:r>
            <a:r>
              <a:rPr lang="pl-PL" b="1" baseline="-25000" dirty="0" smtClean="0"/>
              <a:t>6</a:t>
            </a:r>
            <a:r>
              <a:rPr lang="pl-PL" b="1" dirty="0" smtClean="0"/>
              <a:t>H</a:t>
            </a:r>
            <a:r>
              <a:rPr lang="pl-PL" b="1" baseline="-25000" dirty="0" smtClean="0"/>
              <a:t>6</a:t>
            </a:r>
            <a:r>
              <a:rPr lang="pl-PL" b="1" dirty="0" smtClean="0"/>
              <a:t>)</a:t>
            </a:r>
          </a:p>
          <a:p>
            <a:pPr>
              <a:buNone/>
            </a:pPr>
            <a:endParaRPr lang="pl-PL" sz="2800" dirty="0" smtClean="0"/>
          </a:p>
          <a:p>
            <a:pPr>
              <a:buNone/>
            </a:pPr>
            <a:r>
              <a:rPr lang="pl-PL" sz="2800" dirty="0" smtClean="0"/>
              <a:t>Ma charakter nienasycony, a właściwości</a:t>
            </a:r>
          </a:p>
          <a:p>
            <a:pPr>
              <a:buNone/>
            </a:pPr>
            <a:r>
              <a:rPr lang="pl-PL" sz="2800" dirty="0" smtClean="0"/>
              <a:t>typowe dla związków nasyconych.</a:t>
            </a:r>
          </a:p>
          <a:p>
            <a:pPr>
              <a:buNone/>
            </a:pPr>
            <a:endParaRPr lang="pl-PL" sz="2800" dirty="0" smtClean="0"/>
          </a:p>
          <a:p>
            <a:pPr marL="0" indent="0">
              <a:buNone/>
            </a:pPr>
            <a:r>
              <a:rPr lang="pl-PL" sz="2800" dirty="0" smtClean="0"/>
              <a:t>Pierwszą teorię na temat budowy </a:t>
            </a:r>
            <a:br>
              <a:rPr lang="pl-PL" sz="2800" dirty="0" smtClean="0"/>
            </a:br>
            <a:r>
              <a:rPr lang="pl-PL" sz="2800" dirty="0" smtClean="0"/>
              <a:t>benzenu podał niemiecki chemik </a:t>
            </a:r>
            <a:br>
              <a:rPr lang="pl-PL" sz="2800" dirty="0" smtClean="0"/>
            </a:br>
            <a:r>
              <a:rPr lang="pl-PL" sz="2800" b="1" dirty="0" smtClean="0"/>
              <a:t>Kekule</a:t>
            </a:r>
            <a:r>
              <a:rPr lang="pl-PL" sz="2800" dirty="0" smtClean="0"/>
              <a:t>.</a:t>
            </a:r>
          </a:p>
          <a:p>
            <a:pPr algn="ctr">
              <a:buNone/>
            </a:pPr>
            <a:endParaRPr lang="pl-PL" b="1" dirty="0" smtClean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74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642910" y="-130272"/>
            <a:ext cx="8229600" cy="966984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Węglowodory aromatyczne 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pic>
        <p:nvPicPr>
          <p:cNvPr id="7" name="Picture 2" descr="Plik:Benzene Structural diagram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92" y="928670"/>
            <a:ext cx="1440648" cy="1571616"/>
          </a:xfrm>
          <a:prstGeom prst="rect">
            <a:avLst/>
          </a:prstGeom>
          <a:noFill/>
        </p:spPr>
      </p:pic>
      <p:pic>
        <p:nvPicPr>
          <p:cNvPr id="198658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500826" y="3857628"/>
            <a:ext cx="1541462" cy="23364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pl-PL" b="1" dirty="0" smtClean="0"/>
              <a:t>Teoria Kekulego</a:t>
            </a:r>
          </a:p>
          <a:p>
            <a:pPr>
              <a:buNone/>
            </a:pPr>
            <a:r>
              <a:rPr lang="pl-PL" sz="2800" dirty="0" smtClean="0"/>
              <a:t>Wiązania podwójne i pojedyncze w cząsteczce</a:t>
            </a:r>
          </a:p>
          <a:p>
            <a:pPr>
              <a:buNone/>
            </a:pPr>
            <a:r>
              <a:rPr lang="pl-PL" sz="2800" dirty="0" smtClean="0"/>
              <a:t>benzenu występują przemiennie</a:t>
            </a:r>
          </a:p>
          <a:p>
            <a:pPr>
              <a:buNone/>
            </a:pPr>
            <a:r>
              <a:rPr lang="pl-PL" sz="2800" dirty="0" smtClean="0"/>
              <a:t>i przemieszczają się, czyli oscylują.</a:t>
            </a:r>
          </a:p>
          <a:p>
            <a:pPr algn="ctr">
              <a:buNone/>
            </a:pPr>
            <a:endParaRPr lang="pl-PL" b="1" dirty="0" smtClean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75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642910" y="-130272"/>
            <a:ext cx="8229600" cy="966984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Węglowodory aromatyczne 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pic>
        <p:nvPicPr>
          <p:cNvPr id="19763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28860" y="4071942"/>
            <a:ext cx="4214842" cy="2189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Benzen z trudem ulega reakcji addycji.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Reakcją charakterystyczną jest</a:t>
            </a:r>
          </a:p>
          <a:p>
            <a:pPr>
              <a:buNone/>
            </a:pPr>
            <a:r>
              <a:rPr lang="pl-PL" b="1" dirty="0" smtClean="0"/>
              <a:t>substytucja</a:t>
            </a:r>
            <a:r>
              <a:rPr lang="pl-PL" dirty="0" smtClean="0"/>
              <a:t>, np.</a:t>
            </a:r>
          </a:p>
          <a:p>
            <a:pPr>
              <a:buFont typeface="Wingdings" pitchFamily="2" charset="2"/>
              <a:buChar char="Ø"/>
            </a:pPr>
            <a:r>
              <a:rPr lang="pl-PL" dirty="0" smtClean="0"/>
              <a:t>bromu w obecności FeBr</a:t>
            </a:r>
            <a:r>
              <a:rPr lang="pl-PL" baseline="-25000" dirty="0" smtClean="0"/>
              <a:t>3</a:t>
            </a:r>
          </a:p>
          <a:p>
            <a:pPr>
              <a:buFont typeface="Wingdings" pitchFamily="2" charset="2"/>
              <a:buChar char="Ø"/>
            </a:pPr>
            <a:r>
              <a:rPr lang="pl-PL" dirty="0" smtClean="0"/>
              <a:t>grupy nitrowej w obecności H</a:t>
            </a:r>
            <a:r>
              <a:rPr lang="pl-PL" baseline="-25000" dirty="0" smtClean="0"/>
              <a:t>2</a:t>
            </a:r>
            <a:r>
              <a:rPr lang="pl-PL" dirty="0" smtClean="0"/>
              <a:t>SO</a:t>
            </a:r>
            <a:r>
              <a:rPr lang="pl-PL" baseline="-25000" dirty="0" smtClean="0"/>
              <a:t>4(stęż.)</a:t>
            </a:r>
          </a:p>
          <a:p>
            <a:pPr algn="ctr">
              <a:buNone/>
            </a:pPr>
            <a:endParaRPr lang="pl-PL" b="1" dirty="0" smtClean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76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642910" y="-130272"/>
            <a:ext cx="8229600" cy="966984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Węglowodory aromatyczne 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77</a:t>
            </a:fld>
            <a:endParaRPr lang="pl-PL" dirty="0"/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467544" y="764704"/>
            <a:ext cx="65527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Reakcja</a:t>
            </a: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bromowania benzenu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857752" y="3857628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2" name="Prostokąt 11"/>
          <p:cNvSpPr/>
          <p:nvPr/>
        </p:nvSpPr>
        <p:spPr>
          <a:xfrm>
            <a:off x="5429256" y="3929066"/>
            <a:ext cx="3143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mechanizm</a:t>
            </a:r>
            <a:endParaRPr lang="pl-PL" sz="3600" dirty="0">
              <a:latin typeface="+mn-lt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500034" y="1643050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6" name="Prostokąt 15"/>
          <p:cNvSpPr/>
          <p:nvPr/>
        </p:nvSpPr>
        <p:spPr>
          <a:xfrm>
            <a:off x="1571604" y="1714488"/>
            <a:ext cx="20717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film</a:t>
            </a:r>
            <a:endParaRPr lang="pl-PL" sz="3600" dirty="0">
              <a:latin typeface="+mn-lt"/>
            </a:endParaRPr>
          </a:p>
        </p:txBody>
      </p:sp>
      <p:sp>
        <p:nvSpPr>
          <p:cNvPr id="14" name="Tytuł 1"/>
          <p:cNvSpPr>
            <a:spLocks noGrp="1"/>
          </p:cNvSpPr>
          <p:nvPr>
            <p:ph type="title"/>
          </p:nvPr>
        </p:nvSpPr>
        <p:spPr>
          <a:xfrm>
            <a:off x="642910" y="-130272"/>
            <a:ext cx="8229600" cy="966984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Węglowodory aromatyczne 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pic>
        <p:nvPicPr>
          <p:cNvPr id="17" name="Obraz 16" descr="bromowanieflash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4572008"/>
            <a:ext cx="2286016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Obraz 19" descr="bromowaniefilm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2357430"/>
            <a:ext cx="2286016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78</a:t>
            </a:fld>
            <a:endParaRPr lang="pl-PL" dirty="0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00034" y="1857364"/>
            <a:ext cx="8503920" cy="4572000"/>
          </a:xfrm>
        </p:spPr>
        <p:txBody>
          <a:bodyPr/>
          <a:lstStyle/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Korzystając z dowolnego programu,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posługując się wzorami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półstrukturalnymi, napisz równanie</a:t>
            </a:r>
          </a:p>
          <a:p>
            <a:pPr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reakcji bromowania benzenu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79</a:t>
            </a:fld>
            <a:endParaRPr lang="pl-PL" dirty="0"/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467544" y="764704"/>
            <a:ext cx="65527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Reakcja</a:t>
            </a: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pl-PL" sz="2800" dirty="0" smtClean="0">
                <a:latin typeface="+mj-lt"/>
                <a:ea typeface="+mj-ea"/>
                <a:cs typeface="+mj-cs"/>
              </a:rPr>
              <a:t>nitrowania</a:t>
            </a: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benzenu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857752" y="3857628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2" name="Prostokąt 11"/>
          <p:cNvSpPr/>
          <p:nvPr/>
        </p:nvSpPr>
        <p:spPr>
          <a:xfrm>
            <a:off x="5429256" y="3929066"/>
            <a:ext cx="3143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mechanizm</a:t>
            </a:r>
            <a:endParaRPr lang="pl-PL" sz="3600" dirty="0">
              <a:latin typeface="+mn-lt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500034" y="1643050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6" name="Prostokąt 15"/>
          <p:cNvSpPr/>
          <p:nvPr/>
        </p:nvSpPr>
        <p:spPr>
          <a:xfrm>
            <a:off x="1571604" y="1714488"/>
            <a:ext cx="20717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film</a:t>
            </a:r>
            <a:endParaRPr lang="pl-PL" sz="3600" dirty="0">
              <a:latin typeface="+mn-lt"/>
            </a:endParaRPr>
          </a:p>
        </p:txBody>
      </p:sp>
      <p:sp>
        <p:nvSpPr>
          <p:cNvPr id="14" name="Tytuł 1"/>
          <p:cNvSpPr>
            <a:spLocks noGrp="1"/>
          </p:cNvSpPr>
          <p:nvPr>
            <p:ph type="title"/>
          </p:nvPr>
        </p:nvSpPr>
        <p:spPr>
          <a:xfrm>
            <a:off x="642910" y="-130272"/>
            <a:ext cx="8229600" cy="966984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Węglowodory aromatyczne 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2285992"/>
            <a:ext cx="2357454" cy="1807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Obraz 12" descr="nitrflash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4643446"/>
            <a:ext cx="2214578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pl-PL" dirty="0" smtClean="0"/>
              <a:t>Jeśli w cząsteczce węglowodoru aromatycznego występują </a:t>
            </a:r>
            <a:br>
              <a:rPr lang="pl-PL" dirty="0" smtClean="0"/>
            </a:br>
            <a:r>
              <a:rPr lang="pl-PL" dirty="0" smtClean="0"/>
              <a:t>dwa podstawniki, ich położenie określamy jako: </a:t>
            </a:r>
            <a:r>
              <a:rPr lang="pl-PL" b="1" dirty="0" smtClean="0"/>
              <a:t>orto</a:t>
            </a:r>
            <a:r>
              <a:rPr lang="pl-PL" dirty="0" smtClean="0"/>
              <a:t>, </a:t>
            </a:r>
            <a:r>
              <a:rPr lang="pl-PL" b="1" dirty="0" smtClean="0"/>
              <a:t>meta</a:t>
            </a:r>
            <a:r>
              <a:rPr lang="pl-PL" dirty="0" smtClean="0"/>
              <a:t> oraz </a:t>
            </a:r>
            <a:r>
              <a:rPr lang="pl-PL" b="1" dirty="0" smtClean="0"/>
              <a:t>para</a:t>
            </a:r>
            <a:r>
              <a:rPr lang="pl-PL" dirty="0" smtClean="0"/>
              <a:t>.</a:t>
            </a: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80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642910" y="-130272"/>
            <a:ext cx="8229600" cy="966984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Węglowodory aromatyczne 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pic>
        <p:nvPicPr>
          <p:cNvPr id="2050" name="Picture 2" descr="C:\Users\Kasia\Desktop\MODŁUŁ I - alkany, alkeny, alkiny\18.12\image0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4143380"/>
            <a:ext cx="4145211" cy="17716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4282" y="0"/>
            <a:ext cx="9858444" cy="1143000"/>
          </a:xfrm>
        </p:spPr>
        <p:txBody>
          <a:bodyPr>
            <a:normAutofit/>
          </a:bodyPr>
          <a:lstStyle/>
          <a:p>
            <a:pPr algn="l"/>
            <a:r>
              <a:rPr lang="pl-PL" sz="2700" b="1" dirty="0">
                <a:solidFill>
                  <a:schemeClr val="bg1"/>
                </a:solidFill>
              </a:rPr>
              <a:t>Model </a:t>
            </a:r>
            <a:r>
              <a:rPr lang="pl-PL" sz="2700" b="1" dirty="0" smtClean="0">
                <a:solidFill>
                  <a:schemeClr val="bg1"/>
                </a:solidFill>
              </a:rPr>
              <a:t>cząsteczki p-bromonitrobenzenu</a:t>
            </a:r>
            <a:br>
              <a:rPr lang="pl-PL" sz="2700" b="1" dirty="0" smtClean="0">
                <a:solidFill>
                  <a:schemeClr val="bg1"/>
                </a:solidFill>
              </a:rPr>
            </a:br>
            <a:r>
              <a:rPr lang="pl-PL" sz="2700" b="1" dirty="0" smtClean="0">
                <a:solidFill>
                  <a:schemeClr val="bg1"/>
                </a:solidFill>
              </a:rPr>
              <a:t> </a:t>
            </a:r>
            <a:endParaRPr lang="pl-PL" sz="2700" b="1" dirty="0">
              <a:solidFill>
                <a:schemeClr val="bg1"/>
              </a:solidFill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95536" y="2132856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6" name="Prostokąt 5"/>
          <p:cNvSpPr/>
          <p:nvPr/>
        </p:nvSpPr>
        <p:spPr>
          <a:xfrm>
            <a:off x="4714876" y="2143116"/>
            <a:ext cx="4104456" cy="350046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791580" y="1880828"/>
            <a:ext cx="3312368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148064" y="1916835"/>
            <a:ext cx="3312368" cy="3888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79512" y="1340768"/>
            <a:ext cx="8535892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4800" dirty="0" smtClean="0"/>
              <a:t>	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Korzystając z informacji znalezionych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Internecie, przygotuj kartę charakterystyki p-bromonitrobenzenu.</a:t>
            </a:r>
          </a:p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	Zapisz jego nazwę systematyczną.</a:t>
            </a: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7282" name="Picture 2" descr="GHS-pictogram-acid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149080"/>
            <a:ext cx="1928826" cy="1928826"/>
          </a:xfrm>
          <a:prstGeom prst="rect">
            <a:avLst/>
          </a:prstGeom>
          <a:noFill/>
        </p:spPr>
      </p:pic>
      <p:pic>
        <p:nvPicPr>
          <p:cNvPr id="97284" name="Picture 4" descr="GHS-pictogram-skull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4077072"/>
            <a:ext cx="1857388" cy="1928826"/>
          </a:xfrm>
          <a:prstGeom prst="rect">
            <a:avLst/>
          </a:prstGeom>
          <a:noFill/>
        </p:spPr>
      </p:pic>
      <p:pic>
        <p:nvPicPr>
          <p:cNvPr id="97286" name="Picture 6" descr="GHS-pictogram-silhouete.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4149080"/>
            <a:ext cx="1785950" cy="1785950"/>
          </a:xfrm>
          <a:prstGeom prst="rect">
            <a:avLst/>
          </a:prstGeom>
          <a:noFill/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571612"/>
            <a:ext cx="8153400" cy="4495800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endParaRPr lang="pl-P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endParaRPr lang="pl-P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pl-PL" sz="9600" dirty="0" smtClean="0">
                <a:solidFill>
                  <a:schemeClr val="accent1">
                    <a:lumMod val="50000"/>
                  </a:schemeClr>
                </a:solidFill>
              </a:rPr>
              <a:t>Powtórzmy budowę i nazewnictwo </a:t>
            </a:r>
            <a:br>
              <a:rPr lang="pl-PL" sz="96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9600" dirty="0" smtClean="0">
                <a:solidFill>
                  <a:schemeClr val="accent1">
                    <a:lumMod val="50000"/>
                  </a:schemeClr>
                </a:solidFill>
              </a:rPr>
              <a:t>alkinów</a:t>
            </a:r>
          </a:p>
          <a:p>
            <a:pPr algn="ctr">
              <a:buNone/>
            </a:pPr>
            <a:r>
              <a:rPr lang="pl-PL" sz="8900" b="1" dirty="0" smtClean="0">
                <a:solidFill>
                  <a:schemeClr val="accent1">
                    <a:lumMod val="50000"/>
                  </a:schemeClr>
                </a:solidFill>
              </a:rPr>
              <a:t>GRA EDUKACYJNA </a:t>
            </a:r>
            <a:r>
              <a:rPr lang="pl-PL" sz="8800" b="1" dirty="0" smtClean="0">
                <a:solidFill>
                  <a:schemeClr val="accent1">
                    <a:lumMod val="50000"/>
                  </a:schemeClr>
                </a:solidFill>
              </a:rPr>
              <a:t>MEMORY</a:t>
            </a:r>
          </a:p>
          <a:p>
            <a:pPr>
              <a:buNone/>
            </a:pPr>
            <a:endParaRPr lang="pl-PL" sz="8800" dirty="0" smtClean="0"/>
          </a:p>
          <a:p>
            <a:pPr marL="361950" indent="-361950">
              <a:buNone/>
            </a:pP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1.	Skorzystaj z gotowej gry Memory.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Klikaj w zakryte karty i szukaj par.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pl-PL" sz="95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61950" indent="-361950">
              <a:buNone/>
            </a:pP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2.	Przygotuj samodzielnie podobną grę, korzystając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z dowolnego programu (np. Scratch lub Flash).</a:t>
            </a:r>
          </a:p>
          <a:p>
            <a:pPr algn="ctr">
              <a:buNone/>
            </a:pPr>
            <a:endParaRPr lang="pl-PL" sz="8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iestandardowy 1">
      <a:majorFont>
        <a:latin typeface="Bookman Old Style"/>
        <a:ea typeface=""/>
        <a:cs typeface=""/>
      </a:majorFont>
      <a:minorFont>
        <a:latin typeface="Bookman Old Style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8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2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3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4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5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11133</TotalTime>
  <Words>1209</Words>
  <Application>Microsoft Office PowerPoint</Application>
  <PresentationFormat>Pokaz na ekranie (4:3)</PresentationFormat>
  <Paragraphs>565</Paragraphs>
  <Slides>84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10</vt:i4>
      </vt:variant>
      <vt:variant>
        <vt:lpstr>Tytuły slajdów</vt:lpstr>
      </vt:variant>
      <vt:variant>
        <vt:i4>84</vt:i4>
      </vt:variant>
    </vt:vector>
  </HeadingPairs>
  <TitlesOfParts>
    <vt:vector size="94" baseType="lpstr">
      <vt:lpstr>Motyw pakietu Office</vt:lpstr>
      <vt:lpstr>6_Motyw pakietu Office</vt:lpstr>
      <vt:lpstr>7_Motyw pakietu Office</vt:lpstr>
      <vt:lpstr>8_Motyw pakietu Office</vt:lpstr>
      <vt:lpstr>Projekt niestandardowy</vt:lpstr>
      <vt:lpstr>1_Motyw pakietu Office</vt:lpstr>
      <vt:lpstr>2_Motyw pakietu Office</vt:lpstr>
      <vt:lpstr>3_Motyw pakietu Office</vt:lpstr>
      <vt:lpstr>4_Motyw pakietu Office</vt:lpstr>
      <vt:lpstr>5_Motyw pakietu Office</vt:lpstr>
      <vt:lpstr>Treści multimedialne - kodowanie, przetwarzanie, prezentacja  Odtwarzanie treści multimedialnych</vt:lpstr>
      <vt:lpstr>Prezentacja programu PowerPoint</vt:lpstr>
      <vt:lpstr>Przypomnijmy</vt:lpstr>
      <vt:lpstr>Budowa alkinów</vt:lpstr>
      <vt:lpstr>Budowa alkinów</vt:lpstr>
      <vt:lpstr>Budowa alkinów</vt:lpstr>
      <vt:lpstr>Budowa alkinów</vt:lpstr>
      <vt:lpstr>Budowa alkinów</vt:lpstr>
      <vt:lpstr>Szereg homologiczny alkinów</vt:lpstr>
      <vt:lpstr>Prezentacja programu PowerPoint</vt:lpstr>
      <vt:lpstr>Nazewnictwo alkinów</vt:lpstr>
      <vt:lpstr>Nazewnictwo alkinów</vt:lpstr>
      <vt:lpstr>Nazewnictwo alkinów</vt:lpstr>
      <vt:lpstr>Nazewnictwo alkinów</vt:lpstr>
      <vt:lpstr>Nazewnictwo alkinów</vt:lpstr>
      <vt:lpstr>Nazewnictwo alkinów</vt:lpstr>
      <vt:lpstr>Nazewnictwo alkinów</vt:lpstr>
      <vt:lpstr>Nazewnictwo alkinów</vt:lpstr>
      <vt:lpstr>Nazewnictwo alkinów</vt:lpstr>
      <vt:lpstr>Prezentacja programu PowerPoint</vt:lpstr>
      <vt:lpstr>Prezentacja programu PowerPoint</vt:lpstr>
      <vt:lpstr>Prezentacja programu PowerPoint</vt:lpstr>
      <vt:lpstr>Prezentacja programu PowerPoint</vt:lpstr>
      <vt:lpstr>Polecenie</vt:lpstr>
      <vt:lpstr>Prezentacja programu PowerPoint</vt:lpstr>
      <vt:lpstr>Prezentacja programu PowerPoint</vt:lpstr>
      <vt:lpstr>Model cząsteczki etynu</vt:lpstr>
      <vt:lpstr>Prezentacja programu PowerPoint</vt:lpstr>
      <vt:lpstr>Właściwości fizyczne alkinów</vt:lpstr>
      <vt:lpstr>Właściwości fizyczne alkinów</vt:lpstr>
      <vt:lpstr>Prezentacja programu PowerPoint</vt:lpstr>
      <vt:lpstr>Właściwości fizyczne alkinów</vt:lpstr>
      <vt:lpstr>Właściwości fizyczne alkinów</vt:lpstr>
      <vt:lpstr>Właściwości chemiczne alkinów</vt:lpstr>
      <vt:lpstr>Właściwości chemiczne alkinów</vt:lpstr>
      <vt:lpstr>Model cząsteczki 3-chlorobut-3-en-1-ynu  </vt:lpstr>
      <vt:lpstr>Polecenie</vt:lpstr>
      <vt:lpstr>Otrzymywanie alkinów</vt:lpstr>
      <vt:lpstr>Polecenie</vt:lpstr>
      <vt:lpstr>Właściwości chemiczne alkinów</vt:lpstr>
      <vt:lpstr>Prezentacja programu PowerPoint</vt:lpstr>
      <vt:lpstr>Otrzymywanie alkinów</vt:lpstr>
      <vt:lpstr>Otrzymywanie alkinów</vt:lpstr>
      <vt:lpstr>Otrzymywanie alkinów</vt:lpstr>
      <vt:lpstr>Przypomnijmy</vt:lpstr>
      <vt:lpstr>Właściwości chemiczne alkinów</vt:lpstr>
      <vt:lpstr>Właściwości chemiczne alkinów</vt:lpstr>
      <vt:lpstr>Właściwości chemiczne alkinów</vt:lpstr>
      <vt:lpstr>Właściwości chemiczne alkinów</vt:lpstr>
      <vt:lpstr>Właściwości chemiczne alkinów</vt:lpstr>
      <vt:lpstr>Prezentacja programu PowerPoint</vt:lpstr>
      <vt:lpstr>Właściwości chemiczne alkinów</vt:lpstr>
      <vt:lpstr>Właściwości chemiczne alkinów</vt:lpstr>
      <vt:lpstr>Właściwości chemiczne alkinów</vt:lpstr>
      <vt:lpstr>Właściwości chemiczne alkinów</vt:lpstr>
      <vt:lpstr>Właściwości chemiczne alkinów</vt:lpstr>
      <vt:lpstr>Właściwości chemiczne alkinów</vt:lpstr>
      <vt:lpstr>Prezentacja programu PowerPoint</vt:lpstr>
      <vt:lpstr>Prezentacja programu PowerPoint</vt:lpstr>
      <vt:lpstr>Właściwości chemiczne alkinów</vt:lpstr>
      <vt:lpstr>Prezentacja programu PowerPoint</vt:lpstr>
      <vt:lpstr>Poliyny</vt:lpstr>
      <vt:lpstr>Poliyny</vt:lpstr>
      <vt:lpstr>Stopień utlenienia węgla w związkach organicznych</vt:lpstr>
      <vt:lpstr>Stopień utlenienia węgla w związkach organicznych</vt:lpstr>
      <vt:lpstr>Stopień utlenienia węgla w związkach organicznych</vt:lpstr>
      <vt:lpstr>Stopień utlenienia węgla w związkach organicznych</vt:lpstr>
      <vt:lpstr>Stopień utlenienia węgla w związkach organicznych</vt:lpstr>
      <vt:lpstr>Stopień utlenienia węgla w związkach organicznych</vt:lpstr>
      <vt:lpstr>Zastosowanie alkinów </vt:lpstr>
      <vt:lpstr>Węglowodory aromatyczne </vt:lpstr>
      <vt:lpstr>Model cząsteczki trichlorofenylometanu  </vt:lpstr>
      <vt:lpstr>Węglowodory aromatyczne </vt:lpstr>
      <vt:lpstr>Węglowodory aromatyczne </vt:lpstr>
      <vt:lpstr>Węglowodory aromatyczne </vt:lpstr>
      <vt:lpstr>Węglowodory aromatyczne </vt:lpstr>
      <vt:lpstr>Węglowodory aromatyczne </vt:lpstr>
      <vt:lpstr>Prezentacja programu PowerPoint</vt:lpstr>
      <vt:lpstr>Węglowodory aromatyczne </vt:lpstr>
      <vt:lpstr>Węglowodory aromatyczne </vt:lpstr>
      <vt:lpstr>Model cząsteczki p-bromonitrobenzenu  </vt:lpstr>
      <vt:lpstr>Prezentacja programu PowerPoint</vt:lpstr>
      <vt:lpstr>Prezentacja programu PowerPoint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Magda Kopacz</cp:lastModifiedBy>
  <cp:revision>883</cp:revision>
  <dcterms:created xsi:type="dcterms:W3CDTF">2009-06-29T13:15:16Z</dcterms:created>
  <dcterms:modified xsi:type="dcterms:W3CDTF">2014-05-27T12:42:54Z</dcterms:modified>
</cp:coreProperties>
</file>