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  <p:sldMasterId id="2147483794" r:id="rId2"/>
    <p:sldMasterId id="2147483806" r:id="rId3"/>
    <p:sldMasterId id="2147483818" r:id="rId4"/>
    <p:sldMasterId id="2147483722" r:id="rId5"/>
    <p:sldMasterId id="2147483734" r:id="rId6"/>
    <p:sldMasterId id="2147483746" r:id="rId7"/>
    <p:sldMasterId id="2147483758" r:id="rId8"/>
    <p:sldMasterId id="2147483770" r:id="rId9"/>
    <p:sldMasterId id="2147483782" r:id="rId10"/>
  </p:sldMasterIdLst>
  <p:notesMasterIdLst>
    <p:notesMasterId r:id="rId102"/>
  </p:notesMasterIdLst>
  <p:sldIdLst>
    <p:sldId id="259" r:id="rId11"/>
    <p:sldId id="388" r:id="rId12"/>
    <p:sldId id="470" r:id="rId13"/>
    <p:sldId id="471" r:id="rId14"/>
    <p:sldId id="472" r:id="rId15"/>
    <p:sldId id="473" r:id="rId16"/>
    <p:sldId id="474" r:id="rId17"/>
    <p:sldId id="475" r:id="rId18"/>
    <p:sldId id="476" r:id="rId19"/>
    <p:sldId id="477" r:id="rId20"/>
    <p:sldId id="478" r:id="rId21"/>
    <p:sldId id="479" r:id="rId22"/>
    <p:sldId id="548" r:id="rId23"/>
    <p:sldId id="527" r:id="rId24"/>
    <p:sldId id="482" r:id="rId25"/>
    <p:sldId id="551" r:id="rId26"/>
    <p:sldId id="480" r:id="rId27"/>
    <p:sldId id="552" r:id="rId28"/>
    <p:sldId id="483" r:id="rId29"/>
    <p:sldId id="484" r:id="rId30"/>
    <p:sldId id="485" r:id="rId31"/>
    <p:sldId id="547" r:id="rId32"/>
    <p:sldId id="486" r:id="rId33"/>
    <p:sldId id="487" r:id="rId34"/>
    <p:sldId id="488" r:id="rId35"/>
    <p:sldId id="490" r:id="rId36"/>
    <p:sldId id="550" r:id="rId37"/>
    <p:sldId id="492" r:id="rId38"/>
    <p:sldId id="491" r:id="rId39"/>
    <p:sldId id="493" r:id="rId40"/>
    <p:sldId id="494" r:id="rId41"/>
    <p:sldId id="528" r:id="rId42"/>
    <p:sldId id="529" r:id="rId43"/>
    <p:sldId id="536" r:id="rId44"/>
    <p:sldId id="587" r:id="rId45"/>
    <p:sldId id="573" r:id="rId46"/>
    <p:sldId id="574" r:id="rId47"/>
    <p:sldId id="575" r:id="rId48"/>
    <p:sldId id="576" r:id="rId49"/>
    <p:sldId id="533" r:id="rId50"/>
    <p:sldId id="577" r:id="rId51"/>
    <p:sldId id="589" r:id="rId52"/>
    <p:sldId id="578" r:id="rId53"/>
    <p:sldId id="579" r:id="rId54"/>
    <p:sldId id="535" r:id="rId55"/>
    <p:sldId id="505" r:id="rId56"/>
    <p:sldId id="506" r:id="rId57"/>
    <p:sldId id="590" r:id="rId58"/>
    <p:sldId id="591" r:id="rId59"/>
    <p:sldId id="580" r:id="rId60"/>
    <p:sldId id="539" r:id="rId61"/>
    <p:sldId id="555" r:id="rId62"/>
    <p:sldId id="509" r:id="rId63"/>
    <p:sldId id="592" r:id="rId64"/>
    <p:sldId id="554" r:id="rId65"/>
    <p:sldId id="556" r:id="rId66"/>
    <p:sldId id="512" r:id="rId67"/>
    <p:sldId id="557" r:id="rId68"/>
    <p:sldId id="515" r:id="rId69"/>
    <p:sldId id="513" r:id="rId70"/>
    <p:sldId id="593" r:id="rId71"/>
    <p:sldId id="571" r:id="rId72"/>
    <p:sldId id="581" r:id="rId73"/>
    <p:sldId id="517" r:id="rId74"/>
    <p:sldId id="561" r:id="rId75"/>
    <p:sldId id="520" r:id="rId76"/>
    <p:sldId id="521" r:id="rId77"/>
    <p:sldId id="541" r:id="rId78"/>
    <p:sldId id="570" r:id="rId79"/>
    <p:sldId id="562" r:id="rId80"/>
    <p:sldId id="542" r:id="rId81"/>
    <p:sldId id="594" r:id="rId82"/>
    <p:sldId id="569" r:id="rId83"/>
    <p:sldId id="558" r:id="rId84"/>
    <p:sldId id="540" r:id="rId85"/>
    <p:sldId id="595" r:id="rId86"/>
    <p:sldId id="544" r:id="rId87"/>
    <p:sldId id="564" r:id="rId88"/>
    <p:sldId id="565" r:id="rId89"/>
    <p:sldId id="582" r:id="rId90"/>
    <p:sldId id="545" r:id="rId91"/>
    <p:sldId id="568" r:id="rId92"/>
    <p:sldId id="522" r:id="rId93"/>
    <p:sldId id="588" r:id="rId94"/>
    <p:sldId id="596" r:id="rId95"/>
    <p:sldId id="583" r:id="rId96"/>
    <p:sldId id="524" r:id="rId97"/>
    <p:sldId id="523" r:id="rId98"/>
    <p:sldId id="586" r:id="rId99"/>
    <p:sldId id="572" r:id="rId100"/>
    <p:sldId id="469" r:id="rId10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6" autoAdjust="0"/>
    <p:restoredTop sz="98406" autoAdjust="0"/>
  </p:normalViewPr>
  <p:slideViewPr>
    <p:cSldViewPr>
      <p:cViewPr>
        <p:scale>
          <a:sx n="90" d="100"/>
          <a:sy n="90" d="100"/>
        </p:scale>
        <p:origin x="-7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63" Type="http://schemas.openxmlformats.org/officeDocument/2006/relationships/slide" Target="slides/slide53.xml"/><Relationship Id="rId68" Type="http://schemas.openxmlformats.org/officeDocument/2006/relationships/slide" Target="slides/slide58.xml"/><Relationship Id="rId84" Type="http://schemas.openxmlformats.org/officeDocument/2006/relationships/slide" Target="slides/slide74.xml"/><Relationship Id="rId89" Type="http://schemas.openxmlformats.org/officeDocument/2006/relationships/slide" Target="slides/slide79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1.xml"/><Relationship Id="rId92" Type="http://schemas.openxmlformats.org/officeDocument/2006/relationships/slide" Target="slides/slide8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66" Type="http://schemas.openxmlformats.org/officeDocument/2006/relationships/slide" Target="slides/slide56.xml"/><Relationship Id="rId74" Type="http://schemas.openxmlformats.org/officeDocument/2006/relationships/slide" Target="slides/slide64.xml"/><Relationship Id="rId79" Type="http://schemas.openxmlformats.org/officeDocument/2006/relationships/slide" Target="slides/slide69.xml"/><Relationship Id="rId87" Type="http://schemas.openxmlformats.org/officeDocument/2006/relationships/slide" Target="slides/slide77.xml"/><Relationship Id="rId102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1.xml"/><Relationship Id="rId82" Type="http://schemas.openxmlformats.org/officeDocument/2006/relationships/slide" Target="slides/slide72.xml"/><Relationship Id="rId90" Type="http://schemas.openxmlformats.org/officeDocument/2006/relationships/slide" Target="slides/slide80.xml"/><Relationship Id="rId95" Type="http://schemas.openxmlformats.org/officeDocument/2006/relationships/slide" Target="slides/slide85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slide" Target="slides/slide54.xml"/><Relationship Id="rId69" Type="http://schemas.openxmlformats.org/officeDocument/2006/relationships/slide" Target="slides/slide59.xml"/><Relationship Id="rId77" Type="http://schemas.openxmlformats.org/officeDocument/2006/relationships/slide" Target="slides/slide67.xml"/><Relationship Id="rId100" Type="http://schemas.openxmlformats.org/officeDocument/2006/relationships/slide" Target="slides/slide90.xml"/><Relationship Id="rId105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72" Type="http://schemas.openxmlformats.org/officeDocument/2006/relationships/slide" Target="slides/slide62.xml"/><Relationship Id="rId80" Type="http://schemas.openxmlformats.org/officeDocument/2006/relationships/slide" Target="slides/slide70.xml"/><Relationship Id="rId85" Type="http://schemas.openxmlformats.org/officeDocument/2006/relationships/slide" Target="slides/slide75.xml"/><Relationship Id="rId93" Type="http://schemas.openxmlformats.org/officeDocument/2006/relationships/slide" Target="slides/slide83.xml"/><Relationship Id="rId98" Type="http://schemas.openxmlformats.org/officeDocument/2006/relationships/slide" Target="slides/slide8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slide" Target="slides/slide49.xml"/><Relationship Id="rId67" Type="http://schemas.openxmlformats.org/officeDocument/2006/relationships/slide" Target="slides/slide57.xml"/><Relationship Id="rId103" Type="http://schemas.openxmlformats.org/officeDocument/2006/relationships/presProps" Target="presProps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Relationship Id="rId70" Type="http://schemas.openxmlformats.org/officeDocument/2006/relationships/slide" Target="slides/slide60.xml"/><Relationship Id="rId75" Type="http://schemas.openxmlformats.org/officeDocument/2006/relationships/slide" Target="slides/slide65.xml"/><Relationship Id="rId83" Type="http://schemas.openxmlformats.org/officeDocument/2006/relationships/slide" Target="slides/slide73.xml"/><Relationship Id="rId88" Type="http://schemas.openxmlformats.org/officeDocument/2006/relationships/slide" Target="slides/slide78.xml"/><Relationship Id="rId91" Type="http://schemas.openxmlformats.org/officeDocument/2006/relationships/slide" Target="slides/slide81.xml"/><Relationship Id="rId96" Type="http://schemas.openxmlformats.org/officeDocument/2006/relationships/slide" Target="slides/slide8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106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73" Type="http://schemas.openxmlformats.org/officeDocument/2006/relationships/slide" Target="slides/slide63.xml"/><Relationship Id="rId78" Type="http://schemas.openxmlformats.org/officeDocument/2006/relationships/slide" Target="slides/slide68.xml"/><Relationship Id="rId81" Type="http://schemas.openxmlformats.org/officeDocument/2006/relationships/slide" Target="slides/slide71.xml"/><Relationship Id="rId86" Type="http://schemas.openxmlformats.org/officeDocument/2006/relationships/slide" Target="slides/slide76.xml"/><Relationship Id="rId94" Type="http://schemas.openxmlformats.org/officeDocument/2006/relationships/slide" Target="slides/slide84.xml"/><Relationship Id="rId99" Type="http://schemas.openxmlformats.org/officeDocument/2006/relationships/slide" Target="slides/slide89.xml"/><Relationship Id="rId101" Type="http://schemas.openxmlformats.org/officeDocument/2006/relationships/slide" Target="slides/slide9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9" Type="http://schemas.openxmlformats.org/officeDocument/2006/relationships/slide" Target="slides/slide29.xml"/><Relationship Id="rId34" Type="http://schemas.openxmlformats.org/officeDocument/2006/relationships/slide" Target="slides/slide24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76" Type="http://schemas.openxmlformats.org/officeDocument/2006/relationships/slide" Target="slides/slide66.xml"/><Relationship Id="rId97" Type="http://schemas.openxmlformats.org/officeDocument/2006/relationships/slide" Target="slides/slide87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B1EB550-343E-45A2-B3F3-22D56E08DEFC}" type="datetimeFigureOut">
              <a:rPr lang="pl-PL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dirty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7E95914-DBF5-4AA7-8023-D8DB7F9503E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2499806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Tytuł 5"/>
          <p:cNvSpPr txBox="1">
            <a:spLocks/>
          </p:cNvSpPr>
          <p:nvPr userDrawn="1"/>
        </p:nvSpPr>
        <p:spPr>
          <a:xfrm>
            <a:off x="331788" y="282575"/>
            <a:ext cx="8785225" cy="490538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TYTUŁ SLAJDU</a:t>
            </a:r>
          </a:p>
        </p:txBody>
      </p:sp>
      <p:sp>
        <p:nvSpPr>
          <p:cNvPr id="8" name="Symbol zastępczy numeru slajdu 3"/>
          <p:cNvSpPr txBox="1">
            <a:spLocks/>
          </p:cNvSpPr>
          <p:nvPr userDrawn="1"/>
        </p:nvSpPr>
        <p:spPr bwMode="auto">
          <a:xfrm>
            <a:off x="6705600" y="65087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7EBF4F-031E-49BA-AC37-C782E95C990C}" type="slidenum">
              <a:rPr kumimoji="0" lang="pl-PL" sz="2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7BA1E-ABE4-4DB5-9B23-7D5BDC8D4BAD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2014-06-17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6.png"/><Relationship Id="rId4" Type="http://schemas.openxmlformats.org/officeDocument/2006/relationships/image" Target="../media/image3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4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27.png"/><Relationship Id="rId4" Type="http://schemas.openxmlformats.org/officeDocument/2006/relationships/image" Target="../media/image5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6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35.pn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l-PL" sz="3600" b="1" dirty="0" smtClean="0"/>
              <a:t>Treści multimedialne - kodowanie, przetwarzanie, prezentacja</a:t>
            </a:r>
            <a:r>
              <a:rPr lang="pl-PL" sz="3600" dirty="0" smtClean="0"/>
              <a:t/>
            </a:r>
            <a:br>
              <a:rPr lang="pl-PL" sz="3600" dirty="0" smtClean="0"/>
            </a:b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3600" dirty="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dirty="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08FF9B-0118-44C7-8E1D-98D0E61C4556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6689" cy="6855984"/>
          </a:xfrm>
          <a:prstGeom prst="rect">
            <a:avLst/>
          </a:prstGeom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</a:t>
            </a:fld>
            <a:endParaRPr lang="pl-PL" dirty="0"/>
          </a:p>
        </p:txBody>
      </p:sp>
      <p:sp>
        <p:nvSpPr>
          <p:cNvPr id="9" name="Tytuł 5"/>
          <p:cNvSpPr txBox="1">
            <a:spLocks/>
          </p:cNvSpPr>
          <p:nvPr/>
        </p:nvSpPr>
        <p:spPr>
          <a:xfrm>
            <a:off x="179388" y="188913"/>
            <a:ext cx="8785225" cy="475297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32500" lnSpcReduction="20000"/>
          </a:bodyPr>
          <a:lstStyle/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9800" cap="small" dirty="0" smtClean="0">
                <a:solidFill>
                  <a:schemeClr val="bg1"/>
                </a:solidFill>
                <a:latin typeface="+mn-lt"/>
              </a:rPr>
              <a:t>Jednofunkcyjne pochodne węglowodorów:</a:t>
            </a: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9800" b="1" cap="all" dirty="0" err="1" smtClean="0">
                <a:solidFill>
                  <a:schemeClr val="bg1"/>
                </a:solidFill>
                <a:latin typeface="+mj-lt"/>
              </a:rPr>
              <a:t>AlkoholE</a:t>
            </a:r>
            <a:r>
              <a:rPr lang="pl-PL" sz="9800" b="1" cap="all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kumimoji="0" lang="pl-PL" sz="9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9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alkoholi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3600" dirty="0" smtClean="0"/>
              <a:t>	</a:t>
            </a:r>
            <a:r>
              <a:rPr lang="pl-PL" sz="3600" b="1" dirty="0" smtClean="0"/>
              <a:t>ALKOHOLE</a:t>
            </a:r>
            <a:r>
              <a:rPr lang="pl-PL" sz="3600" dirty="0" smtClean="0"/>
              <a:t> – pochodne węglowodorów, </a:t>
            </a:r>
            <a:br>
              <a:rPr lang="pl-PL" sz="3600" dirty="0" smtClean="0"/>
            </a:br>
            <a:r>
              <a:rPr lang="pl-PL" sz="3600" dirty="0" smtClean="0"/>
              <a:t>zawierające w swej cząsteczce</a:t>
            </a:r>
          </a:p>
          <a:p>
            <a:pPr algn="ctr">
              <a:buNone/>
            </a:pPr>
            <a:r>
              <a:rPr lang="pl-PL" sz="3600" b="1" dirty="0" smtClean="0"/>
              <a:t>grupę hydroksylową –OH</a:t>
            </a:r>
            <a:r>
              <a:rPr lang="pl-PL" sz="3600" dirty="0" smtClean="0"/>
              <a:t> </a:t>
            </a:r>
            <a:br>
              <a:rPr lang="pl-PL" sz="3600" dirty="0" smtClean="0"/>
            </a:br>
            <a:endParaRPr lang="pl-PL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</a:t>
            </a:fld>
            <a:endParaRPr lang="pl-PL" dirty="0"/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Grupa funkcyjna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pl-PL" sz="3600" b="1" dirty="0" smtClean="0"/>
          </a:p>
          <a:p>
            <a:pPr algn="ctr">
              <a:buNone/>
            </a:pPr>
            <a:r>
              <a:rPr lang="pl-PL" sz="3600" b="1" dirty="0" smtClean="0"/>
              <a:t>GRUPA HYDROKSYLOWA</a:t>
            </a:r>
          </a:p>
          <a:p>
            <a:pPr algn="ctr">
              <a:buNone/>
            </a:pPr>
            <a:r>
              <a:rPr lang="pl-PL" sz="3600" b="1" dirty="0" smtClean="0"/>
              <a:t>            (wodorotlenowa)</a:t>
            </a:r>
            <a:endParaRPr lang="pl-PL" sz="3600" b="1" dirty="0"/>
          </a:p>
        </p:txBody>
      </p:sp>
      <p:cxnSp>
        <p:nvCxnSpPr>
          <p:cNvPr id="9" name="Łącznik prosty 8"/>
          <p:cNvCxnSpPr/>
          <p:nvPr/>
        </p:nvCxnSpPr>
        <p:spPr>
          <a:xfrm>
            <a:off x="3143240" y="4643446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4000496" y="4071942"/>
            <a:ext cx="182614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dirty="0" smtClean="0">
                <a:latin typeface="+mn-lt"/>
              </a:rPr>
              <a:t>OH</a:t>
            </a:r>
            <a:endParaRPr lang="pl-PL" sz="80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pl-PL" sz="3600" dirty="0" smtClean="0"/>
              <a:t>POWTÓRZMY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Grupa funkcyjna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Documents and Settings\mkopacz\Moje dokumenty\Downloads\Depositphotos_11250537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88840"/>
            <a:ext cx="4514871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089174"/>
            <a:ext cx="1073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-714412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Podział alkoholi ze względu na: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idx="1"/>
          </p:nvPr>
        </p:nvSpPr>
        <p:spPr>
          <a:xfrm>
            <a:off x="642910" y="1428736"/>
            <a:ext cx="8229600" cy="45259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pl-PL" sz="3200" b="1" dirty="0" smtClean="0"/>
              <a:t>1.</a:t>
            </a:r>
            <a:r>
              <a:rPr lang="pl-PL" sz="3200" dirty="0" smtClean="0"/>
              <a:t> </a:t>
            </a:r>
            <a:r>
              <a:rPr lang="pl-PL" sz="3200" b="1" dirty="0" smtClean="0"/>
              <a:t>rodzaj grupy węglowodorowej</a:t>
            </a:r>
          </a:p>
          <a:p>
            <a:pPr lvl="1">
              <a:buFont typeface="Wingdings" pitchFamily="2" charset="2"/>
              <a:buChar char="ü"/>
            </a:pPr>
            <a:r>
              <a:rPr lang="pl-PL" dirty="0" smtClean="0"/>
              <a:t>alkohole alifatyczne</a:t>
            </a:r>
          </a:p>
          <a:p>
            <a:pPr lvl="1">
              <a:buFont typeface="Wingdings" pitchFamily="2" charset="2"/>
              <a:buChar char="ü"/>
            </a:pPr>
            <a:r>
              <a:rPr lang="pl-PL" dirty="0" smtClean="0"/>
              <a:t>alkohole cykliczne</a:t>
            </a:r>
          </a:p>
          <a:p>
            <a:pPr lvl="1">
              <a:buFont typeface="Wingdings" pitchFamily="2" charset="2"/>
              <a:buChar char="ü"/>
            </a:pPr>
            <a:r>
              <a:rPr lang="pl-PL" dirty="0" smtClean="0"/>
              <a:t>alkohole aromatyczne</a:t>
            </a:r>
          </a:p>
          <a:p>
            <a:pPr>
              <a:buNone/>
            </a:pPr>
            <a:r>
              <a:rPr lang="pl-PL" sz="3200" b="1" dirty="0" smtClean="0"/>
              <a:t>2</a:t>
            </a:r>
            <a:r>
              <a:rPr lang="pl-PL" sz="3200" dirty="0" smtClean="0"/>
              <a:t>. </a:t>
            </a:r>
            <a:r>
              <a:rPr lang="pl-PL" sz="3200" b="1" dirty="0" smtClean="0"/>
              <a:t>liczbę grup –OH w cząsteczce</a:t>
            </a:r>
          </a:p>
          <a:p>
            <a:pPr lvl="1">
              <a:buFont typeface="Wingdings" pitchFamily="2" charset="2"/>
              <a:buChar char="ü"/>
            </a:pPr>
            <a:r>
              <a:rPr lang="pl-PL" dirty="0" smtClean="0"/>
              <a:t>alkohole </a:t>
            </a:r>
            <a:r>
              <a:rPr lang="pl-PL" dirty="0" err="1" smtClean="0"/>
              <a:t>monohydroksylowe</a:t>
            </a:r>
            <a:endParaRPr lang="pl-PL" dirty="0" smtClean="0"/>
          </a:p>
          <a:p>
            <a:pPr lvl="1">
              <a:buFont typeface="Wingdings" pitchFamily="2" charset="2"/>
              <a:buChar char="ü"/>
            </a:pPr>
            <a:r>
              <a:rPr lang="pl-PL" dirty="0" smtClean="0"/>
              <a:t>alkohole </a:t>
            </a:r>
            <a:r>
              <a:rPr lang="pl-PL" dirty="0" err="1" smtClean="0"/>
              <a:t>polihydroksylowe</a:t>
            </a:r>
            <a:endParaRPr lang="pl-PL" sz="4000" dirty="0" smtClean="0"/>
          </a:p>
          <a:p>
            <a:pPr>
              <a:buNone/>
            </a:pPr>
            <a:r>
              <a:rPr lang="pl-PL" sz="3200" b="1" dirty="0" smtClean="0"/>
              <a:t>3.</a:t>
            </a:r>
            <a:r>
              <a:rPr lang="pl-PL" sz="3200" dirty="0" smtClean="0"/>
              <a:t> </a:t>
            </a:r>
            <a:r>
              <a:rPr lang="pl-PL" sz="3200" b="1" dirty="0" smtClean="0"/>
              <a:t>rzędowość atomu węgla</a:t>
            </a:r>
          </a:p>
          <a:p>
            <a:pPr lvl="1">
              <a:buFont typeface="Wingdings" pitchFamily="2" charset="2"/>
              <a:buChar char="ü"/>
            </a:pPr>
            <a:r>
              <a:rPr lang="pl-PL" sz="2400" dirty="0" smtClean="0"/>
              <a:t>alkohole </a:t>
            </a:r>
            <a:r>
              <a:rPr lang="pl-PL" sz="2300" dirty="0" smtClean="0"/>
              <a:t>I-rzędowe</a:t>
            </a:r>
          </a:p>
          <a:p>
            <a:pPr lvl="1">
              <a:buFont typeface="Wingdings" pitchFamily="2" charset="2"/>
              <a:buChar char="ü"/>
            </a:pPr>
            <a:r>
              <a:rPr lang="pl-PL" sz="2400" dirty="0" smtClean="0"/>
              <a:t>alkohole </a:t>
            </a:r>
            <a:r>
              <a:rPr lang="pl-PL" sz="2300" dirty="0" smtClean="0"/>
              <a:t>II-rzędowe</a:t>
            </a:r>
          </a:p>
          <a:p>
            <a:pPr lvl="1">
              <a:buFont typeface="Wingdings" pitchFamily="2" charset="2"/>
              <a:buChar char="ü"/>
            </a:pPr>
            <a:r>
              <a:rPr lang="pl-PL" sz="2400" dirty="0" smtClean="0"/>
              <a:t>alkohole </a:t>
            </a:r>
            <a:r>
              <a:rPr lang="pl-PL" sz="2300" dirty="0" smtClean="0"/>
              <a:t>III-rzędowe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714412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Podział alkoholi ze względu na: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sz="2800" b="1" dirty="0" smtClean="0"/>
              <a:t>1.</a:t>
            </a:r>
            <a:r>
              <a:rPr lang="pl-PL" sz="2800" dirty="0" smtClean="0"/>
              <a:t> rodzaj grupy węglowodorowej</a:t>
            </a:r>
          </a:p>
          <a:p>
            <a:pPr>
              <a:buNone/>
            </a:pPr>
            <a:endParaRPr lang="pl-PL" dirty="0"/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214282" y="1928802"/>
          <a:ext cx="8786845" cy="3709312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584369"/>
                <a:gridCol w="3273528"/>
                <a:gridCol w="2928948"/>
              </a:tblGrid>
              <a:tr h="924134">
                <a:tc>
                  <a:txBody>
                    <a:bodyPr/>
                    <a:lstStyle/>
                    <a:p>
                      <a:pPr algn="ctr"/>
                      <a:r>
                        <a:rPr lang="pl-PL" sz="2800" dirty="0" smtClean="0"/>
                        <a:t>alifatyczne</a:t>
                      </a:r>
                      <a:endParaRPr lang="pl-PL" sz="28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dirty="0" smtClean="0"/>
                        <a:t>cykliczne</a:t>
                      </a:r>
                      <a:endParaRPr lang="pl-PL" sz="28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800" dirty="0" smtClean="0"/>
                        <a:t>aromatyczne</a:t>
                      </a:r>
                      <a:endParaRPr lang="pl-PL" sz="28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5178">
                <a:tc>
                  <a:txBody>
                    <a:bodyPr/>
                    <a:lstStyle/>
                    <a:p>
                      <a:pPr algn="ctr"/>
                      <a:endParaRPr lang="pl-PL" sz="2400" dirty="0" smtClean="0"/>
                    </a:p>
                    <a:p>
                      <a:pPr algn="ctr"/>
                      <a:r>
                        <a:rPr lang="pl-PL" sz="2400" dirty="0" smtClean="0"/>
                        <a:t> np.</a:t>
                      </a:r>
                      <a:r>
                        <a:rPr lang="pl-PL" sz="2400" baseline="0" dirty="0" smtClean="0"/>
                        <a:t> </a:t>
                      </a:r>
                      <a:r>
                        <a:rPr lang="pl-PL" sz="2400" dirty="0" smtClean="0"/>
                        <a:t>etanol</a:t>
                      </a:r>
                      <a:endParaRPr lang="pl-PL" sz="24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sz="2400" dirty="0" smtClean="0"/>
                    </a:p>
                    <a:p>
                      <a:pPr algn="ctr"/>
                      <a:r>
                        <a:rPr lang="pl-PL" sz="2400" dirty="0" smtClean="0"/>
                        <a:t>np. cyklopentanol</a:t>
                      </a:r>
                      <a:endParaRPr lang="pl-PL" sz="24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sz="2400" dirty="0" smtClean="0"/>
                    </a:p>
                    <a:p>
                      <a:pPr algn="ctr"/>
                      <a:r>
                        <a:rPr lang="pl-PL" sz="2400" dirty="0" smtClean="0"/>
                        <a:t>np.</a:t>
                      </a:r>
                      <a:r>
                        <a:rPr lang="pl-PL" sz="2400" baseline="0" dirty="0" smtClean="0"/>
                        <a:t> fenylometanol</a:t>
                      </a:r>
                      <a:endParaRPr lang="pl-PL" sz="24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4000504"/>
            <a:ext cx="9906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4000504"/>
            <a:ext cx="15240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pole tekstowe 11"/>
          <p:cNvSpPr txBox="1"/>
          <p:nvPr/>
        </p:nvSpPr>
        <p:spPr>
          <a:xfrm>
            <a:off x="428596" y="4000504"/>
            <a:ext cx="2287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CH</a:t>
            </a:r>
            <a:r>
              <a:rPr lang="pl-PL" sz="2000" baseline="-25000" dirty="0" smtClean="0">
                <a:latin typeface="+mn-lt"/>
              </a:rPr>
              <a:t>3</a:t>
            </a:r>
            <a:r>
              <a:rPr lang="pl-PL" sz="2000" dirty="0" smtClean="0">
                <a:latin typeface="+mn-lt"/>
              </a:rPr>
              <a:t> ─ CH</a:t>
            </a:r>
            <a:r>
              <a:rPr lang="pl-PL" sz="2000" baseline="-25000" dirty="0" smtClean="0">
                <a:latin typeface="+mn-lt"/>
              </a:rPr>
              <a:t>2</a:t>
            </a:r>
            <a:r>
              <a:rPr lang="pl-PL" sz="2000" dirty="0" smtClean="0">
                <a:latin typeface="+mn-lt"/>
              </a:rPr>
              <a:t> ─ OH</a:t>
            </a:r>
            <a:endParaRPr lang="pl-PL" sz="20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714412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Podział alkoholi ze względu na: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sz="2800" b="1" dirty="0" smtClean="0"/>
              <a:t>2.</a:t>
            </a:r>
            <a:r>
              <a:rPr lang="pl-PL" sz="2800" dirty="0" smtClean="0"/>
              <a:t> liczbę grup –OH w cząsteczce</a:t>
            </a:r>
          </a:p>
          <a:p>
            <a:pPr>
              <a:buNone/>
            </a:pPr>
            <a:endParaRPr lang="pl-PL" dirty="0"/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285720" y="2214554"/>
          <a:ext cx="8643998" cy="3429024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321999"/>
                <a:gridCol w="4321999"/>
              </a:tblGrid>
              <a:tr h="850810">
                <a:tc>
                  <a:txBody>
                    <a:bodyPr/>
                    <a:lstStyle/>
                    <a:p>
                      <a:pPr algn="ctr"/>
                      <a:r>
                        <a:rPr lang="pl-PL" sz="3200" dirty="0" smtClean="0"/>
                        <a:t>monohydroksylowe</a:t>
                      </a:r>
                      <a:endParaRPr lang="pl-PL" sz="32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3200" dirty="0" smtClean="0"/>
                        <a:t>polihydroksylowe</a:t>
                      </a:r>
                      <a:endParaRPr lang="pl-PL" sz="32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214">
                <a:tc>
                  <a:txBody>
                    <a:bodyPr/>
                    <a:lstStyle/>
                    <a:p>
                      <a:pPr algn="ctr"/>
                      <a:endParaRPr lang="pl-PL" sz="28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800" dirty="0" smtClean="0"/>
                        <a:t> np.</a:t>
                      </a:r>
                      <a:r>
                        <a:rPr lang="pl-PL" sz="2800" baseline="0" dirty="0" smtClean="0"/>
                        <a:t> met</a:t>
                      </a:r>
                      <a:r>
                        <a:rPr lang="pl-PL" sz="2800" dirty="0" smtClean="0"/>
                        <a:t>anol</a:t>
                      </a:r>
                    </a:p>
                    <a:p>
                      <a:pPr algn="ctr"/>
                      <a:endParaRPr lang="pl-PL" sz="28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sz="2800" dirty="0" smtClean="0"/>
                    </a:p>
                    <a:p>
                      <a:pPr algn="ctr"/>
                      <a:r>
                        <a:rPr lang="pl-PL" sz="2800" dirty="0" smtClean="0"/>
                        <a:t>np. etano-1,2-diol</a:t>
                      </a:r>
                      <a:endParaRPr lang="pl-PL" sz="28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4286256"/>
            <a:ext cx="1857388" cy="508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4286256"/>
            <a:ext cx="1928826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9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714412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Podział alkoholi ze względu na: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sz="2800" b="1" dirty="0" smtClean="0"/>
              <a:t>3.</a:t>
            </a:r>
            <a:r>
              <a:rPr lang="pl-PL" sz="2800" dirty="0" smtClean="0"/>
              <a:t> rzędowość atomu węgla</a:t>
            </a:r>
          </a:p>
          <a:p>
            <a:pPr>
              <a:buNone/>
            </a:pPr>
            <a:endParaRPr lang="pl-PL" dirty="0"/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214282" y="2071678"/>
          <a:ext cx="8786874" cy="3178991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928958"/>
                <a:gridCol w="2928958"/>
                <a:gridCol w="2928958"/>
              </a:tblGrid>
              <a:tr h="1143008">
                <a:tc>
                  <a:txBody>
                    <a:bodyPr/>
                    <a:lstStyle/>
                    <a:p>
                      <a:pPr algn="ctr"/>
                      <a:endParaRPr lang="pl-PL" sz="2000" dirty="0" smtClean="0"/>
                    </a:p>
                    <a:p>
                      <a:pPr algn="ctr"/>
                      <a:r>
                        <a:rPr lang="pl-PL" sz="2800" dirty="0" smtClean="0"/>
                        <a:t>I-rzędowe</a:t>
                      </a:r>
                      <a:endParaRPr lang="pl-PL" sz="28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sz="2000" dirty="0" smtClean="0"/>
                    </a:p>
                    <a:p>
                      <a:pPr algn="ctr"/>
                      <a:r>
                        <a:rPr lang="pl-PL" sz="2800" dirty="0" smtClean="0"/>
                        <a:t>II-rzędowe</a:t>
                      </a:r>
                      <a:endParaRPr lang="pl-PL" sz="28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sz="2000" dirty="0" smtClean="0"/>
                    </a:p>
                    <a:p>
                      <a:pPr algn="ctr"/>
                      <a:r>
                        <a:rPr lang="pl-PL" sz="2800" dirty="0" smtClean="0"/>
                        <a:t>III-rzędowe</a:t>
                      </a:r>
                      <a:endParaRPr lang="pl-PL" sz="2800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5983"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 np.</a:t>
                      </a:r>
                      <a:r>
                        <a:rPr lang="pl-PL" sz="1800" baseline="0" dirty="0" smtClean="0"/>
                        <a:t> </a:t>
                      </a:r>
                      <a:r>
                        <a:rPr lang="pl-PL" sz="1800" dirty="0" smtClean="0"/>
                        <a:t>etanol</a:t>
                      </a:r>
                    </a:p>
                    <a:p>
                      <a:pPr algn="ctr"/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r>
                        <a:rPr lang="pl-PL" dirty="0" smtClean="0"/>
                        <a:t>np. propan-2-ol</a:t>
                      </a:r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pl-PL" dirty="0" smtClean="0"/>
                    </a:p>
                    <a:p>
                      <a:pPr algn="ctr"/>
                      <a:r>
                        <a:rPr lang="pl-PL" dirty="0" smtClean="0"/>
                        <a:t>np. 2-metylopropan-2-ol</a:t>
                      </a:r>
                    </a:p>
                    <a:p>
                      <a:pPr algn="ctr"/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4958" y="4143380"/>
            <a:ext cx="1408810" cy="35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19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143380"/>
            <a:ext cx="1584176" cy="645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4000504"/>
            <a:ext cx="1352550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10</a:t>
            </a:fld>
            <a:endParaRPr lang="pl-PL" dirty="0"/>
          </a:p>
        </p:txBody>
      </p:sp>
      <p:sp>
        <p:nvSpPr>
          <p:cNvPr id="6" name="Tytuł 1"/>
          <p:cNvSpPr txBox="1"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solidFill>
                  <a:schemeClr val="bg1"/>
                </a:solidFill>
              </a:rPr>
              <a:t>Nazewnictwo alkoholi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Symbol zastępczy zawartości 3"/>
          <p:cNvGraphicFramePr>
            <a:graphicFrameLocks noGrp="1"/>
          </p:cNvGraphicFramePr>
          <p:nvPr>
            <p:ph sz="quarter" idx="1"/>
          </p:nvPr>
        </p:nvGraphicFramePr>
        <p:xfrm>
          <a:off x="214281" y="1714488"/>
          <a:ext cx="8715437" cy="3759715"/>
        </p:xfrm>
        <a:graphic>
          <a:graphicData uri="http://schemas.openxmlformats.org/drawingml/2006/table">
            <a:tbl>
              <a:tblPr/>
              <a:tblGrid>
                <a:gridCol w="1318538"/>
                <a:gridCol w="2054712"/>
                <a:gridCol w="1636602"/>
                <a:gridCol w="3705585"/>
              </a:tblGrid>
              <a:tr h="11384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Nazwa </a:t>
                      </a:r>
                      <a:r>
                        <a:rPr lang="pl-PL" sz="20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alkanu</a:t>
                      </a:r>
                      <a:endParaRPr lang="pl-PL" sz="2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Wzór sumaryczny </a:t>
                      </a:r>
                      <a:r>
                        <a:rPr lang="pl-PL" sz="20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alkanu</a:t>
                      </a:r>
                      <a:endParaRPr lang="pl-PL" sz="2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Nazwa </a:t>
                      </a:r>
                      <a:r>
                        <a:rPr lang="pl-PL" sz="20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alkoholu</a:t>
                      </a:r>
                      <a:endParaRPr lang="pl-PL" sz="2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Wzór półstrukturalny </a:t>
                      </a:r>
                      <a:r>
                        <a:rPr lang="pl-PL" sz="20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alkoholu </a:t>
                      </a:r>
                      <a:endParaRPr lang="pl-PL" sz="2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84858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8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400" dirty="0" smtClean="0">
                          <a:latin typeface="+mj-lt"/>
                          <a:ea typeface="Calibri"/>
                          <a:cs typeface="Times New Roman"/>
                        </a:rPr>
                        <a:t>met</a:t>
                      </a:r>
                      <a:r>
                        <a:rPr lang="pl-PL" sz="2400" b="1" dirty="0" smtClean="0">
                          <a:latin typeface="+mj-lt"/>
                          <a:ea typeface="Calibri"/>
                          <a:cs typeface="Times New Roman"/>
                        </a:rPr>
                        <a:t>an</a:t>
                      </a:r>
                      <a:endParaRPr lang="pl-PL" sz="24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8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400" dirty="0" smtClean="0">
                          <a:latin typeface="+mj-lt"/>
                          <a:ea typeface="Calibri"/>
                          <a:cs typeface="Times New Roman"/>
                        </a:rPr>
                        <a:t>CH</a:t>
                      </a:r>
                      <a:r>
                        <a:rPr lang="pl-PL" sz="2400" baseline="-25000" dirty="0" smtClean="0">
                          <a:latin typeface="+mj-lt"/>
                          <a:ea typeface="Calibri"/>
                          <a:cs typeface="Times New Roman"/>
                        </a:rPr>
                        <a:t>4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8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400" dirty="0" smtClean="0"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  <a:r>
                        <a:rPr lang="pl-PL" sz="2400" b="1" dirty="0" smtClean="0">
                          <a:latin typeface="+mj-lt"/>
                          <a:ea typeface="Calibri"/>
                          <a:cs typeface="Times New Roman"/>
                        </a:rPr>
                        <a:t>ol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8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7517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8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4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et</a:t>
                      </a:r>
                      <a:r>
                        <a:rPr kumimoji="0" lang="pl-PL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an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8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400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C</a:t>
                      </a:r>
                      <a:r>
                        <a:rPr kumimoji="0" lang="pl-PL" sz="24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r>
                        <a:rPr kumimoji="0" lang="pl-PL" sz="2400" kern="120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H</a:t>
                      </a:r>
                      <a:r>
                        <a:rPr kumimoji="0" lang="pl-PL" sz="24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6</a:t>
                      </a:r>
                      <a:endParaRPr kumimoji="0" lang="pl-PL" sz="24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8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4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etan</a:t>
                      </a:r>
                      <a:r>
                        <a:rPr kumimoji="0" lang="pl-PL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ol</a:t>
                      </a:r>
                      <a:endParaRPr kumimoji="0" lang="pl-PL" sz="24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516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pl-PL" sz="8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pl-PL" sz="24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prop</a:t>
                      </a:r>
                      <a:r>
                        <a:rPr kumimoji="0" lang="pl-PL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an</a:t>
                      </a:r>
                      <a:endParaRPr kumimoji="0" lang="pl-PL" sz="2400" b="1" kern="12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8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4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C</a:t>
                      </a:r>
                      <a:r>
                        <a:rPr kumimoji="0" lang="pl-PL" sz="24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  <a:r>
                        <a:rPr kumimoji="0" lang="pl-PL" sz="24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H</a:t>
                      </a:r>
                      <a:r>
                        <a:rPr kumimoji="0" lang="pl-PL" sz="24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8</a:t>
                      </a:r>
                      <a:endParaRPr kumimoji="0" lang="pl-PL" sz="24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8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24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propan</a:t>
                      </a:r>
                      <a:r>
                        <a:rPr kumimoji="0" lang="pl-PL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ol</a:t>
                      </a:r>
                      <a:endParaRPr kumimoji="0" lang="pl-PL" sz="24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8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3140968"/>
            <a:ext cx="140017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933056"/>
            <a:ext cx="2257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1497" y="5013176"/>
            <a:ext cx="32289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11</a:t>
            </a:fld>
            <a:endParaRPr lang="pl-PL" dirty="0"/>
          </a:p>
        </p:txBody>
      </p:sp>
      <p:sp>
        <p:nvSpPr>
          <p:cNvPr id="6" name="Tytuł 1"/>
          <p:cNvSpPr txBox="1">
            <a:spLocks noGrp="1"/>
          </p:cNvSpPr>
          <p:nvPr>
            <p:ph type="title"/>
          </p:nvPr>
        </p:nvSpPr>
        <p:spPr>
          <a:xfrm>
            <a:off x="357158" y="-1429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solidFill>
                  <a:schemeClr val="bg1"/>
                </a:solidFill>
              </a:rPr>
              <a:t>Nazewnictwo alkoholi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284984"/>
            <a:ext cx="47625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pole tekstowe 7"/>
          <p:cNvSpPr txBox="1"/>
          <p:nvPr/>
        </p:nvSpPr>
        <p:spPr>
          <a:xfrm>
            <a:off x="2987824" y="2895327"/>
            <a:ext cx="375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latin typeface="+mn-lt"/>
              </a:rPr>
              <a:t>1</a:t>
            </a:r>
            <a:endParaRPr lang="pl-PL" sz="2400" dirty="0">
              <a:latin typeface="+mn-lt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1676296" y="2905780"/>
            <a:ext cx="375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latin typeface="+mn-lt"/>
              </a:rPr>
              <a:t>2</a:t>
            </a:r>
            <a:endParaRPr lang="pl-PL" sz="2400" dirty="0"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95536" y="2905780"/>
            <a:ext cx="375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latin typeface="+mn-lt"/>
              </a:rPr>
              <a:t>3</a:t>
            </a:r>
            <a:endParaRPr lang="pl-PL" sz="2400" dirty="0">
              <a:latin typeface="+mn-lt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815766" y="4942909"/>
            <a:ext cx="28921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latin typeface="+mn-lt"/>
              </a:rPr>
              <a:t>propan-1-</a:t>
            </a:r>
            <a:r>
              <a:rPr lang="pl-PL" sz="3600" b="1" dirty="0" smtClean="0">
                <a:latin typeface="+mn-lt"/>
              </a:rPr>
              <a:t>ol</a:t>
            </a:r>
            <a:endParaRPr lang="pl-PL" sz="3600" b="1" dirty="0">
              <a:latin typeface="+mn-lt"/>
            </a:endParaRPr>
          </a:p>
        </p:txBody>
      </p:sp>
      <p:sp>
        <p:nvSpPr>
          <p:cNvPr id="13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alkoholu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Symbol zastępczy zawartości 2"/>
          <p:cNvSpPr txBox="1">
            <a:spLocks/>
          </p:cNvSpPr>
          <p:nvPr/>
        </p:nvSpPr>
        <p:spPr>
          <a:xfrm>
            <a:off x="179512" y="908720"/>
            <a:ext cx="8748464" cy="936104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80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Atomy węgla w łańcuch alkoholu numeruje się tak, aby atom węgla, przy którym jest</a:t>
            </a:r>
            <a:r>
              <a:rPr kumimoji="0" lang="pl-PL" sz="8000" i="0" u="none" strike="noStrike" kern="1200" cap="none" spc="0" normalizeH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związana grupa –OH, miał najniższy numer.</a:t>
            </a:r>
            <a:r>
              <a:rPr kumimoji="0" lang="pl-PL" sz="800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0821" y="3284984"/>
            <a:ext cx="349567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pole tekstowe 14"/>
          <p:cNvSpPr txBox="1"/>
          <p:nvPr/>
        </p:nvSpPr>
        <p:spPr>
          <a:xfrm>
            <a:off x="8172400" y="2924944"/>
            <a:ext cx="375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latin typeface="+mn-lt"/>
              </a:rPr>
              <a:t>1</a:t>
            </a:r>
            <a:endParaRPr lang="pl-PL" sz="2400" dirty="0">
              <a:latin typeface="+mn-lt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6876256" y="2924944"/>
            <a:ext cx="375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latin typeface="+mn-lt"/>
              </a:rPr>
              <a:t>2</a:t>
            </a:r>
            <a:endParaRPr lang="pl-PL" sz="2400" dirty="0">
              <a:latin typeface="+mn-lt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5580112" y="2924944"/>
            <a:ext cx="375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latin typeface="+mn-lt"/>
              </a:rPr>
              <a:t>3</a:t>
            </a:r>
            <a:endParaRPr lang="pl-PL" sz="2400" dirty="0">
              <a:latin typeface="+mn-lt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5796136" y="4942909"/>
            <a:ext cx="28921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latin typeface="+mn-lt"/>
              </a:rPr>
              <a:t>propan-2-</a:t>
            </a:r>
            <a:r>
              <a:rPr lang="pl-PL" sz="3600" b="1" dirty="0" smtClean="0">
                <a:latin typeface="+mn-lt"/>
              </a:rPr>
              <a:t>ol</a:t>
            </a:r>
            <a:endParaRPr lang="pl-PL" sz="36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12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1071602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Model cząsteczki propanolu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211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322562"/>
            <a:ext cx="3816424" cy="3266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11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7493" y="2349996"/>
            <a:ext cx="3877537" cy="3239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Prostokąt 6"/>
          <p:cNvSpPr/>
          <p:nvPr/>
        </p:nvSpPr>
        <p:spPr>
          <a:xfrm>
            <a:off x="251520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rostokąt 7"/>
          <p:cNvSpPr/>
          <p:nvPr/>
        </p:nvSpPr>
        <p:spPr>
          <a:xfrm>
            <a:off x="4572000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13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640960" cy="4572000"/>
          </a:xfrm>
        </p:spPr>
        <p:txBody>
          <a:bodyPr>
            <a:normAutofit lnSpcReduction="10000"/>
          </a:bodyPr>
          <a:lstStyle/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Wskaż w modelu propanolu miejsce, w którym znajduje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się grupa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hydroksylowa. 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Przeanalizuj,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 jaki sposób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łączą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się ze sobą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atomy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węgla, tlenu oraz wodoru w tej grupie. </a:t>
            </a: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pomocą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ChemSkech narysuj wzór propanolu.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Obejrzyj narysowaną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przez Ciebie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strukturę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przestrzeni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trójwymiarowej,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wykorzystując funkcje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ChemSketch o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nazwie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3D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Viewer.</a:t>
            </a:r>
          </a:p>
          <a:p>
            <a:pPr>
              <a:buNone/>
            </a:pPr>
            <a:endParaRPr lang="pl-PL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-2786114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14</a:t>
            </a:fld>
            <a:endParaRPr lang="pl-PL" dirty="0"/>
          </a:p>
        </p:txBody>
      </p:sp>
      <p:sp>
        <p:nvSpPr>
          <p:cNvPr id="11" name="Tytuł 1"/>
          <p:cNvSpPr txBox="1">
            <a:spLocks noGrp="1"/>
          </p:cNvSpPr>
          <p:nvPr>
            <p:ph type="title"/>
          </p:nvPr>
        </p:nvSpPr>
        <p:spPr>
          <a:xfrm>
            <a:off x="285720" y="-1429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solidFill>
                  <a:schemeClr val="bg1"/>
                </a:solidFill>
              </a:rPr>
              <a:t>Nazewnictwo alkoholi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Symbol zastępczy zawartości 11"/>
          <p:cNvSpPr>
            <a:spLocks noGrp="1"/>
          </p:cNvSpPr>
          <p:nvPr>
            <p:ph idx="1"/>
          </p:nvPr>
        </p:nvSpPr>
        <p:spPr>
          <a:xfrm>
            <a:off x="251520" y="1556792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pl-PL" dirty="0" smtClean="0"/>
              <a:t>	Nazwy systematyczne alkoholi tworzymy poprzez dodanie końcówki </a:t>
            </a:r>
            <a:br>
              <a:rPr lang="pl-PL" dirty="0" smtClean="0"/>
            </a:br>
            <a:r>
              <a:rPr lang="pl-PL" b="1" dirty="0" smtClean="0"/>
              <a:t>-ol</a:t>
            </a:r>
            <a:r>
              <a:rPr lang="pl-PL" dirty="0" smtClean="0"/>
              <a:t> do nazwy węglowodoru </a:t>
            </a:r>
            <a:br>
              <a:rPr lang="pl-PL" dirty="0" smtClean="0"/>
            </a:br>
            <a:r>
              <a:rPr lang="pl-PL" dirty="0" smtClean="0"/>
              <a:t>o identycznej liczbie atomów węgla.</a:t>
            </a:r>
          </a:p>
          <a:p>
            <a:pPr algn="ctr">
              <a:buNone/>
            </a:pPr>
            <a:r>
              <a:rPr lang="pl-PL" dirty="0" smtClean="0"/>
              <a:t>Numerujemy szkielet węglowy tak, </a:t>
            </a:r>
            <a:br>
              <a:rPr lang="pl-PL" dirty="0" smtClean="0"/>
            </a:br>
            <a:r>
              <a:rPr lang="pl-PL" dirty="0" smtClean="0"/>
              <a:t>by grupa hydroksylowa miała </a:t>
            </a:r>
            <a:br>
              <a:rPr lang="pl-PL" dirty="0" smtClean="0"/>
            </a:br>
            <a:r>
              <a:rPr lang="pl-PL" dirty="0" smtClean="0"/>
              <a:t>jak najniższy numer.</a:t>
            </a:r>
          </a:p>
          <a:p>
            <a:pPr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15</a:t>
            </a:fld>
            <a:endParaRPr lang="pl-PL" dirty="0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214686"/>
            <a:ext cx="59817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pole tekstowe 6"/>
          <p:cNvSpPr txBox="1"/>
          <p:nvPr/>
        </p:nvSpPr>
        <p:spPr>
          <a:xfrm>
            <a:off x="1857356" y="2786058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1</a:t>
            </a:r>
            <a:endParaRPr lang="pl-PL" sz="2800" dirty="0">
              <a:latin typeface="+mn-lt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214678" y="2786058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2</a:t>
            </a:r>
            <a:endParaRPr lang="pl-PL" sz="28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357686" y="2786058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3</a:t>
            </a:r>
            <a:endParaRPr lang="pl-PL" sz="2800" dirty="0"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715008" y="2786058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4</a:t>
            </a:r>
            <a:endParaRPr lang="pl-PL" sz="2800" dirty="0">
              <a:latin typeface="+mn-lt"/>
            </a:endParaRPr>
          </a:p>
        </p:txBody>
      </p:sp>
      <p:sp>
        <p:nvSpPr>
          <p:cNvPr id="11" name="Tytuł 1"/>
          <p:cNvSpPr txBox="1">
            <a:spLocks noGrp="1"/>
          </p:cNvSpPr>
          <p:nvPr>
            <p:ph type="title"/>
          </p:nvPr>
        </p:nvSpPr>
        <p:spPr>
          <a:xfrm>
            <a:off x="285720" y="-1429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solidFill>
                  <a:schemeClr val="bg1"/>
                </a:solidFill>
              </a:rPr>
              <a:t>Nazewnictwo alkoholi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6929454" y="2786058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5</a:t>
            </a:r>
            <a:endParaRPr lang="pl-PL" sz="2800" dirty="0">
              <a:latin typeface="+mn-lt"/>
            </a:endParaRPr>
          </a:p>
        </p:txBody>
      </p:sp>
      <p:sp>
        <p:nvSpPr>
          <p:cNvPr id="15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alkoholu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Symbol zastępczy zawartości 11"/>
          <p:cNvSpPr txBox="1">
            <a:spLocks/>
          </p:cNvSpPr>
          <p:nvPr/>
        </p:nvSpPr>
        <p:spPr>
          <a:xfrm>
            <a:off x="755576" y="1196752"/>
            <a:ext cx="2376264" cy="5760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Przykład</a:t>
            </a: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16</a:t>
            </a:fld>
            <a:endParaRPr lang="pl-PL" dirty="0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214686"/>
            <a:ext cx="59817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pole tekstowe 6"/>
          <p:cNvSpPr txBox="1"/>
          <p:nvPr/>
        </p:nvSpPr>
        <p:spPr>
          <a:xfrm>
            <a:off x="1857356" y="2786058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1</a:t>
            </a:r>
            <a:endParaRPr lang="pl-PL" sz="2800" dirty="0">
              <a:latin typeface="+mn-lt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214678" y="2786058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2</a:t>
            </a:r>
            <a:endParaRPr lang="pl-PL" sz="28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4357686" y="2786058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3</a:t>
            </a:r>
            <a:endParaRPr lang="pl-PL" sz="2800" dirty="0"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715008" y="2786058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4</a:t>
            </a:r>
            <a:endParaRPr lang="pl-PL" sz="2800" dirty="0">
              <a:latin typeface="+mn-lt"/>
            </a:endParaRPr>
          </a:p>
        </p:txBody>
      </p:sp>
      <p:sp>
        <p:nvSpPr>
          <p:cNvPr id="11" name="Tytuł 1"/>
          <p:cNvSpPr txBox="1">
            <a:spLocks noGrp="1"/>
          </p:cNvSpPr>
          <p:nvPr>
            <p:ph type="title"/>
          </p:nvPr>
        </p:nvSpPr>
        <p:spPr>
          <a:xfrm>
            <a:off x="285720" y="-1429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solidFill>
                  <a:schemeClr val="bg1"/>
                </a:solidFill>
              </a:rPr>
              <a:t>Nazewnictwo alkoholi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6929454" y="2786058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5</a:t>
            </a:r>
            <a:endParaRPr lang="pl-PL" sz="2800" dirty="0">
              <a:latin typeface="+mn-lt"/>
            </a:endParaRPr>
          </a:p>
        </p:txBody>
      </p:sp>
      <p:sp>
        <p:nvSpPr>
          <p:cNvPr id="15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alkoholu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Symbol zastępczy zawartości 11"/>
          <p:cNvSpPr txBox="1">
            <a:spLocks/>
          </p:cNvSpPr>
          <p:nvPr/>
        </p:nvSpPr>
        <p:spPr>
          <a:xfrm>
            <a:off x="755576" y="1196752"/>
            <a:ext cx="2376264" cy="5760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Przykład</a:t>
            </a: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2857488" y="5143512"/>
            <a:ext cx="31582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+mn-lt"/>
              </a:rPr>
              <a:t>p</a:t>
            </a:r>
            <a:r>
              <a:rPr lang="pl-PL" sz="4000" dirty="0" smtClean="0">
                <a:latin typeface="+mn-lt"/>
              </a:rPr>
              <a:t>entan-</a:t>
            </a:r>
            <a:r>
              <a:rPr lang="pl-PL" sz="40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2</a:t>
            </a:r>
            <a:r>
              <a:rPr lang="pl-PL" sz="4000" dirty="0" smtClean="0">
                <a:latin typeface="+mn-lt"/>
              </a:rPr>
              <a:t>-</a:t>
            </a:r>
            <a:r>
              <a:rPr lang="pl-PL" sz="4000" b="1" dirty="0" smtClean="0">
                <a:latin typeface="+mn-lt"/>
              </a:rPr>
              <a:t>ol</a:t>
            </a:r>
            <a:endParaRPr lang="pl-PL" sz="40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17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3286124"/>
            <a:ext cx="8229600" cy="2840039"/>
          </a:xfrm>
        </p:spPr>
        <p:txBody>
          <a:bodyPr/>
          <a:lstStyle/>
          <a:p>
            <a:pPr>
              <a:buNone/>
            </a:pP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r>
              <a:rPr lang="pl-PL" sz="3200" b="1" dirty="0" smtClean="0"/>
              <a:t>							</a:t>
            </a:r>
            <a:endParaRPr lang="pl-PL" sz="3200" dirty="0" smtClean="0"/>
          </a:p>
          <a:p>
            <a:pPr>
              <a:buNone/>
            </a:pPr>
            <a:endParaRPr lang="pl-PL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429000"/>
            <a:ext cx="39814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-2786114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1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alkoholu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18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3286124"/>
            <a:ext cx="8229600" cy="2840039"/>
          </a:xfrm>
        </p:spPr>
        <p:txBody>
          <a:bodyPr/>
          <a:lstStyle/>
          <a:p>
            <a:pPr>
              <a:buNone/>
            </a:pP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r>
              <a:rPr lang="pl-PL" sz="3200" b="1" dirty="0" smtClean="0"/>
              <a:t>							</a:t>
            </a:r>
            <a:endParaRPr lang="pl-PL" sz="3200" dirty="0" smtClean="0"/>
          </a:p>
          <a:p>
            <a:pPr>
              <a:buNone/>
            </a:pPr>
            <a:endParaRPr lang="pl-PL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3429000"/>
            <a:ext cx="39814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-2786114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1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alkoholu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000628" y="3857628"/>
            <a:ext cx="34596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3-chlorobut-2-en-2-ol</a:t>
            </a:r>
            <a:endParaRPr lang="pl-PL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19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2786114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1. Wyszukaj w zasobach Internetu informacje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na temat izomerii położeniowej </a:t>
            </a:r>
            <a:r>
              <a:rPr lang="pl-PL" sz="2800" dirty="0" err="1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podstawnika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będącej jednym z rodzajów izomerii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   konstytucyjnej.</a:t>
            </a:r>
          </a:p>
          <a:p>
            <a:pPr>
              <a:buNone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2. Narysuj w dowolnym programie 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parę izomerycznych alkoholi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o trzech atomach węgla.</a:t>
            </a:r>
            <a:endParaRPr lang="pl-PL" sz="2800" dirty="0">
              <a:solidFill>
                <a:schemeClr val="accent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20</a:t>
            </a:fld>
            <a:endParaRPr lang="pl-PL" dirty="0"/>
          </a:p>
        </p:txBody>
      </p:sp>
      <p:pic>
        <p:nvPicPr>
          <p:cNvPr id="7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571744"/>
            <a:ext cx="34671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571744"/>
            <a:ext cx="343852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pole tekstowe 10"/>
          <p:cNvSpPr txBox="1"/>
          <p:nvPr/>
        </p:nvSpPr>
        <p:spPr>
          <a:xfrm>
            <a:off x="3286116" y="2143116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1</a:t>
            </a:r>
            <a:endParaRPr lang="pl-PL" sz="28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2000232" y="2143116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2</a:t>
            </a:r>
            <a:endParaRPr lang="pl-PL" sz="2800" dirty="0">
              <a:latin typeface="+mn-lt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714348" y="2143116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3</a:t>
            </a:r>
            <a:endParaRPr lang="pl-PL" sz="2800" dirty="0">
              <a:latin typeface="+mn-lt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072066" y="2143116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1</a:t>
            </a:r>
            <a:endParaRPr lang="pl-PL" sz="2800" dirty="0">
              <a:latin typeface="+mn-lt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6572264" y="2143116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2</a:t>
            </a:r>
            <a:endParaRPr lang="pl-PL" sz="28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7715272" y="2143116"/>
            <a:ext cx="407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3</a:t>
            </a:r>
            <a:endParaRPr lang="pl-PL" sz="2800" dirty="0">
              <a:latin typeface="+mn-lt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857224" y="5000636"/>
            <a:ext cx="31886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>
                <a:latin typeface="+mn-lt"/>
              </a:rPr>
              <a:t>propan-</a:t>
            </a:r>
            <a:r>
              <a:rPr lang="pl-PL" sz="40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1</a:t>
            </a:r>
            <a:r>
              <a:rPr lang="pl-PL" sz="4000" dirty="0" smtClean="0">
                <a:latin typeface="+mn-lt"/>
              </a:rPr>
              <a:t>-</a:t>
            </a:r>
            <a:r>
              <a:rPr lang="pl-PL" sz="4000" b="1" dirty="0" smtClean="0">
                <a:latin typeface="+mn-lt"/>
              </a:rPr>
              <a:t>ol</a:t>
            </a:r>
            <a:endParaRPr lang="pl-PL" sz="4000" b="1" dirty="0">
              <a:latin typeface="+mn-lt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5343747" y="5025370"/>
            <a:ext cx="31886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>
                <a:latin typeface="+mn-lt"/>
              </a:rPr>
              <a:t>propan-</a:t>
            </a:r>
            <a:r>
              <a:rPr lang="pl-PL" sz="40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2</a:t>
            </a:r>
            <a:r>
              <a:rPr lang="pl-PL" sz="4000" dirty="0" smtClean="0">
                <a:latin typeface="+mn-lt"/>
              </a:rPr>
              <a:t>-</a:t>
            </a:r>
            <a:r>
              <a:rPr lang="pl-PL" sz="4000" b="1" dirty="0" smtClean="0">
                <a:latin typeface="+mn-lt"/>
              </a:rPr>
              <a:t>ol</a:t>
            </a:r>
            <a:endParaRPr lang="pl-PL" sz="4000" b="1" dirty="0">
              <a:latin typeface="+mn-lt"/>
            </a:endParaRPr>
          </a:p>
        </p:txBody>
      </p:sp>
      <p:sp>
        <p:nvSpPr>
          <p:cNvPr id="20" name="Tytuł 1"/>
          <p:cNvSpPr>
            <a:spLocks noGrp="1"/>
          </p:cNvSpPr>
          <p:nvPr>
            <p:ph type="title"/>
          </p:nvPr>
        </p:nvSpPr>
        <p:spPr>
          <a:xfrm>
            <a:off x="-2786114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Izomery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21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0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Model cząsteczki 2-metylopropan-2-olu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2119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348880"/>
            <a:ext cx="3816424" cy="328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19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348880"/>
            <a:ext cx="3888432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Prostokąt 8"/>
          <p:cNvSpPr/>
          <p:nvPr/>
        </p:nvSpPr>
        <p:spPr>
          <a:xfrm>
            <a:off x="251520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0" name="Prostokąt 9"/>
          <p:cNvSpPr/>
          <p:nvPr/>
        </p:nvSpPr>
        <p:spPr>
          <a:xfrm>
            <a:off x="4644008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22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535892" cy="4572000"/>
          </a:xfrm>
        </p:spPr>
        <p:txBody>
          <a:bodyPr>
            <a:normAutofit lnSpcReduction="10000"/>
          </a:bodyPr>
          <a:lstStyle/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Wskaż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gdzie w modelu 2-metylopropan-2-olu znajduje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się grupa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hydroksylowa. 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Przeanalizuj,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 jaki sposób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łączą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się ze sobą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atomy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węgla, tlenu oraz wodoru w tej grupie. </a:t>
            </a: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pomocą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ChemSkech narysuj wzór 2-metylopropan-2-olu.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Obejrzyj narysowaną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przez Ciebie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strukturę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przestrzeni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trójwymiarowej,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wykorzystując funkcje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ChemSketch o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nazwie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3D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Viewer.</a:t>
            </a:r>
          </a:p>
          <a:p>
            <a:pPr>
              <a:buNone/>
            </a:pPr>
            <a:endParaRPr lang="pl-PL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-2786114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23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Otrzymywanie alkoholi: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1. katalityczne utlenianie alkenów </a:t>
            </a:r>
            <a:br>
              <a:rPr lang="pl-PL" dirty="0" smtClean="0">
                <a:latin typeface="+mj-lt"/>
                <a:cs typeface="Times New Roman" pitchFamily="18" charset="0"/>
              </a:rPr>
            </a:br>
            <a:r>
              <a:rPr lang="pl-PL" dirty="0" smtClean="0">
                <a:latin typeface="+mj-lt"/>
                <a:cs typeface="Times New Roman" pitchFamily="18" charset="0"/>
              </a:rPr>
              <a:t>  pod wpływem kwasów</a:t>
            </a:r>
          </a:p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2. reakcja fluorowcoalkanów z mocnymi</a:t>
            </a:r>
            <a:br>
              <a:rPr lang="pl-PL" dirty="0" smtClean="0">
                <a:latin typeface="+mj-lt"/>
                <a:cs typeface="Times New Roman" pitchFamily="18" charset="0"/>
              </a:rPr>
            </a:br>
            <a:r>
              <a:rPr lang="pl-PL" dirty="0" smtClean="0">
                <a:latin typeface="+mj-lt"/>
                <a:cs typeface="Times New Roman" pitchFamily="18" charset="0"/>
              </a:rPr>
              <a:t>  zasadami pod wpływem wody</a:t>
            </a:r>
          </a:p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3. z gazu syntezowego, czyli mieszaniny </a:t>
            </a:r>
            <a:br>
              <a:rPr lang="pl-PL" dirty="0" smtClean="0">
                <a:latin typeface="+mj-lt"/>
                <a:cs typeface="Times New Roman" pitchFamily="18" charset="0"/>
              </a:rPr>
            </a:br>
            <a:r>
              <a:rPr lang="pl-PL" dirty="0" smtClean="0">
                <a:latin typeface="+mj-lt"/>
                <a:cs typeface="Times New Roman" pitchFamily="18" charset="0"/>
              </a:rPr>
              <a:t>  CO i H</a:t>
            </a:r>
            <a:r>
              <a:rPr lang="pl-PL" baseline="-25000" dirty="0" smtClean="0">
                <a:latin typeface="+mj-lt"/>
                <a:cs typeface="Times New Roman" pitchFamily="18" charset="0"/>
              </a:rPr>
              <a:t>2</a:t>
            </a:r>
            <a:endParaRPr lang="pl-PL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dirty="0" smtClean="0">
                <a:latin typeface="+mj-lt"/>
                <a:cs typeface="Times New Roman" pitchFamily="18" charset="0"/>
              </a:rPr>
              <a:t>4. fermentacja alkoholowa sacharydów</a:t>
            </a:r>
          </a:p>
          <a:p>
            <a:pPr>
              <a:buNone/>
            </a:pPr>
            <a:endParaRPr lang="pl-PL" dirty="0"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24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Otrzymywanie alkoholi: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-1428792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 alkoholi: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cs typeface="Times New Roman" pitchFamily="18" charset="0"/>
              </a:rPr>
              <a:t>1. katalityczne utlenianie alkenów </a:t>
            </a:r>
            <a:br>
              <a:rPr lang="pl-PL" dirty="0" smtClean="0">
                <a:cs typeface="Times New Roman" pitchFamily="18" charset="0"/>
              </a:rPr>
            </a:br>
            <a:r>
              <a:rPr lang="pl-PL" dirty="0" smtClean="0">
                <a:cs typeface="Times New Roman" pitchFamily="18" charset="0"/>
              </a:rPr>
              <a:t>  pod wpływem kwasów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6000" dirty="0" smtClean="0"/>
              <a:t> 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2  </a:t>
            </a:r>
            <a:r>
              <a:rPr lang="pl-PL" sz="4800" dirty="0" smtClean="0"/>
              <a:t>   </a:t>
            </a:r>
            <a:r>
              <a:rPr lang="pl-PL" sz="4800" dirty="0" err="1" smtClean="0"/>
              <a:t>CH</a:t>
            </a:r>
            <a:r>
              <a:rPr lang="pl-PL" sz="4800" baseline="-25000" dirty="0" err="1" smtClean="0"/>
              <a:t>2</a:t>
            </a:r>
            <a:r>
              <a:rPr lang="pl-PL" sz="4800" baseline="-25000" dirty="0" smtClean="0"/>
              <a:t>  </a:t>
            </a:r>
            <a:r>
              <a:rPr lang="pl-PL" sz="4800" dirty="0" smtClean="0"/>
              <a:t>+</a:t>
            </a:r>
            <a:r>
              <a:rPr lang="pl-PL" sz="4800" baseline="-25000" dirty="0" smtClean="0"/>
              <a:t>   </a:t>
            </a:r>
            <a:r>
              <a:rPr lang="pl-PL" sz="4800" dirty="0" smtClean="0"/>
              <a:t>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</p:txBody>
      </p:sp>
      <p:cxnSp>
        <p:nvCxnSpPr>
          <p:cNvPr id="9" name="Łącznik prosty 8"/>
          <p:cNvCxnSpPr/>
          <p:nvPr/>
        </p:nvCxnSpPr>
        <p:spPr>
          <a:xfrm>
            <a:off x="1928794" y="3500438"/>
            <a:ext cx="571504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>
            <a:off x="1928794" y="3643314"/>
            <a:ext cx="571504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>
            <a:off x="6572264" y="3571876"/>
            <a:ext cx="142876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25</a:t>
            </a:fld>
            <a:endParaRPr lang="pl-PL"/>
          </a:p>
        </p:txBody>
      </p:sp>
      <p:sp>
        <p:nvSpPr>
          <p:cNvPr id="6" name="Tytuł 1"/>
          <p:cNvSpPr txBox="1"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 alkoholi: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cs typeface="Times New Roman" pitchFamily="18" charset="0"/>
              </a:rPr>
              <a:t>1. katalityczne utlenianie alkenów </a:t>
            </a:r>
            <a:br>
              <a:rPr lang="pl-PL" dirty="0" smtClean="0">
                <a:cs typeface="Times New Roman" pitchFamily="18" charset="0"/>
              </a:rPr>
            </a:br>
            <a:r>
              <a:rPr lang="pl-PL" dirty="0" smtClean="0">
                <a:cs typeface="Times New Roman" pitchFamily="18" charset="0"/>
              </a:rPr>
              <a:t>  pod wpływem kwasów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6000" dirty="0" smtClean="0"/>
              <a:t> 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2  </a:t>
            </a:r>
            <a:r>
              <a:rPr lang="pl-PL" sz="4800" dirty="0" smtClean="0"/>
              <a:t>   </a:t>
            </a:r>
            <a:r>
              <a:rPr lang="pl-PL" sz="4800" dirty="0" err="1" smtClean="0"/>
              <a:t>CH</a:t>
            </a:r>
            <a:r>
              <a:rPr lang="pl-PL" sz="4800" baseline="-25000" dirty="0" err="1" smtClean="0"/>
              <a:t>2</a:t>
            </a:r>
            <a:r>
              <a:rPr lang="pl-PL" sz="4800" baseline="-25000" dirty="0" smtClean="0"/>
              <a:t>  </a:t>
            </a:r>
            <a:r>
              <a:rPr lang="pl-PL" sz="4800" dirty="0" smtClean="0"/>
              <a:t>+</a:t>
            </a:r>
            <a:r>
              <a:rPr lang="pl-PL" sz="4800" baseline="-25000" dirty="0" smtClean="0"/>
              <a:t>   </a:t>
            </a:r>
            <a:r>
              <a:rPr lang="pl-PL" sz="4800" dirty="0" smtClean="0"/>
              <a:t>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</a:t>
            </a:r>
          </a:p>
          <a:p>
            <a:pPr>
              <a:buNone/>
            </a:pPr>
            <a:r>
              <a:rPr lang="pl-PL" sz="4800" dirty="0" smtClean="0"/>
              <a:t> </a:t>
            </a:r>
          </a:p>
          <a:p>
            <a:pPr>
              <a:buNone/>
            </a:pPr>
            <a:r>
              <a:rPr lang="pl-PL" sz="4800" dirty="0" smtClean="0"/>
              <a:t> 				   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   CH</a:t>
            </a:r>
            <a:r>
              <a:rPr lang="pl-PL" sz="4400" baseline="-25000" dirty="0" smtClean="0"/>
              <a:t>2     </a:t>
            </a:r>
            <a:r>
              <a:rPr lang="pl-PL" sz="4800" dirty="0" smtClean="0"/>
              <a:t>OH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</p:txBody>
      </p:sp>
      <p:cxnSp>
        <p:nvCxnSpPr>
          <p:cNvPr id="8" name="Łącznik prosty 7"/>
          <p:cNvCxnSpPr/>
          <p:nvPr/>
        </p:nvCxnSpPr>
        <p:spPr>
          <a:xfrm>
            <a:off x="1928794" y="3500438"/>
            <a:ext cx="571504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1928794" y="3643314"/>
            <a:ext cx="571504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6572264" y="3571876"/>
            <a:ext cx="142876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10"/>
          <p:cNvCxnSpPr/>
          <p:nvPr/>
        </p:nvCxnSpPr>
        <p:spPr>
          <a:xfrm>
            <a:off x="4860032" y="5373216"/>
            <a:ext cx="571504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6660232" y="5373216"/>
            <a:ext cx="571504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5652120" y="5949280"/>
            <a:ext cx="1568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etanol</a:t>
            </a:r>
            <a:endParaRPr lang="pl-PL" sz="3600" dirty="0">
              <a:latin typeface="+mn-lt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6786578" y="2928934"/>
            <a:ext cx="9653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+mn-lt"/>
              </a:rPr>
              <a:t>kat.</a:t>
            </a:r>
            <a:endParaRPr lang="pl-PL" sz="3200" dirty="0">
              <a:latin typeface="+mn-lt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6804248" y="3492297"/>
            <a:ext cx="957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+mn-lt"/>
              </a:rPr>
              <a:t>p</a:t>
            </a:r>
            <a:r>
              <a:rPr lang="pl-PL" sz="3200" dirty="0" smtClean="0">
                <a:latin typeface="+mn-lt"/>
              </a:rPr>
              <a:t>, T</a:t>
            </a:r>
            <a:endParaRPr lang="pl-PL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26</a:t>
            </a:fld>
            <a:endParaRPr lang="pl-PL"/>
          </a:p>
        </p:txBody>
      </p:sp>
      <p:sp>
        <p:nvSpPr>
          <p:cNvPr id="6" name="Tytuł 1"/>
          <p:cNvSpPr txBox="1"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 alkoholi: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>
                <a:cs typeface="Times New Roman" pitchFamily="18" charset="0"/>
              </a:rPr>
              <a:t>2. reakcja fluorowcoalkanów z mocnymi</a:t>
            </a:r>
            <a:br>
              <a:rPr lang="pl-PL" dirty="0" smtClean="0">
                <a:cs typeface="Times New Roman" pitchFamily="18" charset="0"/>
              </a:rPr>
            </a:br>
            <a:r>
              <a:rPr lang="pl-PL" dirty="0" smtClean="0">
                <a:cs typeface="Times New Roman" pitchFamily="18" charset="0"/>
              </a:rPr>
              <a:t>  zasadami w środowisku wodnym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6000" dirty="0" smtClean="0"/>
              <a:t> 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3  </a:t>
            </a:r>
            <a:r>
              <a:rPr lang="pl-PL" sz="4800" dirty="0" smtClean="0"/>
              <a:t> CH</a:t>
            </a:r>
            <a:r>
              <a:rPr lang="pl-PL" sz="4800" baseline="-25000" dirty="0" smtClean="0"/>
              <a:t>2   </a:t>
            </a:r>
            <a:r>
              <a:rPr lang="pl-PL" sz="4800" dirty="0" smtClean="0"/>
              <a:t>Cl</a:t>
            </a:r>
            <a:r>
              <a:rPr lang="pl-PL" sz="4800" baseline="-25000" dirty="0" smtClean="0"/>
              <a:t>  </a:t>
            </a:r>
            <a:r>
              <a:rPr lang="pl-PL" sz="4800" dirty="0" smtClean="0"/>
              <a:t>+</a:t>
            </a:r>
            <a:r>
              <a:rPr lang="pl-PL" sz="4800" baseline="-25000" dirty="0" smtClean="0"/>
              <a:t>  </a:t>
            </a:r>
            <a:r>
              <a:rPr lang="pl-PL" sz="4800" dirty="0" smtClean="0"/>
              <a:t>KOH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</p:txBody>
      </p:sp>
      <p:cxnSp>
        <p:nvCxnSpPr>
          <p:cNvPr id="8" name="Łącznik prosty 7"/>
          <p:cNvCxnSpPr/>
          <p:nvPr/>
        </p:nvCxnSpPr>
        <p:spPr>
          <a:xfrm>
            <a:off x="1857356" y="3571876"/>
            <a:ext cx="357190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3500430" y="3571876"/>
            <a:ext cx="357190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7072330" y="3571876"/>
            <a:ext cx="142876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27</a:t>
            </a:fld>
            <a:endParaRPr lang="pl-PL"/>
          </a:p>
        </p:txBody>
      </p:sp>
      <p:sp>
        <p:nvSpPr>
          <p:cNvPr id="6" name="Tytuł 1"/>
          <p:cNvSpPr txBox="1"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 alkoholi: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>
                <a:cs typeface="Times New Roman" pitchFamily="18" charset="0"/>
              </a:rPr>
              <a:t>2. reakcja fluorowcoalkanów z mocnymi</a:t>
            </a:r>
            <a:br>
              <a:rPr lang="pl-PL" dirty="0" smtClean="0">
                <a:cs typeface="Times New Roman" pitchFamily="18" charset="0"/>
              </a:rPr>
            </a:br>
            <a:r>
              <a:rPr lang="pl-PL" dirty="0" smtClean="0">
                <a:cs typeface="Times New Roman" pitchFamily="18" charset="0"/>
              </a:rPr>
              <a:t>  zasadami w środowisku wodnym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6000" dirty="0" smtClean="0"/>
              <a:t> 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3  </a:t>
            </a:r>
            <a:r>
              <a:rPr lang="pl-PL" sz="4800" dirty="0" smtClean="0"/>
              <a:t> CH</a:t>
            </a:r>
            <a:r>
              <a:rPr lang="pl-PL" sz="4800" baseline="-25000" dirty="0" smtClean="0"/>
              <a:t>2   </a:t>
            </a:r>
            <a:r>
              <a:rPr lang="pl-PL" sz="4800" dirty="0" smtClean="0"/>
              <a:t>Cl</a:t>
            </a:r>
            <a:r>
              <a:rPr lang="pl-PL" sz="4800" baseline="-25000" dirty="0" smtClean="0"/>
              <a:t>  </a:t>
            </a:r>
            <a:r>
              <a:rPr lang="pl-PL" sz="4800" dirty="0" smtClean="0"/>
              <a:t>+</a:t>
            </a:r>
            <a:r>
              <a:rPr lang="pl-PL" sz="4800" baseline="-25000" dirty="0" smtClean="0"/>
              <a:t>  </a:t>
            </a:r>
            <a:r>
              <a:rPr lang="pl-PL" sz="4800" dirty="0" smtClean="0"/>
              <a:t>KOH</a:t>
            </a:r>
          </a:p>
          <a:p>
            <a:pPr>
              <a:buNone/>
            </a:pPr>
            <a:endParaRPr lang="pl-PL" sz="4800" dirty="0" smtClean="0"/>
          </a:p>
          <a:p>
            <a:pPr>
              <a:buNone/>
            </a:pPr>
            <a:r>
              <a:rPr lang="pl-PL" sz="4800" dirty="0" smtClean="0"/>
              <a:t>        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   CH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   OH + KCl</a:t>
            </a:r>
          </a:p>
          <a:p>
            <a:pPr>
              <a:buNone/>
            </a:pPr>
            <a:endParaRPr lang="pl-PL" sz="4800" dirty="0" smtClean="0"/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</p:txBody>
      </p:sp>
      <p:cxnSp>
        <p:nvCxnSpPr>
          <p:cNvPr id="8" name="Łącznik prosty 7"/>
          <p:cNvCxnSpPr/>
          <p:nvPr/>
        </p:nvCxnSpPr>
        <p:spPr>
          <a:xfrm>
            <a:off x="1857356" y="3571876"/>
            <a:ext cx="357190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3500430" y="3571876"/>
            <a:ext cx="357190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7072330" y="3571876"/>
            <a:ext cx="142876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10"/>
          <p:cNvCxnSpPr/>
          <p:nvPr/>
        </p:nvCxnSpPr>
        <p:spPr>
          <a:xfrm>
            <a:off x="3214678" y="5357826"/>
            <a:ext cx="357190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5000628" y="5357826"/>
            <a:ext cx="357190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3500430" y="5857892"/>
            <a:ext cx="1568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etanol</a:t>
            </a:r>
            <a:endParaRPr lang="pl-PL" sz="3600" dirty="0">
              <a:latin typeface="+mn-lt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7380312" y="2924944"/>
            <a:ext cx="10118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+mn-lt"/>
              </a:rPr>
              <a:t>H</a:t>
            </a:r>
            <a:r>
              <a:rPr lang="pl-PL" sz="3200" baseline="-25000" dirty="0" smtClean="0">
                <a:latin typeface="+mn-lt"/>
              </a:rPr>
              <a:t>2</a:t>
            </a:r>
            <a:r>
              <a:rPr lang="pl-PL" sz="3200" dirty="0" smtClean="0">
                <a:latin typeface="+mn-lt"/>
              </a:rPr>
              <a:t>O</a:t>
            </a:r>
            <a:endParaRPr lang="pl-PL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28</a:t>
            </a:fld>
            <a:endParaRPr lang="pl-PL"/>
          </a:p>
        </p:txBody>
      </p:sp>
      <p:sp>
        <p:nvSpPr>
          <p:cNvPr id="6" name="Tytuł 1"/>
          <p:cNvSpPr txBox="1"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 alkoholi: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cs typeface="Times New Roman" pitchFamily="18" charset="0"/>
              </a:rPr>
              <a:t>3. z gazu syntezowego, czyli mieszaniny CO i H</a:t>
            </a:r>
            <a:r>
              <a:rPr lang="pl-PL" baseline="-25000" dirty="0" smtClean="0">
                <a:cs typeface="Times New Roman" pitchFamily="18" charset="0"/>
              </a:rPr>
              <a:t>2</a:t>
            </a: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6000" dirty="0" smtClean="0"/>
              <a:t> </a:t>
            </a:r>
            <a:r>
              <a:rPr lang="pl-PL" sz="4800" dirty="0" smtClean="0"/>
              <a:t>CO +  H</a:t>
            </a:r>
            <a:r>
              <a:rPr lang="pl-PL" sz="4800" baseline="-25000" dirty="0" smtClean="0"/>
              <a:t>2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6000" dirty="0" smtClean="0"/>
              <a:t> </a:t>
            </a:r>
            <a:endParaRPr lang="pl-PL" sz="60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9" name="Łącznik prosty ze strzałką 8"/>
          <p:cNvCxnSpPr/>
          <p:nvPr/>
        </p:nvCxnSpPr>
        <p:spPr>
          <a:xfrm>
            <a:off x="3929058" y="3571876"/>
            <a:ext cx="142876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29</a:t>
            </a:fld>
            <a:endParaRPr lang="pl-PL"/>
          </a:p>
        </p:txBody>
      </p:sp>
      <p:sp>
        <p:nvSpPr>
          <p:cNvPr id="6" name="Tytuł 1"/>
          <p:cNvSpPr txBox="1"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 alkoholi: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cs typeface="Times New Roman" pitchFamily="18" charset="0"/>
              </a:rPr>
              <a:t>3. z gazu syntezowego, czyli mieszaniny CO i H</a:t>
            </a:r>
            <a:r>
              <a:rPr lang="pl-PL" baseline="-25000" dirty="0" smtClean="0">
                <a:cs typeface="Times New Roman" pitchFamily="18" charset="0"/>
              </a:rPr>
              <a:t>2</a:t>
            </a: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6000" dirty="0" smtClean="0"/>
              <a:t> </a:t>
            </a:r>
            <a:r>
              <a:rPr lang="pl-PL" sz="4800" dirty="0" smtClean="0"/>
              <a:t>CO +  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             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  OH</a:t>
            </a:r>
            <a:endParaRPr lang="pl-PL" sz="48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3929058" y="3571876"/>
            <a:ext cx="1428760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7000892" y="3571876"/>
            <a:ext cx="357190" cy="158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pole tekstowe 10"/>
          <p:cNvSpPr txBox="1"/>
          <p:nvPr/>
        </p:nvSpPr>
        <p:spPr>
          <a:xfrm>
            <a:off x="6215074" y="4071942"/>
            <a:ext cx="20024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metanol</a:t>
            </a:r>
            <a:endParaRPr lang="pl-PL" sz="3600" dirty="0"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143372" y="3000372"/>
            <a:ext cx="9653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latin typeface="+mn-lt"/>
              </a:rPr>
              <a:t>kat.</a:t>
            </a:r>
            <a:endParaRPr lang="pl-PL" sz="3200" dirty="0">
              <a:latin typeface="+mn-lt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4071934" y="3500438"/>
            <a:ext cx="957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+mn-lt"/>
              </a:rPr>
              <a:t>p</a:t>
            </a:r>
            <a:r>
              <a:rPr lang="pl-PL" sz="3200" dirty="0" smtClean="0">
                <a:latin typeface="+mn-lt"/>
              </a:rPr>
              <a:t>, T</a:t>
            </a:r>
            <a:endParaRPr lang="pl-PL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30</a:t>
            </a:fld>
            <a:endParaRPr lang="pl-PL"/>
          </a:p>
        </p:txBody>
      </p:sp>
      <p:sp>
        <p:nvSpPr>
          <p:cNvPr id="6" name="Tytuł 1"/>
          <p:cNvSpPr txBox="1"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 alkoholi: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dirty="0" smtClean="0">
                <a:cs typeface="Times New Roman" pitchFamily="18" charset="0"/>
              </a:rPr>
              <a:t>4. fermentacja alkoholowa sacharydów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6000" dirty="0" smtClean="0"/>
              <a:t> </a:t>
            </a:r>
            <a:r>
              <a:rPr lang="pl-PL" sz="4800" dirty="0" smtClean="0"/>
              <a:t>C</a:t>
            </a:r>
            <a:r>
              <a:rPr lang="pl-PL" sz="4800" baseline="-25000" dirty="0" smtClean="0"/>
              <a:t>6</a:t>
            </a:r>
            <a:r>
              <a:rPr lang="pl-PL" sz="4800" dirty="0" smtClean="0"/>
              <a:t>H</a:t>
            </a:r>
            <a:r>
              <a:rPr lang="pl-PL" sz="4800" baseline="-25000" dirty="0" smtClean="0"/>
              <a:t>12</a:t>
            </a:r>
            <a:r>
              <a:rPr lang="pl-PL" sz="4800" dirty="0" smtClean="0"/>
              <a:t>O</a:t>
            </a:r>
            <a:r>
              <a:rPr lang="pl-PL" sz="4800" baseline="-25000" dirty="0" smtClean="0"/>
              <a:t>6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6000" dirty="0" smtClean="0"/>
              <a:t> </a:t>
            </a:r>
            <a:endParaRPr lang="pl-PL" sz="60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3786182" y="3143248"/>
            <a:ext cx="1857388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31</a:t>
            </a:fld>
            <a:endParaRPr lang="pl-PL"/>
          </a:p>
        </p:txBody>
      </p:sp>
      <p:sp>
        <p:nvSpPr>
          <p:cNvPr id="6" name="Symbol zastępczy zawartości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>
                <a:cs typeface="Times New Roman" pitchFamily="18" charset="0"/>
              </a:rPr>
              <a:t>4. fermentacja alkoholowa sacharydów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6000" dirty="0" smtClean="0"/>
              <a:t> </a:t>
            </a:r>
            <a:r>
              <a:rPr lang="pl-PL" sz="4800" dirty="0" smtClean="0"/>
              <a:t>C</a:t>
            </a:r>
            <a:r>
              <a:rPr lang="pl-PL" sz="4800" baseline="-25000" dirty="0" smtClean="0"/>
              <a:t>6</a:t>
            </a:r>
            <a:r>
              <a:rPr lang="pl-PL" sz="4800" dirty="0" smtClean="0"/>
              <a:t>H</a:t>
            </a:r>
            <a:r>
              <a:rPr lang="pl-PL" sz="4800" baseline="-25000" dirty="0" smtClean="0"/>
              <a:t>12</a:t>
            </a:r>
            <a:r>
              <a:rPr lang="pl-PL" sz="4800" dirty="0" smtClean="0"/>
              <a:t>O</a:t>
            </a:r>
            <a:r>
              <a:rPr lang="pl-PL" sz="4800" baseline="-25000" dirty="0" smtClean="0"/>
              <a:t>6</a:t>
            </a:r>
          </a:p>
          <a:p>
            <a:pPr>
              <a:buNone/>
            </a:pPr>
            <a:endParaRPr lang="pl-PL" dirty="0" smtClean="0">
              <a:cs typeface="Times New Roman" pitchFamily="18" charset="0"/>
            </a:endParaRPr>
          </a:p>
          <a:p>
            <a:pPr>
              <a:buNone/>
            </a:pPr>
            <a:r>
              <a:rPr lang="pl-PL" sz="6000" dirty="0" smtClean="0"/>
              <a:t> 		 </a:t>
            </a:r>
            <a:r>
              <a:rPr lang="pl-PL" sz="4800" dirty="0" smtClean="0"/>
              <a:t>2C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H</a:t>
            </a:r>
            <a:r>
              <a:rPr lang="pl-PL" sz="4800" baseline="-25000" dirty="0" smtClean="0"/>
              <a:t>5</a:t>
            </a:r>
            <a:r>
              <a:rPr lang="pl-PL" sz="4800" dirty="0" smtClean="0"/>
              <a:t>OH + 2CO</a:t>
            </a:r>
            <a:r>
              <a:rPr lang="pl-PL" sz="4800" baseline="-25000" dirty="0" smtClean="0"/>
              <a:t>2</a:t>
            </a:r>
            <a:r>
              <a:rPr lang="pl-PL" sz="4800" dirty="0" smtClean="0">
                <a:sym typeface="Symbol"/>
              </a:rPr>
              <a:t></a:t>
            </a:r>
            <a:endParaRPr lang="pl-PL" sz="48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ytuł 1"/>
          <p:cNvSpPr txBox="1">
            <a:spLocks noGrp="1"/>
          </p:cNvSpPr>
          <p:nvPr>
            <p:ph type="title"/>
          </p:nvPr>
        </p:nvSpPr>
        <p:spPr>
          <a:xfrm>
            <a:off x="-1428792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 alkoholi: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3786182" y="3143248"/>
            <a:ext cx="1857388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4000496" y="2714620"/>
            <a:ext cx="1317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latin typeface="+mn-lt"/>
              </a:rPr>
              <a:t>enzymy</a:t>
            </a:r>
            <a:endParaRPr lang="pl-PL" sz="2400" dirty="0"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2357422" y="5429264"/>
            <a:ext cx="1568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etanol</a:t>
            </a:r>
            <a:endParaRPr lang="pl-PL" sz="3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alkoholi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512168"/>
            <a:ext cx="8496944" cy="5517232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pl-PL" sz="3000" b="1" dirty="0" smtClean="0">
                <a:latin typeface="+mj-lt"/>
                <a:cs typeface="Times New Roman" pitchFamily="18" charset="0"/>
              </a:rPr>
              <a:t>METANOL</a:t>
            </a:r>
          </a:p>
          <a:p>
            <a:pPr>
              <a:buNone/>
            </a:pPr>
            <a:r>
              <a:rPr lang="pl-PL" sz="2200" dirty="0" smtClean="0">
                <a:latin typeface="+mj-lt"/>
                <a:cs typeface="Times New Roman" pitchFamily="18" charset="0"/>
              </a:rPr>
              <a:t>     </a:t>
            </a:r>
            <a:r>
              <a:rPr lang="pl-PL" sz="2600" dirty="0" smtClean="0">
                <a:latin typeface="+mj-lt"/>
                <a:cs typeface="Times New Roman" pitchFamily="18" charset="0"/>
              </a:rPr>
              <a:t>→ bezbarwna ciecz o charakterystycznym zapachu</a:t>
            </a:r>
          </a:p>
          <a:p>
            <a:pPr>
              <a:buNone/>
            </a:pPr>
            <a:r>
              <a:rPr lang="pl-PL" sz="2600" dirty="0" smtClean="0">
                <a:latin typeface="+mj-lt"/>
                <a:cs typeface="Times New Roman" pitchFamily="18" charset="0"/>
              </a:rPr>
              <a:t>     → bardzo dobrze rozpuszcza się w wodzie</a:t>
            </a:r>
          </a:p>
          <a:p>
            <a:pPr>
              <a:buNone/>
            </a:pPr>
            <a:r>
              <a:rPr lang="pl-PL" sz="2600" dirty="0" smtClean="0">
                <a:latin typeface="+mj-lt"/>
                <a:cs typeface="Times New Roman" pitchFamily="18" charset="0"/>
              </a:rPr>
              <a:t>     → silna trucizna</a:t>
            </a:r>
          </a:p>
          <a:p>
            <a:pPr>
              <a:buNone/>
            </a:pPr>
            <a:r>
              <a:rPr lang="pl-PL" sz="2600" dirty="0" smtClean="0">
                <a:latin typeface="+mj-lt"/>
                <a:cs typeface="Times New Roman" pitchFamily="18" charset="0"/>
              </a:rPr>
              <a:t>     → drażni błony śluzowe, powoduje ślepotę, a nawet 	śmierć</a:t>
            </a:r>
          </a:p>
          <a:p>
            <a:pPr>
              <a:buNone/>
            </a:pPr>
            <a:r>
              <a:rPr lang="pl-PL" sz="2000" dirty="0" smtClean="0">
                <a:latin typeface="+mj-lt"/>
                <a:cs typeface="Times New Roman" pitchFamily="18" charset="0"/>
              </a:rPr>
              <a:t>     </a:t>
            </a:r>
          </a:p>
          <a:p>
            <a:pPr>
              <a:buNone/>
            </a:pPr>
            <a:r>
              <a:rPr lang="pl-PL" sz="3000" b="1" dirty="0" smtClean="0">
                <a:latin typeface="+mj-lt"/>
                <a:cs typeface="Times New Roman" pitchFamily="18" charset="0"/>
              </a:rPr>
              <a:t>ETANOL</a:t>
            </a:r>
          </a:p>
          <a:p>
            <a:pPr>
              <a:buNone/>
            </a:pPr>
            <a:r>
              <a:rPr lang="pl-PL" sz="2600" b="1" dirty="0" smtClean="0">
                <a:latin typeface="+mj-lt"/>
                <a:cs typeface="Times New Roman" pitchFamily="18" charset="0"/>
              </a:rPr>
              <a:t>     → </a:t>
            </a:r>
            <a:r>
              <a:rPr lang="pl-PL" sz="2600" dirty="0" smtClean="0">
                <a:latin typeface="+mj-lt"/>
                <a:cs typeface="Times New Roman" pitchFamily="18" charset="0"/>
              </a:rPr>
              <a:t>bezbarwna, klarowna ciecz o </a:t>
            </a:r>
            <a:r>
              <a:rPr lang="pl-PL" sz="2600" dirty="0" smtClean="0">
                <a:cs typeface="Times New Roman" pitchFamily="18" charset="0"/>
              </a:rPr>
              <a:t>charakterystycznym 	zapachu</a:t>
            </a:r>
            <a:endParaRPr lang="pl-PL" sz="26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2600" dirty="0" smtClean="0">
                <a:latin typeface="+mj-lt"/>
                <a:cs typeface="Times New Roman" pitchFamily="18" charset="0"/>
              </a:rPr>
              <a:t>     → dobrze rozpuszcza się w wodzie i w benzynie</a:t>
            </a:r>
          </a:p>
          <a:p>
            <a:pPr>
              <a:buNone/>
            </a:pPr>
            <a:r>
              <a:rPr lang="pl-PL" sz="2600" dirty="0" smtClean="0">
                <a:cs typeface="Times New Roman" pitchFamily="18" charset="0"/>
              </a:rPr>
              <a:t>	 → wykazuje anormalnie wysoką temperaturę wrzenia </a:t>
            </a:r>
            <a:endParaRPr lang="pl-PL" sz="26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2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dirty="0"/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85720" y="1285860"/>
            <a:ext cx="8496944" cy="4161644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sz="3300" b="1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3300" b="1" dirty="0" smtClean="0">
                <a:latin typeface="+mj-lt"/>
                <a:cs typeface="Times New Roman" pitchFamily="18" charset="0"/>
              </a:rPr>
              <a:t>    Właściwości alkoholi zależą od:</a:t>
            </a:r>
            <a:br>
              <a:rPr lang="pl-PL" sz="3300" b="1" dirty="0" smtClean="0">
                <a:latin typeface="+mj-lt"/>
                <a:cs typeface="Times New Roman" pitchFamily="18" charset="0"/>
              </a:rPr>
            </a:br>
            <a:endParaRPr lang="pl-PL" sz="3300" b="1" dirty="0" smtClean="0">
              <a:latin typeface="+mj-lt"/>
              <a:cs typeface="Times New Roman" pitchFamily="18" charset="0"/>
            </a:endParaRPr>
          </a:p>
          <a:p>
            <a:pPr marL="1163638" indent="0"/>
            <a:r>
              <a:rPr lang="pl-PL" sz="3300" dirty="0" smtClean="0">
                <a:latin typeface="+mj-lt"/>
                <a:cs typeface="Times New Roman" pitchFamily="18" charset="0"/>
              </a:rPr>
              <a:t>  obecności grupy hydroksylowej</a:t>
            </a:r>
          </a:p>
          <a:p>
            <a:pPr marL="1163638" indent="0">
              <a:buNone/>
            </a:pPr>
            <a:endParaRPr lang="pl-PL" sz="3300" dirty="0" smtClean="0">
              <a:latin typeface="+mj-lt"/>
              <a:cs typeface="Times New Roman" pitchFamily="18" charset="0"/>
            </a:endParaRPr>
          </a:p>
          <a:p>
            <a:pPr marL="1163638" indent="0">
              <a:buFont typeface="Arial" pitchFamily="34" charset="0"/>
              <a:buChar char="•"/>
            </a:pPr>
            <a:r>
              <a:rPr lang="pl-PL" sz="3300" dirty="0" smtClean="0">
                <a:latin typeface="+mj-lt"/>
                <a:cs typeface="Times New Roman" pitchFamily="18" charset="0"/>
              </a:rPr>
              <a:t>  rodzaju grupy węglowodorowej</a:t>
            </a:r>
            <a:br>
              <a:rPr lang="pl-PL" sz="3300" dirty="0" smtClean="0">
                <a:latin typeface="+mj-lt"/>
                <a:cs typeface="Times New Roman" pitchFamily="18" charset="0"/>
              </a:rPr>
            </a:br>
            <a:r>
              <a:rPr lang="pl-PL" sz="3300" dirty="0" smtClean="0">
                <a:latin typeface="+mj-lt"/>
                <a:cs typeface="Times New Roman" pitchFamily="18" charset="0"/>
              </a:rPr>
              <a:t>  połączonej z grupą funkcyjną</a:t>
            </a:r>
            <a:r>
              <a:rPr lang="pl-PL" sz="3600" dirty="0" smtClean="0">
                <a:latin typeface="+mj-lt"/>
                <a:cs typeface="Times New Roman" pitchFamily="18" charset="0"/>
              </a:rPr>
              <a:t/>
            </a:r>
            <a:br>
              <a:rPr lang="pl-PL" sz="3600" dirty="0" smtClean="0">
                <a:latin typeface="+mj-lt"/>
                <a:cs typeface="Times New Roman" pitchFamily="18" charset="0"/>
              </a:rPr>
            </a:br>
            <a:endParaRPr lang="pl-PL" sz="36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3600" b="1" dirty="0" smtClean="0">
                <a:latin typeface="+mj-lt"/>
                <a:cs typeface="Times New Roman" pitchFamily="18" charset="0"/>
              </a:rPr>
              <a:t>     </a:t>
            </a:r>
          </a:p>
        </p:txBody>
      </p:sp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alkoholi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34</a:t>
            </a:fld>
            <a:endParaRPr lang="pl-PL"/>
          </a:p>
        </p:txBody>
      </p:sp>
      <p:graphicFrame>
        <p:nvGraphicFramePr>
          <p:cNvPr id="8" name="Symbol zastępczy zawartości 3"/>
          <p:cNvGraphicFramePr>
            <a:graphicFrameLocks noGrp="1"/>
          </p:cNvGraphicFramePr>
          <p:nvPr>
            <p:ph sz="quarter" idx="1"/>
          </p:nvPr>
        </p:nvGraphicFramePr>
        <p:xfrm>
          <a:off x="428596" y="1142984"/>
          <a:ext cx="8286810" cy="5046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2270"/>
                <a:gridCol w="2762270"/>
                <a:gridCol w="2762270"/>
              </a:tblGrid>
              <a:tr h="785818">
                <a:tc>
                  <a:txBody>
                    <a:bodyPr/>
                    <a:lstStyle/>
                    <a:p>
                      <a:pPr algn="ctr"/>
                      <a:r>
                        <a:rPr lang="pl-PL" sz="2000" dirty="0" smtClean="0"/>
                        <a:t>Nazwa systematyczna alkoholu</a:t>
                      </a:r>
                      <a:endParaRPr lang="pl-P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dirty="0" smtClean="0"/>
                        <a:t>Stan skupienia </a:t>
                      </a:r>
                      <a:endParaRPr lang="pl-P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dirty="0" smtClean="0"/>
                        <a:t>Temperatura wrzenia</a:t>
                      </a:r>
                    </a:p>
                    <a:p>
                      <a:pPr algn="ctr"/>
                      <a:endParaRPr lang="pl-PL" sz="2000" dirty="0"/>
                    </a:p>
                  </a:txBody>
                  <a:tcPr/>
                </a:tc>
              </a:tr>
              <a:tr h="785818">
                <a:tc>
                  <a:txBody>
                    <a:bodyPr/>
                    <a:lstStyle/>
                    <a:p>
                      <a:pPr algn="r"/>
                      <a:r>
                        <a:rPr lang="pl-PL" sz="2400" dirty="0" smtClean="0"/>
                        <a:t>metan</a:t>
                      </a:r>
                      <a:r>
                        <a:rPr lang="pl-PL" sz="2400" b="1" dirty="0" smtClean="0"/>
                        <a:t>ol</a:t>
                      </a:r>
                      <a:endParaRPr lang="pl-PL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ciecz </a:t>
                      </a:r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400" dirty="0" smtClean="0"/>
                        <a:t>65</a:t>
                      </a:r>
                    </a:p>
                    <a:p>
                      <a:pPr algn="ctr"/>
                      <a:endParaRPr lang="pl-PL" sz="2400" dirty="0"/>
                    </a:p>
                  </a:txBody>
                  <a:tcPr/>
                </a:tc>
              </a:tr>
              <a:tr h="785818">
                <a:tc>
                  <a:txBody>
                    <a:bodyPr/>
                    <a:lstStyle/>
                    <a:p>
                      <a:pPr algn="r"/>
                      <a:r>
                        <a:rPr lang="pl-PL" sz="2400" dirty="0" smtClean="0"/>
                        <a:t>etan</a:t>
                      </a:r>
                      <a:r>
                        <a:rPr lang="pl-PL" sz="2400" b="1" dirty="0" smtClean="0"/>
                        <a:t>ol</a:t>
                      </a:r>
                      <a:endParaRPr lang="pl-PL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ciecz </a:t>
                      </a:r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78</a:t>
                      </a:r>
                      <a:endParaRPr lang="pl-PL" sz="2400" dirty="0"/>
                    </a:p>
                  </a:txBody>
                  <a:tcPr/>
                </a:tc>
              </a:tr>
              <a:tr h="785818">
                <a:tc>
                  <a:txBody>
                    <a:bodyPr/>
                    <a:lstStyle/>
                    <a:p>
                      <a:pPr algn="r"/>
                      <a:r>
                        <a:rPr lang="pl-PL" sz="2400" dirty="0" smtClean="0"/>
                        <a:t>propan-1-</a:t>
                      </a:r>
                      <a:r>
                        <a:rPr lang="pl-PL" sz="2400" b="1" dirty="0" smtClean="0"/>
                        <a:t>ol</a:t>
                      </a:r>
                      <a:endParaRPr lang="pl-PL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ciecz </a:t>
                      </a:r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400" baseline="0" dirty="0" smtClean="0"/>
                        <a:t>97</a:t>
                      </a:r>
                      <a:endParaRPr lang="pl-PL" sz="2400" dirty="0" smtClean="0"/>
                    </a:p>
                    <a:p>
                      <a:pPr algn="ctr"/>
                      <a:endParaRPr lang="pl-PL" sz="2400" dirty="0"/>
                    </a:p>
                  </a:txBody>
                  <a:tcPr/>
                </a:tc>
              </a:tr>
              <a:tr h="785818">
                <a:tc>
                  <a:txBody>
                    <a:bodyPr/>
                    <a:lstStyle/>
                    <a:p>
                      <a:pPr algn="r"/>
                      <a:r>
                        <a:rPr lang="pl-PL" sz="2400" dirty="0" smtClean="0"/>
                        <a:t>oktan-1-</a:t>
                      </a:r>
                      <a:r>
                        <a:rPr lang="pl-PL" sz="2400" b="1" dirty="0" smtClean="0"/>
                        <a:t>ol</a:t>
                      </a:r>
                      <a:endParaRPr lang="pl-PL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ciecz oleista </a:t>
                      </a:r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400" dirty="0" smtClean="0"/>
                        <a:t>194</a:t>
                      </a:r>
                    </a:p>
                    <a:p>
                      <a:pPr algn="ctr"/>
                      <a:endParaRPr lang="pl-PL" sz="2400" dirty="0"/>
                    </a:p>
                  </a:txBody>
                  <a:tcPr/>
                </a:tc>
              </a:tr>
              <a:tr h="785818">
                <a:tc>
                  <a:txBody>
                    <a:bodyPr/>
                    <a:lstStyle/>
                    <a:p>
                      <a:pPr algn="r"/>
                      <a:r>
                        <a:rPr lang="pl-PL" sz="2400" dirty="0" smtClean="0"/>
                        <a:t>dodekan-1-</a:t>
                      </a:r>
                      <a:r>
                        <a:rPr lang="pl-PL" sz="2400" b="1" dirty="0" smtClean="0"/>
                        <a:t>ol</a:t>
                      </a:r>
                      <a:endParaRPr lang="pl-PL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substancja stała </a:t>
                      </a:r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225 </a:t>
                      </a:r>
                      <a:endParaRPr lang="pl-PL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fizyczne alkoholi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1556792"/>
            <a:ext cx="8964488" cy="4572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l-PL" sz="2600" dirty="0" smtClean="0">
                <a:solidFill>
                  <a:schemeClr val="tx2">
                    <a:lumMod val="75000"/>
                  </a:schemeClr>
                </a:solidFill>
              </a:rPr>
              <a:t>Korzystając z edytora tekstu i grafiki utwórz ilustrowaną notatkę na temat:</a:t>
            </a:r>
          </a:p>
          <a:p>
            <a:pPr marL="542925" indent="-276225"/>
            <a:r>
              <a:rPr lang="pl-PL" sz="2600" b="1" dirty="0" smtClean="0">
                <a:solidFill>
                  <a:schemeClr val="tx2">
                    <a:lumMod val="75000"/>
                  </a:schemeClr>
                </a:solidFill>
              </a:rPr>
              <a:t>asocjacji cząsteczek alkoholu etylowego, </a:t>
            </a:r>
            <a:r>
              <a:rPr lang="pl-PL" sz="2600" dirty="0" smtClean="0">
                <a:solidFill>
                  <a:schemeClr val="tx2">
                    <a:lumMod val="75000"/>
                  </a:schemeClr>
                </a:solidFill>
              </a:rPr>
              <a:t>wynikającej z polarnej budowy cząsteczki alkoholu, polarnego charakteru grupy hydroksylowej, tworzenia wiązań wodorowych przez grupy hydroksylowe alkoholu</a:t>
            </a:r>
            <a:endParaRPr lang="pl-PL" sz="2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542925" indent="-276225"/>
            <a:r>
              <a:rPr lang="pl-PL" sz="2600" b="1" dirty="0" smtClean="0">
                <a:solidFill>
                  <a:schemeClr val="tx2">
                    <a:lumMod val="75000"/>
                  </a:schemeClr>
                </a:solidFill>
              </a:rPr>
              <a:t>mieszaniny azeotropowej</a:t>
            </a:r>
          </a:p>
          <a:p>
            <a:pPr marL="542925" indent="-514350">
              <a:buNone/>
            </a:pPr>
            <a:r>
              <a:rPr lang="pl-PL" sz="2600" dirty="0" smtClean="0">
                <a:solidFill>
                  <a:schemeClr val="tx2">
                    <a:lumMod val="75000"/>
                  </a:schemeClr>
                </a:solidFill>
              </a:rPr>
              <a:t>	czyli mieszaniny cieczy o ściśle określonym składzie, która podczas wrzenia zmienia się w parę o takim samym składzie, a po jej skropleniu tworzy ciecz wyjściową</a:t>
            </a:r>
            <a:endParaRPr lang="pl-PL" sz="2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None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42925" indent="-361950">
              <a:buNone/>
            </a:pP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36</a:t>
            </a:fld>
            <a:endParaRPr lang="pl-PL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357158" y="-2143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Właściwości fizyczne alkoholu etylowego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75994" y="3140968"/>
            <a:ext cx="3061469" cy="3031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9592" y="2214554"/>
            <a:ext cx="643071" cy="3143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1530" y="2214554"/>
            <a:ext cx="671644" cy="3143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Łącznik prosty ze strzałką 9"/>
          <p:cNvCxnSpPr/>
          <p:nvPr/>
        </p:nvCxnSpPr>
        <p:spPr>
          <a:xfrm rot="16200000" flipV="1">
            <a:off x="1178695" y="5393545"/>
            <a:ext cx="428628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6200000" flipV="1">
            <a:off x="2250265" y="5393545"/>
            <a:ext cx="428628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1285852" y="5786454"/>
            <a:ext cx="7056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latin typeface="+mn-lt"/>
              </a:rPr>
              <a:t>woda</a:t>
            </a:r>
            <a:endParaRPr lang="pl-PL" sz="1600" dirty="0">
              <a:latin typeface="+mn-lt"/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357422" y="5786454"/>
            <a:ext cx="8018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latin typeface="+mn-lt"/>
              </a:rPr>
              <a:t>etanol</a:t>
            </a:r>
            <a:endParaRPr lang="pl-PL" sz="1600" dirty="0">
              <a:latin typeface="+mn-lt"/>
            </a:endParaRP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032105" y="3682879"/>
            <a:ext cx="4071967" cy="135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  <a14:imgEffect>
                      <a14:brightnessContrast bright="-20000" contrast="-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500694" y="4286256"/>
            <a:ext cx="8858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89295" y="3682879"/>
            <a:ext cx="4071967" cy="135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  <a14:imgEffect>
                      <a14:brightnessContrast bright="-20000" contrast="-2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429520" y="4286256"/>
            <a:ext cx="8858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C -0.01962 -0.05787 -0.06788 -0.29954 -0.11771 -0.34676 C -0.16753 -0.39398 -0.26528 -0.31204 -0.29896 -0.28287 C -0.33264 -0.2537 -0.31545 -0.19491 -0.31979 -0.17176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32" y="-1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187 -0.18843 C -0.27274 -0.21273 -0.11215 -0.33657 -0.02673 -0.3375 C 0.05868 -0.33843 0.14531 -0.22384 0.19063 -0.19398 " pathEditMode="relative" rAng="0" ptsTypes="aaa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25" y="-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646 -0.17732 C 0.15538 -0.14722 0.03889 -0.03681 -1.66667E-6 7.40741E-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23" y="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-0.09815 C -0.02691 -0.14514 -0.13836 -0.36782 -0.1776 -0.38009 C -0.21684 -0.39236 -0.22204 -0.20556 -0.23177 -0.17176 C -0.24149 -0.13796 -0.23507 -0.17616 -0.23593 -0.17732 " pathEditMode="relative" rAng="0" ptsTypes="aaaa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40" y="-1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177 -0.1662 C -0.18611 -0.20324 -0.05329 -0.38681 0.04184 -0.3919 C 0.13698 -0.39699 0.27709 -0.23727 0.33907 -0.19676 " pathEditMode="relative" rAng="0" ptsTypes="aa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542" y="-1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3907 -0.18565 C 0.28924 -0.15162 0.10209 -0.02593 0.03976 0.0162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65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37</a:t>
            </a:fld>
            <a:endParaRPr lang="pl-P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500306"/>
            <a:ext cx="264795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428868"/>
            <a:ext cx="28194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pole tekstowe 9"/>
          <p:cNvSpPr txBox="1"/>
          <p:nvPr/>
        </p:nvSpPr>
        <p:spPr>
          <a:xfrm>
            <a:off x="4357686" y="5286388"/>
            <a:ext cx="3810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800" dirty="0" smtClean="0">
                <a:latin typeface="+mn-lt"/>
              </a:rPr>
              <a:t>po około 6 minutach</a:t>
            </a:r>
            <a:endParaRPr lang="pl-PL" sz="2800" dirty="0">
              <a:latin typeface="+mn-lt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707904" y="1124744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Etanol  odparował, a woda nie.</a:t>
            </a:r>
          </a:p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Alkohole są cieczami lotnymi.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357158" y="-2143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Właściwości fizyczne alkoholu etylowego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870" y="3543306"/>
            <a:ext cx="8858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832" y="3543306"/>
            <a:ext cx="8858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96217" y="2398908"/>
            <a:ext cx="3061469" cy="3031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6" cstate="print">
            <a:extLst/>
          </a:blip>
          <a:srcRect/>
          <a:stretch>
            <a:fillRect/>
          </a:stretch>
        </p:blipFill>
        <p:spPr bwMode="auto">
          <a:xfrm>
            <a:off x="1320917" y="3544196"/>
            <a:ext cx="8858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/>
          </a:blip>
          <a:srcRect/>
          <a:stretch>
            <a:fillRect/>
          </a:stretch>
        </p:blipFill>
        <p:spPr bwMode="auto">
          <a:xfrm>
            <a:off x="3249743" y="3544196"/>
            <a:ext cx="8858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16016" y="2391664"/>
            <a:ext cx="3061469" cy="3031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6" cstate="print">
            <a:extLst/>
          </a:blip>
          <a:srcRect/>
          <a:stretch>
            <a:fillRect/>
          </a:stretch>
        </p:blipFill>
        <p:spPr bwMode="auto">
          <a:xfrm>
            <a:off x="4780681" y="3536952"/>
            <a:ext cx="8858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/>
          </a:blip>
          <a:srcRect/>
          <a:stretch>
            <a:fillRect/>
          </a:stretch>
        </p:blipFill>
        <p:spPr bwMode="auto">
          <a:xfrm>
            <a:off x="6709507" y="3536952"/>
            <a:ext cx="88582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455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38</a:t>
            </a:fld>
            <a:endParaRPr lang="pl-PL"/>
          </a:p>
        </p:txBody>
      </p:sp>
      <p:sp>
        <p:nvSpPr>
          <p:cNvPr id="7" name="pole tekstowe 6"/>
          <p:cNvSpPr txBox="1"/>
          <p:nvPr/>
        </p:nvSpPr>
        <p:spPr>
          <a:xfrm>
            <a:off x="1643042" y="6000768"/>
            <a:ext cx="7056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latin typeface="+mn-lt"/>
              </a:rPr>
              <a:t>woda</a:t>
            </a:r>
            <a:endParaRPr lang="pl-PL" sz="1600" dirty="0">
              <a:latin typeface="+mn-lt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786182" y="6000768"/>
            <a:ext cx="8018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latin typeface="+mn-lt"/>
              </a:rPr>
              <a:t>etanol</a:t>
            </a:r>
            <a:endParaRPr lang="pl-PL" sz="1600" dirty="0">
              <a:latin typeface="+mn-lt"/>
            </a:endParaRPr>
          </a:p>
        </p:txBody>
      </p:sp>
      <p:sp>
        <p:nvSpPr>
          <p:cNvPr id="17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alkoholu etylowego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945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429000"/>
            <a:ext cx="1143008" cy="2168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3429000"/>
            <a:ext cx="1143008" cy="2168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4" name="Łącznik prosty ze strzałką 13"/>
          <p:cNvCxnSpPr/>
          <p:nvPr/>
        </p:nvCxnSpPr>
        <p:spPr>
          <a:xfrm rot="16200000" flipV="1">
            <a:off x="1498486" y="5573819"/>
            <a:ext cx="571504" cy="42526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Łącznik prosty ze strzałką 14"/>
          <p:cNvCxnSpPr/>
          <p:nvPr/>
        </p:nvCxnSpPr>
        <p:spPr>
          <a:xfrm rot="16200000" flipV="1">
            <a:off x="3784502" y="5573819"/>
            <a:ext cx="571504" cy="42526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2571744"/>
            <a:ext cx="857255" cy="3117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6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2976" y="1357298"/>
            <a:ext cx="357190" cy="1997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1268760"/>
            <a:ext cx="357190" cy="1997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Łza 19"/>
          <p:cNvSpPr/>
          <p:nvPr/>
        </p:nvSpPr>
        <p:spPr>
          <a:xfrm rot="-2700000">
            <a:off x="6750500" y="3674852"/>
            <a:ext cx="144016" cy="144016"/>
          </a:xfrm>
          <a:prstGeom prst="teardrop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3" name="Elipsa 2"/>
          <p:cNvSpPr/>
          <p:nvPr/>
        </p:nvSpPr>
        <p:spPr>
          <a:xfrm>
            <a:off x="6614771" y="4725144"/>
            <a:ext cx="333493" cy="131663"/>
          </a:xfrm>
          <a:prstGeom prst="ellipse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21" name="Łza 20"/>
          <p:cNvSpPr/>
          <p:nvPr/>
        </p:nvSpPr>
        <p:spPr>
          <a:xfrm rot="-2700000">
            <a:off x="6762067" y="3975237"/>
            <a:ext cx="144016" cy="144016"/>
          </a:xfrm>
          <a:prstGeom prst="teardrop">
            <a:avLst/>
          </a:prstGeom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2" name="Elipsa 21"/>
          <p:cNvSpPr/>
          <p:nvPr/>
        </p:nvSpPr>
        <p:spPr>
          <a:xfrm>
            <a:off x="6619830" y="4293096"/>
            <a:ext cx="333493" cy="131663"/>
          </a:xfrm>
          <a:prstGeom prst="ellipse">
            <a:avLst/>
          </a:prstGeom>
          <a:ln w="952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>
              <a:ln w="9525">
                <a:solidFill>
                  <a:schemeClr val="tx1"/>
                </a:solidFill>
              </a:ln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6614771" y="4725144"/>
            <a:ext cx="333493" cy="131663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>
              <a:ln w="19050">
                <a:solidFill>
                  <a:schemeClr val="tx1"/>
                </a:solidFill>
              </a:ln>
            </a:endParaRPr>
          </a:p>
        </p:txBody>
      </p:sp>
      <p:sp>
        <p:nvSpPr>
          <p:cNvPr id="6" name="Elipsa 5"/>
          <p:cNvSpPr/>
          <p:nvPr/>
        </p:nvSpPr>
        <p:spPr>
          <a:xfrm>
            <a:off x="1043608" y="4358927"/>
            <a:ext cx="527995" cy="65832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Elipsa 25"/>
          <p:cNvSpPr/>
          <p:nvPr/>
        </p:nvSpPr>
        <p:spPr>
          <a:xfrm>
            <a:off x="3275856" y="4513479"/>
            <a:ext cx="631761" cy="75097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44239E-7 L -0.00034 0.168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84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09352 C -0.01145 -0.01204 -0.02274 -0.11759 0.06737 -0.15996 C 0.15764 -0.20232 0.45278 -0.20162 0.54202 -0.16111 C 0.63125 -0.1206 0.59219 0.04259 0.60209 0.08333 " pathEditMode="relative" rAng="0" ptsTypes="aaaA">
                                      <p:cBhvr>
                                        <p:cTn id="9" dur="2400" fill="hold"/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" y="-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9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2" presetClass="path" presetSubtype="0" repeatCount="400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0.00295 0.2162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1081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0.60209 0.04584 C 0.63542 -0.03449 0.66893 -0.11458 0.57414 -0.14444 C 0.47934 -0.17407 0.12934 -0.15764 0.03369 -0.13356 C -0.0618 -0.10949 0.00556 -0.02222 -4.44444E-6 -2.59259E-6 " pathEditMode="relative" rAng="0" ptsTypes="aaaA">
                                      <p:cBhvr>
                                        <p:cTn id="23" dur="2000" fill="hold"/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" y="-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800"/>
                            </p:stCondLst>
                            <p:childTnLst>
                              <p:par>
                                <p:cTn id="2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59139E-6 L 0.00191 0.1962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9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800"/>
                            </p:stCondLst>
                            <p:childTnLst>
                              <p:par>
                                <p:cTn id="2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21 0.19783 C 0.00469 0.14392 -0.01788 -0.07612 0.03455 -0.1254 C 0.08698 -0.17469 0.26181 -0.1335 0.31355 -0.09764 C 0.36528 -0.06177 0.33889 0.05067 0.34549 0.08978 " pathEditMode="relative" rAng="0" ptsTypes="aaaa">
                                      <p:cBhvr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83" y="-186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8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900"/>
                            </p:stCondLst>
                            <p:childTnLst>
                              <p:par>
                                <p:cTn id="35" presetID="42" presetClass="path" presetSubtype="0" repeatCount="400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-0.0033 0.13055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652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5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9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4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5209 0.09625 C 0.34532 -0.00856 0.33941 -0.11754 0.28073 -0.1335 C 0.22205 -0.14947 0.05799 -0.02776 -0.00052 -2.59139E-6 " pathEditMode="relative" rAng="0" ptsTypes="aaa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39" y="-122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3" grpId="0" animBg="1"/>
      <p:bldP spid="21" grpId="0" animBg="1"/>
      <p:bldP spid="21" grpId="1" animBg="1"/>
      <p:bldP spid="22" grpId="0" animBg="1"/>
      <p:bldP spid="2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39</a:t>
            </a:fld>
            <a:endParaRPr lang="pl-PL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29190" y="2852936"/>
            <a:ext cx="723900" cy="274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pole tekstowe 8"/>
          <p:cNvSpPr txBox="1"/>
          <p:nvPr/>
        </p:nvSpPr>
        <p:spPr>
          <a:xfrm>
            <a:off x="2714612" y="785794"/>
            <a:ext cx="619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Po zmieszaniu wody z alkoholem doszło do zmniejszenia przewidywanej objętości roztworu. </a:t>
            </a:r>
          </a:p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Zjawisko to nazywamy </a:t>
            </a:r>
            <a:r>
              <a:rPr lang="pl-PL" sz="2000" b="1" dirty="0" smtClean="0">
                <a:solidFill>
                  <a:schemeClr val="tx2"/>
                </a:solidFill>
                <a:latin typeface="+mn-lt"/>
              </a:rPr>
              <a:t>kontrakcją</a:t>
            </a:r>
            <a:r>
              <a:rPr lang="pl-PL" sz="2000" dirty="0" smtClean="0">
                <a:solidFill>
                  <a:schemeClr val="tx2"/>
                </a:solidFill>
                <a:latin typeface="+mn-lt"/>
              </a:rPr>
              <a:t>.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fizyczne alkoholu etylowego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395536" y="3140968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rgbClr val="C00000"/>
                </a:solidFill>
                <a:latin typeface="+mn-lt"/>
              </a:rPr>
              <a:t>poziom roztworu</a:t>
            </a:r>
          </a:p>
          <a:p>
            <a:r>
              <a:rPr lang="pl-PL" sz="2000" dirty="0" smtClean="0">
                <a:solidFill>
                  <a:srgbClr val="C00000"/>
                </a:solidFill>
                <a:latin typeface="+mn-lt"/>
              </a:rPr>
              <a:t>przed zmieszaniem</a:t>
            </a:r>
            <a:endParaRPr lang="pl-PL" sz="20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868144" y="4305290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poziom roztworu</a:t>
            </a:r>
          </a:p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po zmieszaniu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grpSp>
        <p:nvGrpSpPr>
          <p:cNvPr id="2" name="Grupa 16"/>
          <p:cNvGrpSpPr/>
          <p:nvPr/>
        </p:nvGrpSpPr>
        <p:grpSpPr>
          <a:xfrm>
            <a:off x="3098621" y="2603817"/>
            <a:ext cx="857255" cy="3117197"/>
            <a:chOff x="3098621" y="2603817"/>
            <a:chExt cx="857255" cy="311719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098621" y="2603817"/>
              <a:ext cx="857255" cy="3117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Grupa 2"/>
            <p:cNvGrpSpPr/>
            <p:nvPr/>
          </p:nvGrpSpPr>
          <p:grpSpPr>
            <a:xfrm>
              <a:off x="3355442" y="4325169"/>
              <a:ext cx="338552" cy="563711"/>
              <a:chOff x="3355442" y="4325169"/>
              <a:chExt cx="338552" cy="563711"/>
            </a:xfrm>
          </p:grpSpPr>
          <p:sp>
            <p:nvSpPr>
              <p:cNvPr id="13" name="Elipsa 12"/>
              <p:cNvSpPr/>
              <p:nvPr/>
            </p:nvSpPr>
            <p:spPr>
              <a:xfrm>
                <a:off x="3360501" y="4325169"/>
                <a:ext cx="333493" cy="131663"/>
              </a:xfrm>
              <a:prstGeom prst="ellipse">
                <a:avLst/>
              </a:prstGeom>
              <a:ln w="9525"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pl-PL">
                  <a:ln w="9525">
                    <a:solidFill>
                      <a:schemeClr val="tx1"/>
                    </a:solidFill>
                  </a:ln>
                </a:endParaRPr>
              </a:p>
            </p:txBody>
          </p:sp>
          <p:sp>
            <p:nvSpPr>
              <p:cNvPr id="14" name="Elipsa 13"/>
              <p:cNvSpPr/>
              <p:nvPr/>
            </p:nvSpPr>
            <p:spPr>
              <a:xfrm>
                <a:off x="3355442" y="4757217"/>
                <a:ext cx="333493" cy="13166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pl-PL">
                  <a:ln w="19050">
                    <a:solidFill>
                      <a:schemeClr val="tx1"/>
                    </a:solidFill>
                  </a:ln>
                </a:endParaRPr>
              </a:p>
            </p:txBody>
          </p:sp>
        </p:grpSp>
        <p:sp>
          <p:nvSpPr>
            <p:cNvPr id="15" name="Elipsa 14"/>
            <p:cNvSpPr/>
            <p:nvPr/>
          </p:nvSpPr>
          <p:spPr>
            <a:xfrm>
              <a:off x="3347864" y="4737497"/>
              <a:ext cx="333493" cy="131663"/>
            </a:xfrm>
            <a:prstGeom prst="ellipse">
              <a:avLst/>
            </a:prstGeom>
            <a:ln w="952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l-PL">
                <a:ln w="9525">
                  <a:solidFill>
                    <a:schemeClr val="tx1"/>
                  </a:solidFill>
                </a:ln>
              </a:endParaRPr>
            </a:p>
          </p:txBody>
        </p:sp>
      </p:grpSp>
      <p:sp>
        <p:nvSpPr>
          <p:cNvPr id="30" name="Elipsa 29"/>
          <p:cNvSpPr/>
          <p:nvPr/>
        </p:nvSpPr>
        <p:spPr>
          <a:xfrm>
            <a:off x="5174609" y="4400139"/>
            <a:ext cx="333493" cy="131663"/>
          </a:xfrm>
          <a:prstGeom prst="ellipse">
            <a:avLst/>
          </a:prstGeom>
          <a:noFill/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>
              <a:ln w="9525">
                <a:solidFill>
                  <a:schemeClr val="tx2"/>
                </a:solidFill>
              </a:ln>
            </a:endParaRPr>
          </a:p>
        </p:txBody>
      </p:sp>
      <p:sp>
        <p:nvSpPr>
          <p:cNvPr id="28" name="Elipsa 27"/>
          <p:cNvSpPr/>
          <p:nvPr/>
        </p:nvSpPr>
        <p:spPr>
          <a:xfrm>
            <a:off x="3355442" y="4317727"/>
            <a:ext cx="347403" cy="144016"/>
          </a:xfrm>
          <a:prstGeom prst="ellipse">
            <a:avLst/>
          </a:prstGeom>
          <a:noFill/>
          <a:ln>
            <a:solidFill>
              <a:srgbClr val="FF0000"/>
            </a:solidFill>
            <a:prstDash val="lgDash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35" name="Łącznik prostoliniowy 34"/>
          <p:cNvCxnSpPr/>
          <p:nvPr/>
        </p:nvCxnSpPr>
        <p:spPr>
          <a:xfrm>
            <a:off x="5501663" y="4465337"/>
            <a:ext cx="302854" cy="1265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upa 1028"/>
          <p:cNvGrpSpPr/>
          <p:nvPr/>
        </p:nvGrpSpPr>
        <p:grpSpPr>
          <a:xfrm>
            <a:off x="5493282" y="4389735"/>
            <a:ext cx="371630" cy="76867"/>
            <a:chOff x="5493282" y="4389735"/>
            <a:chExt cx="371630" cy="76867"/>
          </a:xfrm>
        </p:grpSpPr>
        <p:cxnSp>
          <p:nvCxnSpPr>
            <p:cNvPr id="31" name="Łącznik prostoliniowy 30"/>
            <p:cNvCxnSpPr/>
            <p:nvPr/>
          </p:nvCxnSpPr>
          <p:spPr>
            <a:xfrm>
              <a:off x="5493282" y="4389735"/>
              <a:ext cx="302854" cy="126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8" name="Strzałka w dół 1027"/>
            <p:cNvSpPr/>
            <p:nvPr/>
          </p:nvSpPr>
          <p:spPr>
            <a:xfrm>
              <a:off x="5819193" y="4391632"/>
              <a:ext cx="45719" cy="7497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23554" flipH="1">
            <a:off x="2526741" y="3186403"/>
            <a:ext cx="287549" cy="2074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378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1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2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8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8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3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8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8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0" grpId="0"/>
      <p:bldP spid="30" grpId="0" animBg="1"/>
      <p:bldP spid="2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40</a:t>
            </a:fld>
            <a:endParaRPr lang="pl-PL"/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500034" y="2786059"/>
            <a:ext cx="8229600" cy="22860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3600" dirty="0" smtClean="0"/>
              <a:t>	</a:t>
            </a:r>
            <a:r>
              <a:rPr lang="pl-PL" dirty="0" smtClean="0"/>
              <a:t>Zjawisko fizyczne polegające na </a:t>
            </a:r>
            <a:r>
              <a:rPr lang="pl-PL" b="1" dirty="0" smtClean="0"/>
              <a:t>zmniejszeniu objętości roztworu </a:t>
            </a:r>
          </a:p>
          <a:p>
            <a:pPr algn="ctr">
              <a:buNone/>
            </a:pPr>
            <a:r>
              <a:rPr lang="pl-PL" dirty="0" smtClean="0"/>
              <a:t>lub mieszaniny, wskutek oddziaływań pomiędzy składnikami.</a:t>
            </a:r>
            <a:endParaRPr lang="pl-PL" dirty="0"/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alkoholi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2143108" y="1285860"/>
            <a:ext cx="47525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KONTRAKCJA</a:t>
            </a:r>
            <a:endParaRPr kumimoji="0" lang="pl-PL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https://encrypted-tbn2.gstatic.com/images?q=tbn:ANd9GcS2rc0sUvo-ATAVeJ1hkZF-UqOnP7Rsdc5XpwSASIB2MnKUhfSHM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5202510"/>
            <a:ext cx="3124200" cy="1466850"/>
          </a:xfrm>
          <a:prstGeom prst="rect">
            <a:avLst/>
          </a:prstGeom>
          <a:noFill/>
        </p:spPr>
      </p:pic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1799" y="2348880"/>
            <a:ext cx="936142" cy="3744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Łącznik prosty ze strzałką 4"/>
          <p:cNvCxnSpPr/>
          <p:nvPr/>
        </p:nvCxnSpPr>
        <p:spPr>
          <a:xfrm flipH="1" flipV="1">
            <a:off x="1749870" y="5833350"/>
            <a:ext cx="97648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5043872" y="5733256"/>
            <a:ext cx="1976400" cy="1764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15506" y="3501120"/>
            <a:ext cx="3873226" cy="12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325057" y="2247145"/>
            <a:ext cx="41360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Alkohole mają odczyn obojętny.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alkoholi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2571736" y="5929330"/>
            <a:ext cx="17283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alkohol etylowy</a:t>
            </a:r>
          </a:p>
          <a:p>
            <a:pPr algn="ctr"/>
            <a:r>
              <a:rPr lang="pl-PL" sz="1600" dirty="0" smtClean="0">
                <a:latin typeface="+mj-lt"/>
              </a:rPr>
              <a:t>C</a:t>
            </a:r>
            <a:r>
              <a:rPr lang="pl-PL" sz="1600" baseline="-25000" dirty="0" smtClean="0">
                <a:latin typeface="+mj-lt"/>
              </a:rPr>
              <a:t>2</a:t>
            </a:r>
            <a:r>
              <a:rPr lang="pl-PL" sz="1600" dirty="0" smtClean="0">
                <a:latin typeface="+mj-lt"/>
              </a:rPr>
              <a:t>H</a:t>
            </a:r>
            <a:r>
              <a:rPr lang="pl-PL" sz="1600" baseline="-25000" dirty="0" smtClean="0">
                <a:latin typeface="+mj-lt"/>
              </a:rPr>
              <a:t>5</a:t>
            </a:r>
            <a:r>
              <a:rPr lang="pl-PL" sz="1600" dirty="0" smtClean="0">
                <a:latin typeface="+mj-lt"/>
              </a:rPr>
              <a:t>OH</a:t>
            </a:r>
            <a:endParaRPr lang="pl-PL" sz="1600" dirty="0">
              <a:latin typeface="+mj-lt"/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5940152" y="5733256"/>
            <a:ext cx="255600" cy="176400"/>
          </a:xfrm>
          <a:prstGeom prst="rect">
            <a:avLst/>
          </a:prstGeom>
          <a:solidFill>
            <a:srgbClr val="FFC000">
              <a:alpha val="32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22963733"/>
      </p:ext>
    </p:extLst>
  </p:cSld>
  <p:clrMapOvr>
    <a:masterClrMapping/>
  </p:clrMapOvr>
  <p:transition spd="slow" advClick="0" advTm="4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0" presetClass="path" presetSubtype="0" accel="10000" decel="3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C -0.01232 -0.15834 -0.02465 -0.31621 -0.04652 -0.37107 C -0.0684 -0.42593 -0.11545 -0.39653 -0.13194 -0.32963 C -0.14826 -0.26297 -0.14375 -0.0294 -0.14583 0.03055 " pathEditMode="relative" rAng="0" ptsTypes="aaaA">
                                      <p:cBhvr>
                                        <p:cTn id="31" dur="3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0" y="-19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836 -0.10417 C -0.13246 -0.15417 -0.14079 -0.3676 -0.10243 -0.40487 C -0.06406 -0.44213 0.02118 -0.40278 0.09167 -0.32732 C 0.16216 -0.25186 0.27309 -0.03033 0.32084 0.04768 " pathEditMode="relative" rAng="0" ptsTypes="aaaa">
                                      <p:cBhvr>
                                        <p:cTn id="34" dur="3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5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309 0.05092 C 0.27292 0.03333 0.07865 -0.05487 0.02327 -0.05625 C -0.03211 -0.05764 -0.02013 0.00069 -0.00885 0.04282 " pathEditMode="relative" rAng="0" ptsTypes="aaa">
                                      <p:cBhvr>
                                        <p:cTn id="37" dur="3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" y="-54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0"/>
                            </p:stCondLst>
                            <p:childTnLst>
                              <p:par>
                                <p:cTn id="4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0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19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9" dur="19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0" dur="19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1" dur="19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2" grpId="0"/>
      <p:bldP spid="3" grpId="0"/>
      <p:bldP spid="14" grpId="0" animBg="1"/>
      <p:bldP spid="14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42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alkoholi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1066416"/>
            <a:ext cx="792088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Modelowanie struktury cząsteczki etanolu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i badanie oddziaływania etanolu na białko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6086475" cy="38576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43</a:t>
            </a:fld>
            <a:endParaRPr lang="pl-PL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357158" y="-2143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Właściwości chemiczne alkoholu etylowego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2000232" y="5877272"/>
            <a:ext cx="17283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latin typeface="+mn-lt"/>
              </a:rPr>
              <a:t>alkohol etylowy</a:t>
            </a:r>
            <a:endParaRPr lang="pl-PL" sz="1600" dirty="0">
              <a:latin typeface="+mn-lt"/>
            </a:endParaRPr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4168" y="2636912"/>
            <a:ext cx="803178" cy="3212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pole tekstowe 13"/>
          <p:cNvSpPr txBox="1"/>
          <p:nvPr/>
        </p:nvSpPr>
        <p:spPr>
          <a:xfrm>
            <a:off x="3347864" y="1124744"/>
            <a:ext cx="540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Białko uległo denaturacji, czyli się ścięło.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48164" y="4293095"/>
            <a:ext cx="900100" cy="1681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9046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0728" y="3356992"/>
            <a:ext cx="1788198" cy="2156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0" name="Łącznik prosty ze strzałką 9"/>
          <p:cNvCxnSpPr/>
          <p:nvPr/>
        </p:nvCxnSpPr>
        <p:spPr>
          <a:xfrm rot="10800000">
            <a:off x="2500298" y="5500702"/>
            <a:ext cx="50006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5918" y="785794"/>
            <a:ext cx="357190" cy="2140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pole tekstowe 11"/>
          <p:cNvSpPr txBox="1"/>
          <p:nvPr/>
        </p:nvSpPr>
        <p:spPr>
          <a:xfrm>
            <a:off x="6312215" y="5826750"/>
            <a:ext cx="20762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latin typeface="+mn-lt"/>
              </a:rPr>
              <a:t>białko jaja kurzego</a:t>
            </a:r>
            <a:endParaRPr lang="pl-PL" sz="1600" dirty="0">
              <a:latin typeface="+mn-lt"/>
            </a:endParaRPr>
          </a:p>
        </p:txBody>
      </p:sp>
      <p:cxnSp>
        <p:nvCxnSpPr>
          <p:cNvPr id="13" name="Łącznik prosty ze strzałką 12"/>
          <p:cNvCxnSpPr/>
          <p:nvPr/>
        </p:nvCxnSpPr>
        <p:spPr>
          <a:xfrm flipH="1" flipV="1">
            <a:off x="6804248" y="5445224"/>
            <a:ext cx="64807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Łza 14"/>
          <p:cNvSpPr/>
          <p:nvPr/>
        </p:nvSpPr>
        <p:spPr>
          <a:xfrm rot="-2700000">
            <a:off x="6413748" y="3098787"/>
            <a:ext cx="144016" cy="144016"/>
          </a:xfrm>
          <a:prstGeom prst="teardrop">
            <a:avLst/>
          </a:prstGeom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33334 C -0.01233 0.19051 0.00468 0.05 0.02899 -0.01088 C 0.0533 -0.07176 0.09843 -0.03704 0.14566 -0.03171 C 0.19288 -0.02639 0.25364 0.01134 0.31232 0.02107 C 0.37083 0.03079 0.45902 0.02546 0.49774 0.02662 " pathEditMode="relative" rAng="0" ptsTypes="aaaaa">
                                      <p:cBhvr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71" y="-2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00"/>
                            </p:stCondLst>
                            <p:childTnLst>
                              <p:par>
                                <p:cTn id="15" presetID="42" presetClass="path" presetSubtype="0" repeatCount="200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00347 0.22662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31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1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600"/>
                            </p:stCondLst>
                            <p:childTnLst>
                              <p:par>
                                <p:cTn id="2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149 0.02662 C 0.42552 0.01042 0.17951 -0.0669 0.09757 -0.07129 C 0.01562 -0.07569 0.01632 -0.0118 3.05556E-6 -1.85185E-6 " pathEditMode="relative" rAng="0" ptsTypes="aaa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-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  <p:bldP spid="15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44</a:t>
            </a:fld>
            <a:endParaRPr lang="pl-PL"/>
          </a:p>
        </p:txBody>
      </p:sp>
      <p:pic>
        <p:nvPicPr>
          <p:cNvPr id="35737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08104" y="4437112"/>
            <a:ext cx="1553621" cy="119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357158" y="-2143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Właściwości chemiczne alkoholu etylowego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357382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8" y="3643314"/>
            <a:ext cx="24765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298" y="2000240"/>
            <a:ext cx="1020039" cy="3500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Elipsa 1"/>
          <p:cNvSpPr/>
          <p:nvPr/>
        </p:nvSpPr>
        <p:spPr>
          <a:xfrm>
            <a:off x="5982227" y="5076611"/>
            <a:ext cx="605997" cy="364628"/>
          </a:xfrm>
          <a:prstGeom prst="ellipse">
            <a:avLst/>
          </a:prstGeom>
          <a:gradFill flip="none" rotWithShape="1">
            <a:gsLst>
              <a:gs pos="0">
                <a:schemeClr val="lt1">
                  <a:shade val="30000"/>
                  <a:satMod val="115000"/>
                </a:schemeClr>
              </a:gs>
              <a:gs pos="50000">
                <a:schemeClr val="lt1">
                  <a:shade val="67500"/>
                  <a:satMod val="115000"/>
                </a:schemeClr>
              </a:gs>
              <a:gs pos="100000">
                <a:schemeClr val="lt1"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Łza 14"/>
          <p:cNvSpPr/>
          <p:nvPr/>
        </p:nvSpPr>
        <p:spPr>
          <a:xfrm rot="-2700000">
            <a:off x="6762067" y="3975237"/>
            <a:ext cx="144016" cy="144016"/>
          </a:xfrm>
          <a:prstGeom prst="teardrop">
            <a:avLst/>
          </a:prstGeom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357380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5782976" y="3974144"/>
            <a:ext cx="1021272" cy="15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pole tekstowe 9"/>
          <p:cNvSpPr txBox="1"/>
          <p:nvPr/>
        </p:nvSpPr>
        <p:spPr>
          <a:xfrm>
            <a:off x="3275856" y="1124744"/>
            <a:ext cx="5868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Etanol spala się jasnoniebieskim płomieniem.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85751E-6 C 0.02604 -0.09346 0.05243 -0.18691 0.08489 -0.18783 C 0.11753 -0.18876 0.17673 -0.03655 0.19514 -0.00625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00" y="-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6000000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600"/>
                            </p:stCondLst>
                            <p:childTnLst>
                              <p:par>
                                <p:cTn id="15" presetID="42" presetClass="path" presetSubtype="0" repeatCount="400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04 0.03588 L -0.05834 0.16643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652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6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100"/>
                            </p:stCondLst>
                            <p:childTnLst>
                              <p:par>
                                <p:cTn id="2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6000000">
                                      <p:cBhvr>
                                        <p:cTn id="2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6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514 -0.00625 C 0.1533 -0.10092 0.11146 -0.1956 0.07882 -0.19537 C 0.04618 -0.19514 0.01285 -0.03634 -0.00035 -0.00463 " pathEditMode="relative" ptsTypes="a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6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57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57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600"/>
                            </p:stCondLst>
                            <p:childTnLst>
                              <p:par>
                                <p:cTn id="3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7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6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573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573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1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5" grpId="0" animBg="1"/>
      <p:bldP spid="15" grpId="1" animBg="1"/>
      <p:bldP spid="1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45</a:t>
            </a:fld>
            <a:endParaRPr lang="pl-PL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501174" y="1495325"/>
            <a:ext cx="867933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800" dirty="0" smtClean="0"/>
              <a:t>	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1. Korzystając z programu </a:t>
            </a:r>
            <a:r>
              <a:rPr lang="pl-PL" sz="2800" dirty="0" err="1" smtClean="0">
                <a:solidFill>
                  <a:schemeClr val="accent1">
                    <a:lumMod val="50000"/>
                  </a:schemeClr>
                </a:solidFill>
              </a:rPr>
              <a:t>Irfan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pl-PL" sz="2800" dirty="0" err="1" smtClean="0">
                <a:solidFill>
                  <a:schemeClr val="accent1">
                    <a:lumMod val="50000"/>
                  </a:schemeClr>
                </a:solidFill>
              </a:rPr>
              <a:t>View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  utwórz etykietę na butlę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  z alkoholem etylowym.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	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	Pamiętaj, że podane właściwości alkoholu muszą pochodzić ze sprawdzonego źródła. </a:t>
            </a:r>
            <a:endParaRPr lang="pl-PL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46</a:t>
            </a:fld>
            <a:endParaRPr lang="pl-PL"/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714348" y="1785926"/>
            <a:ext cx="8229600" cy="4525963"/>
          </a:xfrm>
        </p:spPr>
        <p:txBody>
          <a:bodyPr/>
          <a:lstStyle/>
          <a:p>
            <a:r>
              <a:rPr lang="pl-PL" sz="3200" dirty="0" smtClean="0"/>
              <a:t>spalanie całkowite</a:t>
            </a:r>
          </a:p>
          <a:p>
            <a:pPr>
              <a:buNone/>
            </a:pPr>
            <a:r>
              <a:rPr lang="pl-PL" dirty="0" smtClean="0"/>
              <a:t> C</a:t>
            </a:r>
            <a:r>
              <a:rPr lang="pl-PL" sz="2800" baseline="-25000" dirty="0" smtClean="0"/>
              <a:t>2</a:t>
            </a:r>
            <a:r>
              <a:rPr lang="pl-PL" dirty="0" smtClean="0"/>
              <a:t>H</a:t>
            </a:r>
            <a:r>
              <a:rPr lang="pl-PL" sz="2800" baseline="-25000" dirty="0" smtClean="0"/>
              <a:t>5</a:t>
            </a:r>
            <a:r>
              <a:rPr lang="pl-PL" dirty="0" smtClean="0"/>
              <a:t>OH + 3O</a:t>
            </a:r>
            <a:r>
              <a:rPr lang="pl-PL" sz="2800" baseline="-25000" dirty="0" smtClean="0"/>
              <a:t>2</a:t>
            </a:r>
            <a:endParaRPr lang="pl-PL" dirty="0" smtClean="0"/>
          </a:p>
          <a:p>
            <a:pPr>
              <a:buNone/>
            </a:pPr>
            <a:endParaRPr lang="pl-PL" sz="1800" dirty="0" smtClean="0"/>
          </a:p>
          <a:p>
            <a:r>
              <a:rPr lang="pl-PL" sz="3200" dirty="0" smtClean="0"/>
              <a:t>spalanie niecałkowite</a:t>
            </a:r>
          </a:p>
          <a:p>
            <a:pPr>
              <a:buNone/>
            </a:pPr>
            <a:r>
              <a:rPr lang="pl-PL" dirty="0" smtClean="0"/>
              <a:t>C</a:t>
            </a:r>
            <a:r>
              <a:rPr lang="pl-PL" sz="2800" baseline="-25000" dirty="0" smtClean="0"/>
              <a:t>2</a:t>
            </a:r>
            <a:r>
              <a:rPr lang="pl-PL" dirty="0" smtClean="0"/>
              <a:t>H</a:t>
            </a:r>
            <a:r>
              <a:rPr lang="pl-PL" sz="2800" baseline="-25000" dirty="0" smtClean="0"/>
              <a:t>5</a:t>
            </a:r>
            <a:r>
              <a:rPr lang="pl-PL" dirty="0" smtClean="0"/>
              <a:t>OH  + 2O</a:t>
            </a:r>
            <a:r>
              <a:rPr lang="pl-PL" sz="2800" baseline="-25000" dirty="0" smtClean="0"/>
              <a:t>2</a:t>
            </a:r>
            <a:endParaRPr lang="pl-PL" dirty="0" smtClean="0"/>
          </a:p>
          <a:p>
            <a:pPr>
              <a:buNone/>
            </a:pPr>
            <a:r>
              <a:rPr lang="pl-PL" dirty="0" smtClean="0"/>
              <a:t>C</a:t>
            </a:r>
            <a:r>
              <a:rPr lang="pl-PL" sz="2800" baseline="-25000" dirty="0" smtClean="0"/>
              <a:t>2</a:t>
            </a:r>
            <a:r>
              <a:rPr lang="pl-PL" dirty="0" smtClean="0"/>
              <a:t>H</a:t>
            </a:r>
            <a:r>
              <a:rPr lang="pl-PL" sz="2800" baseline="-25000" dirty="0" smtClean="0"/>
              <a:t>5</a:t>
            </a:r>
            <a:r>
              <a:rPr lang="pl-PL" dirty="0" smtClean="0"/>
              <a:t>OH  +   O</a:t>
            </a:r>
            <a:r>
              <a:rPr lang="pl-PL" sz="2800" baseline="-25000" dirty="0" smtClean="0"/>
              <a:t>2</a:t>
            </a:r>
            <a:endParaRPr lang="pl-PL" dirty="0" smtClean="0"/>
          </a:p>
          <a:p>
            <a:pPr>
              <a:buNone/>
            </a:pPr>
            <a:endParaRPr lang="pl-PL" dirty="0" smtClean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3929058" y="2714620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Łącznik prosty ze strzałką 8"/>
          <p:cNvCxnSpPr/>
          <p:nvPr/>
        </p:nvCxnSpPr>
        <p:spPr>
          <a:xfrm>
            <a:off x="4000496" y="4214818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4000496" y="4786322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357158" y="-2143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Właściwości chemiczne alkoholu etylowego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47</a:t>
            </a:fld>
            <a:endParaRPr lang="pl-PL"/>
          </a:p>
        </p:txBody>
      </p:sp>
      <p:sp>
        <p:nvSpPr>
          <p:cNvPr id="8" name="Symbol zastępczy zawartości 2"/>
          <p:cNvSpPr>
            <a:spLocks noGrp="1"/>
          </p:cNvSpPr>
          <p:nvPr>
            <p:ph idx="1"/>
          </p:nvPr>
        </p:nvSpPr>
        <p:spPr>
          <a:xfrm>
            <a:off x="714348" y="1785926"/>
            <a:ext cx="8229600" cy="4525963"/>
          </a:xfrm>
        </p:spPr>
        <p:txBody>
          <a:bodyPr/>
          <a:lstStyle/>
          <a:p>
            <a:r>
              <a:rPr lang="pl-PL" sz="3200" dirty="0" smtClean="0"/>
              <a:t>spalanie całkowite</a:t>
            </a:r>
          </a:p>
          <a:p>
            <a:pPr>
              <a:buNone/>
            </a:pPr>
            <a:r>
              <a:rPr lang="pl-PL" dirty="0" smtClean="0"/>
              <a:t> C</a:t>
            </a:r>
            <a:r>
              <a:rPr lang="pl-PL" sz="2800" baseline="-25000" dirty="0" smtClean="0"/>
              <a:t>2</a:t>
            </a:r>
            <a:r>
              <a:rPr lang="pl-PL" dirty="0" smtClean="0"/>
              <a:t>H</a:t>
            </a:r>
            <a:r>
              <a:rPr lang="pl-PL" sz="2800" baseline="-25000" dirty="0" smtClean="0"/>
              <a:t>5</a:t>
            </a:r>
            <a:r>
              <a:rPr lang="pl-PL" dirty="0" smtClean="0"/>
              <a:t>OH + 3O</a:t>
            </a:r>
            <a:r>
              <a:rPr lang="pl-PL" sz="2800" baseline="-25000" dirty="0" smtClean="0"/>
              <a:t>2              </a:t>
            </a:r>
            <a:r>
              <a:rPr lang="pl-PL" dirty="0" smtClean="0"/>
              <a:t>2CO</a:t>
            </a:r>
            <a:r>
              <a:rPr lang="pl-PL" sz="2800" baseline="-25000" dirty="0" smtClean="0"/>
              <a:t>2</a:t>
            </a:r>
            <a:r>
              <a:rPr lang="pl-PL" dirty="0" smtClean="0"/>
              <a:t> + 3H</a:t>
            </a:r>
            <a:r>
              <a:rPr lang="pl-PL" sz="2800" baseline="-25000" dirty="0" smtClean="0"/>
              <a:t>2</a:t>
            </a:r>
            <a:r>
              <a:rPr lang="pl-PL" dirty="0" smtClean="0"/>
              <a:t>O</a:t>
            </a:r>
          </a:p>
          <a:p>
            <a:pPr>
              <a:buNone/>
            </a:pPr>
            <a:endParaRPr lang="pl-PL" sz="1800" dirty="0" smtClean="0"/>
          </a:p>
          <a:p>
            <a:r>
              <a:rPr lang="pl-PL" sz="3200" dirty="0" smtClean="0"/>
              <a:t>spalanie niecałkowite</a:t>
            </a:r>
          </a:p>
          <a:p>
            <a:pPr>
              <a:buNone/>
            </a:pPr>
            <a:r>
              <a:rPr lang="pl-PL" dirty="0" smtClean="0"/>
              <a:t>C</a:t>
            </a:r>
            <a:r>
              <a:rPr lang="pl-PL" sz="2800" baseline="-25000" dirty="0" smtClean="0"/>
              <a:t>2</a:t>
            </a:r>
            <a:r>
              <a:rPr lang="pl-PL" dirty="0" smtClean="0"/>
              <a:t>H</a:t>
            </a:r>
            <a:r>
              <a:rPr lang="pl-PL" sz="2800" baseline="-25000" dirty="0" smtClean="0"/>
              <a:t>5</a:t>
            </a:r>
            <a:r>
              <a:rPr lang="pl-PL" dirty="0" smtClean="0"/>
              <a:t>OH  + 2O</a:t>
            </a:r>
            <a:r>
              <a:rPr lang="pl-PL" sz="2800" baseline="-25000" dirty="0" smtClean="0"/>
              <a:t>2              </a:t>
            </a:r>
            <a:r>
              <a:rPr lang="pl-PL" dirty="0" smtClean="0"/>
              <a:t>2CO + 3H</a:t>
            </a:r>
            <a:r>
              <a:rPr lang="pl-PL" sz="2800" baseline="-25000" dirty="0" smtClean="0"/>
              <a:t>2</a:t>
            </a:r>
            <a:r>
              <a:rPr lang="pl-PL" dirty="0" smtClean="0"/>
              <a:t>O</a:t>
            </a:r>
          </a:p>
          <a:p>
            <a:pPr>
              <a:buNone/>
            </a:pPr>
            <a:r>
              <a:rPr lang="pl-PL" dirty="0" smtClean="0"/>
              <a:t>C</a:t>
            </a:r>
            <a:r>
              <a:rPr lang="pl-PL" sz="2800" baseline="-25000" dirty="0" smtClean="0"/>
              <a:t>2</a:t>
            </a:r>
            <a:r>
              <a:rPr lang="pl-PL" dirty="0" smtClean="0"/>
              <a:t>H</a:t>
            </a:r>
            <a:r>
              <a:rPr lang="pl-PL" sz="2800" baseline="-25000" dirty="0" smtClean="0"/>
              <a:t>5</a:t>
            </a:r>
            <a:r>
              <a:rPr lang="pl-PL" dirty="0" smtClean="0"/>
              <a:t>OH  +   O</a:t>
            </a:r>
            <a:r>
              <a:rPr lang="pl-PL" sz="2800" baseline="-25000" dirty="0" smtClean="0"/>
              <a:t>2</a:t>
            </a:r>
            <a:r>
              <a:rPr lang="pl-PL" dirty="0" smtClean="0"/>
              <a:t>        2C</a:t>
            </a:r>
            <a:r>
              <a:rPr lang="pl-PL" sz="2000" dirty="0" smtClean="0"/>
              <a:t>     </a:t>
            </a:r>
            <a:r>
              <a:rPr lang="pl-PL" dirty="0" smtClean="0"/>
              <a:t>+ 3H</a:t>
            </a:r>
            <a:r>
              <a:rPr lang="pl-PL" sz="2800" baseline="-25000" dirty="0" smtClean="0"/>
              <a:t>2</a:t>
            </a:r>
            <a:r>
              <a:rPr lang="pl-PL" dirty="0" smtClean="0"/>
              <a:t>O</a:t>
            </a:r>
          </a:p>
          <a:p>
            <a:pPr>
              <a:buNone/>
            </a:pPr>
            <a:endParaRPr lang="pl-PL" dirty="0" smtClean="0"/>
          </a:p>
        </p:txBody>
      </p:sp>
      <p:cxnSp>
        <p:nvCxnSpPr>
          <p:cNvPr id="9" name="Łącznik prosty ze strzałką 8"/>
          <p:cNvCxnSpPr/>
          <p:nvPr/>
        </p:nvCxnSpPr>
        <p:spPr>
          <a:xfrm>
            <a:off x="3929058" y="2714620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4000496" y="4214818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>
            <a:off x="4000496" y="4786322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357158" y="-2143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Właściwości chemiczne alkoholu etylowego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48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764704"/>
            <a:ext cx="792088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285992"/>
            <a:ext cx="6143625" cy="38766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467544" y="1066416"/>
            <a:ext cx="792088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Porównanie kwasowego charakteru wody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i etanolu w ich reakcjach z sodem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49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285992"/>
            <a:ext cx="6153150" cy="38957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792088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Reakcja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etanolu z sodem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5" descr="https://encrypted-tbn2.gstatic.com/images?q=tbn:ANd9GcS2rc0sUvo-ATAVeJ1hkZF-UqOnP7Rsdc5XpwSASIB2MnKUhfSHM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5581" y="4293096"/>
            <a:ext cx="2743816" cy="1564796"/>
          </a:xfrm>
          <a:prstGeom prst="rect">
            <a:avLst/>
          </a:prstGeom>
          <a:noFill/>
        </p:spPr>
      </p:pic>
      <p:sp>
        <p:nvSpPr>
          <p:cNvPr id="10" name="Elipsa 9"/>
          <p:cNvSpPr/>
          <p:nvPr/>
        </p:nvSpPr>
        <p:spPr>
          <a:xfrm>
            <a:off x="1403648" y="4581128"/>
            <a:ext cx="2088232" cy="991012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17" name="Grupa 16"/>
          <p:cNvGrpSpPr/>
          <p:nvPr/>
        </p:nvGrpSpPr>
        <p:grpSpPr>
          <a:xfrm>
            <a:off x="2123728" y="2708920"/>
            <a:ext cx="872410" cy="2376264"/>
            <a:chOff x="2143108" y="2180001"/>
            <a:chExt cx="923742" cy="2905183"/>
          </a:xfrm>
        </p:grpSpPr>
        <p:pic>
          <p:nvPicPr>
            <p:cNvPr id="358402" name="Picture 2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143108" y="4857760"/>
              <a:ext cx="269736" cy="227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6856" t="28168" r="4625" b="8964"/>
            <a:stretch>
              <a:fillRect/>
            </a:stretch>
          </p:blipFill>
          <p:spPr bwMode="auto">
            <a:xfrm rot="17902171">
              <a:off x="1242070" y="3154475"/>
              <a:ext cx="2799253" cy="850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50</a:t>
            </a:fld>
            <a:endParaRPr lang="pl-PL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4752528" cy="648072"/>
          </a:xfrm>
        </p:spPr>
        <p:txBody>
          <a:bodyPr>
            <a:noAutofit/>
          </a:bodyPr>
          <a:lstStyle/>
          <a:p>
            <a:r>
              <a:rPr lang="pl-PL" sz="2800" dirty="0" smtClean="0"/>
              <a:t>Reakcja etanolu z sodem</a:t>
            </a:r>
            <a:endParaRPr lang="pl-PL" sz="2800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34505" y="2708920"/>
            <a:ext cx="789238" cy="3156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Łącznik prosty ze strzałką 11"/>
          <p:cNvCxnSpPr>
            <a:stCxn id="13" idx="0"/>
          </p:cNvCxnSpPr>
          <p:nvPr/>
        </p:nvCxnSpPr>
        <p:spPr>
          <a:xfrm rot="5400000" flipH="1" flipV="1">
            <a:off x="803569" y="5028190"/>
            <a:ext cx="936104" cy="12948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pole tekstowe 12"/>
          <p:cNvSpPr txBox="1"/>
          <p:nvPr/>
        </p:nvSpPr>
        <p:spPr>
          <a:xfrm>
            <a:off x="357158" y="6143644"/>
            <a:ext cx="5341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latin typeface="+mn-lt"/>
              </a:rPr>
              <a:t>sód</a:t>
            </a:r>
            <a:endParaRPr lang="pl-PL" sz="1600" dirty="0">
              <a:latin typeface="+mn-lt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5643570" y="5715016"/>
            <a:ext cx="33197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>
                <a:latin typeface="+mn-lt"/>
              </a:rPr>
              <a:t>etanol</a:t>
            </a:r>
          </a:p>
          <a:p>
            <a:r>
              <a:rPr lang="pl-PL" sz="1600" dirty="0" smtClean="0">
                <a:latin typeface="+mn-lt"/>
              </a:rPr>
              <a:t>+ roztwór fenoloftaleiny</a:t>
            </a:r>
            <a:endParaRPr lang="pl-PL" sz="1600" dirty="0">
              <a:latin typeface="+mn-lt"/>
            </a:endParaRPr>
          </a:p>
        </p:txBody>
      </p:sp>
      <p:sp>
        <p:nvSpPr>
          <p:cNvPr id="15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5143504" y="1571612"/>
            <a:ext cx="56521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Wydziela się bezbarwny gaz, </a:t>
            </a:r>
            <a:br>
              <a:rPr lang="pl-PL" sz="2000" dirty="0" smtClean="0">
                <a:solidFill>
                  <a:schemeClr val="tx2"/>
                </a:solidFill>
                <a:latin typeface="+mn-lt"/>
              </a:rPr>
            </a:br>
            <a:r>
              <a:rPr lang="pl-PL" sz="2000" dirty="0" smtClean="0">
                <a:solidFill>
                  <a:schemeClr val="tx2"/>
                </a:solidFill>
                <a:latin typeface="+mn-lt"/>
              </a:rPr>
              <a:t>a barwa roztworu zmienia się </a:t>
            </a:r>
            <a:br>
              <a:rPr lang="pl-PL" sz="2000" dirty="0" smtClean="0">
                <a:solidFill>
                  <a:schemeClr val="tx2"/>
                </a:solidFill>
                <a:latin typeface="+mn-lt"/>
              </a:rPr>
            </a:br>
            <a:r>
              <a:rPr lang="pl-PL" sz="2000" dirty="0" smtClean="0">
                <a:solidFill>
                  <a:schemeClr val="tx2"/>
                </a:solidFill>
                <a:latin typeface="+mn-lt"/>
              </a:rPr>
              <a:t>na malinową.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DFEFF"/>
              </a:clrFrom>
              <a:clrTo>
                <a:srgbClr val="FDFEFF">
                  <a:alpha val="0"/>
                </a:srgbClr>
              </a:clrTo>
            </a:clrChange>
            <a:extLst/>
          </a:blip>
          <a:srcRect/>
          <a:stretch>
            <a:fillRect/>
          </a:stretch>
        </p:blipFill>
        <p:spPr bwMode="auto">
          <a:xfrm>
            <a:off x="4188835" y="4770940"/>
            <a:ext cx="454603" cy="108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Łącznik prosty ze strzałką 7"/>
          <p:cNvCxnSpPr/>
          <p:nvPr/>
        </p:nvCxnSpPr>
        <p:spPr>
          <a:xfrm rot="10800000">
            <a:off x="4714876" y="5572140"/>
            <a:ext cx="857256" cy="35719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2708920"/>
            <a:ext cx="254747" cy="186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Elipsa 20"/>
          <p:cNvSpPr/>
          <p:nvPr/>
        </p:nvSpPr>
        <p:spPr>
          <a:xfrm>
            <a:off x="4355976" y="5085184"/>
            <a:ext cx="45719" cy="45719"/>
          </a:xfrm>
          <a:prstGeom prst="ellipse">
            <a:avLst/>
          </a:prstGeom>
          <a:ln w="3175"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Elipsa 21"/>
          <p:cNvSpPr/>
          <p:nvPr/>
        </p:nvSpPr>
        <p:spPr>
          <a:xfrm>
            <a:off x="4427984" y="5085184"/>
            <a:ext cx="45719" cy="45719"/>
          </a:xfrm>
          <a:prstGeom prst="ellipse">
            <a:avLst/>
          </a:prstGeom>
          <a:ln w="3175"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44444E-6 C 0.0099 -0.04445 0.02205 -0.20973 0.0599 -0.26644 C 0.09792 -0.32315 0.19983 -0.32848 0.22795 -0.34098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0" y="-17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1783 L 0.00382 0.350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repeatCount="300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0781 -0.03149 " pathEditMode="relative" ptsTypes="AA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0" presetClass="path" presetSubtype="0" repeatCount="300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38889E-6 4.81481E-6 L 0.0158 -0.03149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0" y="-160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 animBg="1"/>
      <p:bldP spid="21" grpId="1" animBg="1"/>
      <p:bldP spid="22" grpId="0" animBg="1"/>
      <p:bldP spid="22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51</a:t>
            </a:fld>
            <a:endParaRPr lang="pl-PL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Reakcja etanolu z sodem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1643050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1571604" y="1714488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pic>
        <p:nvPicPr>
          <p:cNvPr id="17" name="Obraz 1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4643446"/>
            <a:ext cx="3214710" cy="1579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Obraz 1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285992"/>
            <a:ext cx="268605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52</a:t>
            </a:fld>
            <a:endParaRPr lang="pl-PL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071546"/>
            <a:ext cx="8153400" cy="4495800"/>
          </a:xfrm>
        </p:spPr>
        <p:txBody>
          <a:bodyPr/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sz="4800" dirty="0" smtClean="0"/>
              <a:t>  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OH +  Na</a:t>
            </a:r>
          </a:p>
          <a:p>
            <a:pPr>
              <a:buNone/>
            </a:pPr>
            <a:endParaRPr lang="pl-PL" sz="4000" dirty="0" smtClean="0"/>
          </a:p>
          <a:p>
            <a:pPr>
              <a:buNone/>
            </a:pPr>
            <a:r>
              <a:rPr lang="pl-PL" sz="4000" dirty="0" smtClean="0"/>
              <a:t>			</a:t>
            </a:r>
            <a:endParaRPr lang="pl-PL" sz="4800" dirty="0" smtClean="0">
              <a:sym typeface="Symbol"/>
            </a:endParaRP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643702" y="2786058"/>
            <a:ext cx="1571636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ytuł 1"/>
          <p:cNvSpPr txBox="1">
            <a:spLocks/>
          </p:cNvSpPr>
          <p:nvPr/>
        </p:nvSpPr>
        <p:spPr>
          <a:xfrm>
            <a:off x="467544" y="764704"/>
            <a:ext cx="47525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Reakcja etanolu z sodem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53</a:t>
            </a:fld>
            <a:endParaRPr lang="pl-PL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071546"/>
            <a:ext cx="8153400" cy="4495800"/>
          </a:xfrm>
        </p:spPr>
        <p:txBody>
          <a:bodyPr/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sz="4800" dirty="0" smtClean="0"/>
              <a:t>2CH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OH + 2Na</a:t>
            </a:r>
          </a:p>
          <a:p>
            <a:pPr>
              <a:buNone/>
            </a:pPr>
            <a:endParaRPr lang="pl-PL" sz="4000" dirty="0" smtClean="0"/>
          </a:p>
          <a:p>
            <a:pPr>
              <a:buNone/>
            </a:pPr>
            <a:r>
              <a:rPr lang="pl-PL" sz="4000" dirty="0" smtClean="0"/>
              <a:t>			</a:t>
            </a:r>
            <a:r>
              <a:rPr lang="pl-PL" sz="4800" dirty="0" smtClean="0"/>
              <a:t>2CH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ONa + H</a:t>
            </a:r>
            <a:r>
              <a:rPr lang="pl-PL" sz="4800" baseline="-25000" dirty="0" smtClean="0"/>
              <a:t>2</a:t>
            </a:r>
            <a:r>
              <a:rPr lang="pl-PL" sz="4800" dirty="0" smtClean="0">
                <a:sym typeface="Symbol"/>
              </a:rPr>
              <a:t></a:t>
            </a: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643702" y="2786058"/>
            <a:ext cx="1571636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3000364" y="5157192"/>
            <a:ext cx="33874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etanolan sodu</a:t>
            </a:r>
            <a:endParaRPr lang="pl-PL" sz="36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0" name="Tytuł 1"/>
          <p:cNvSpPr txBox="1">
            <a:spLocks/>
          </p:cNvSpPr>
          <p:nvPr/>
        </p:nvSpPr>
        <p:spPr>
          <a:xfrm>
            <a:off x="467544" y="764704"/>
            <a:ext cx="47525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Reakcja etanolu z sodem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54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764704"/>
            <a:ext cx="792088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Badanie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właściwości etanolanu sodu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285992"/>
            <a:ext cx="6229350" cy="38957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55</a:t>
            </a:fld>
            <a:endParaRPr lang="pl-PL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Reakcja etanolu z </a:t>
            </a:r>
            <a:r>
              <a:rPr lang="pl-PL" sz="2800" dirty="0" smtClean="0">
                <a:latin typeface="+mj-lt"/>
                <a:ea typeface="+mj-ea"/>
                <a:cs typeface="+mj-cs"/>
              </a:rPr>
              <a:t>bromowodorem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1643050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1571604" y="1714488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pic>
        <p:nvPicPr>
          <p:cNvPr id="13" name="Obraz 1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4572008"/>
            <a:ext cx="2838450" cy="1616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Obraz 1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357430"/>
            <a:ext cx="268605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56</a:t>
            </a:fld>
            <a:endParaRPr lang="pl-PL"/>
          </a:p>
        </p:txBody>
      </p:sp>
      <p:sp>
        <p:nvSpPr>
          <p:cNvPr id="6" name="Symbol zastępczy zawartości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>
              <a:buNone/>
            </a:pPr>
            <a:endParaRPr lang="pl-PL" sz="3200" dirty="0" smtClean="0"/>
          </a:p>
          <a:p>
            <a:pPr>
              <a:buNone/>
            </a:pPr>
            <a:r>
              <a:rPr lang="pl-PL" sz="4800" dirty="0" smtClean="0"/>
              <a:t>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OH + HBr</a:t>
            </a:r>
          </a:p>
          <a:p>
            <a:pPr>
              <a:buNone/>
            </a:pPr>
            <a:endParaRPr lang="pl-PL" sz="4400" dirty="0" smtClean="0"/>
          </a:p>
          <a:p>
            <a:pPr>
              <a:buNone/>
            </a:pPr>
            <a:r>
              <a:rPr lang="pl-PL" sz="4400" dirty="0" smtClean="0"/>
              <a:t>				</a:t>
            </a:r>
            <a:endParaRPr lang="pl-PL" sz="4800" dirty="0" smtClean="0"/>
          </a:p>
          <a:p>
            <a:pPr>
              <a:buNone/>
            </a:pPr>
            <a:endParaRPr lang="pl-PL" sz="4400" dirty="0" smtClean="0"/>
          </a:p>
          <a:p>
            <a:pPr>
              <a:buNone/>
            </a:pPr>
            <a:endParaRPr lang="pl-PL" b="1" dirty="0" smtClean="0"/>
          </a:p>
          <a:p>
            <a:pPr>
              <a:buNone/>
            </a:pPr>
            <a:endParaRPr lang="pl-PL" b="1" dirty="0"/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6500826" y="2643182"/>
            <a:ext cx="1214446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ytuł 1"/>
          <p:cNvSpPr txBox="1">
            <a:spLocks/>
          </p:cNvSpPr>
          <p:nvPr/>
        </p:nvSpPr>
        <p:spPr>
          <a:xfrm>
            <a:off x="467544" y="76470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Reakcja etanolu z bromowodorem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57</a:t>
            </a:fld>
            <a:endParaRPr lang="pl-PL"/>
          </a:p>
        </p:txBody>
      </p:sp>
      <p:sp>
        <p:nvSpPr>
          <p:cNvPr id="6" name="Symbol zastępczy zawartości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>
              <a:buNone/>
            </a:pPr>
            <a:endParaRPr lang="pl-PL" sz="3200" dirty="0" smtClean="0"/>
          </a:p>
          <a:p>
            <a:pPr>
              <a:buNone/>
            </a:pPr>
            <a:r>
              <a:rPr lang="pl-PL" sz="4800" dirty="0" smtClean="0"/>
              <a:t>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OH + HBr</a:t>
            </a:r>
          </a:p>
          <a:p>
            <a:pPr>
              <a:buNone/>
            </a:pPr>
            <a:endParaRPr lang="pl-PL" sz="4400" dirty="0" smtClean="0"/>
          </a:p>
          <a:p>
            <a:pPr>
              <a:buNone/>
            </a:pPr>
            <a:r>
              <a:rPr lang="pl-PL" sz="4400" dirty="0" smtClean="0"/>
              <a:t>				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Br + 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</a:t>
            </a:r>
          </a:p>
          <a:p>
            <a:pPr>
              <a:buNone/>
            </a:pPr>
            <a:endParaRPr lang="pl-PL" sz="4400" dirty="0" smtClean="0"/>
          </a:p>
          <a:p>
            <a:pPr>
              <a:buNone/>
            </a:pPr>
            <a:endParaRPr lang="pl-PL" b="1" dirty="0" smtClean="0"/>
          </a:p>
          <a:p>
            <a:pPr>
              <a:buNone/>
            </a:pPr>
            <a:endParaRPr lang="pl-PL" b="1" dirty="0"/>
          </a:p>
        </p:txBody>
      </p:sp>
      <p:cxnSp>
        <p:nvCxnSpPr>
          <p:cNvPr id="7" name="Łącznik prosty ze strzałką 6"/>
          <p:cNvCxnSpPr/>
          <p:nvPr/>
        </p:nvCxnSpPr>
        <p:spPr>
          <a:xfrm>
            <a:off x="6500826" y="2643182"/>
            <a:ext cx="1214446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3786182" y="5000636"/>
            <a:ext cx="26132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bromoetan</a:t>
            </a:r>
            <a:endParaRPr lang="pl-PL" sz="36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1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ytuł 1"/>
          <p:cNvSpPr txBox="1">
            <a:spLocks/>
          </p:cNvSpPr>
          <p:nvPr/>
        </p:nvSpPr>
        <p:spPr>
          <a:xfrm>
            <a:off x="467544" y="76470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Reakcja etanolu z bromowodorem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58</a:t>
            </a:fld>
            <a:endParaRPr lang="pl-PL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Dehydrata</a:t>
            </a:r>
            <a:r>
              <a:rPr kumimoji="0" lang="pl-PL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cja</a:t>
            </a: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etanolu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1643050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1571604" y="1714488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pic>
        <p:nvPicPr>
          <p:cNvPr id="17" name="Obraz 1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357430"/>
            <a:ext cx="2571768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Obraz 1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4714884"/>
            <a:ext cx="2500330" cy="1379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59</a:t>
            </a:fld>
            <a:endParaRPr lang="pl-PL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786058"/>
            <a:ext cx="260985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8" name="Łącznik prosty ze strzałką 7"/>
          <p:cNvCxnSpPr/>
          <p:nvPr/>
        </p:nvCxnSpPr>
        <p:spPr>
          <a:xfrm>
            <a:off x="3643306" y="3786190"/>
            <a:ext cx="1214446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3857620" y="3357562"/>
            <a:ext cx="853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Al</a:t>
            </a:r>
            <a:r>
              <a:rPr lang="pl-PL" sz="2000" baseline="-25000" dirty="0" smtClean="0">
                <a:latin typeface="+mn-lt"/>
              </a:rPr>
              <a:t>2</a:t>
            </a:r>
            <a:r>
              <a:rPr lang="pl-PL" sz="2000" dirty="0" smtClean="0">
                <a:latin typeface="+mn-lt"/>
              </a:rPr>
              <a:t>O</a:t>
            </a:r>
            <a:r>
              <a:rPr lang="pl-PL" sz="2000" baseline="-25000" dirty="0" smtClean="0">
                <a:latin typeface="+mn-lt"/>
              </a:rPr>
              <a:t>3</a:t>
            </a:r>
            <a:endParaRPr lang="pl-PL" sz="2000" baseline="-25000" dirty="0"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4071934" y="3786190"/>
            <a:ext cx="343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T</a:t>
            </a:r>
            <a:endParaRPr lang="pl-PL" sz="2000" dirty="0">
              <a:latin typeface="+mn-lt"/>
            </a:endParaRPr>
          </a:p>
        </p:txBody>
      </p:sp>
      <p:sp>
        <p:nvSpPr>
          <p:cNvPr id="11" name="Tytuł 1"/>
          <p:cNvSpPr txBox="1">
            <a:spLocks/>
          </p:cNvSpPr>
          <p:nvPr/>
        </p:nvSpPr>
        <p:spPr>
          <a:xfrm>
            <a:off x="467544" y="76470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Dehydratacja etanolu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60</a:t>
            </a:fld>
            <a:endParaRPr lang="pl-PL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3071810"/>
            <a:ext cx="1928826" cy="1432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72" y="3500438"/>
            <a:ext cx="8382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786058"/>
            <a:ext cx="260985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pole tekstowe 9"/>
          <p:cNvSpPr txBox="1"/>
          <p:nvPr/>
        </p:nvSpPr>
        <p:spPr>
          <a:xfrm>
            <a:off x="1500166" y="5143512"/>
            <a:ext cx="1568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etanol</a:t>
            </a:r>
            <a:endParaRPr lang="pl-PL" sz="3600" dirty="0">
              <a:latin typeface="+mn-lt"/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5715008" y="5143512"/>
            <a:ext cx="11448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eten</a:t>
            </a:r>
            <a:endParaRPr lang="pl-PL" sz="3600" dirty="0">
              <a:latin typeface="+mn-lt"/>
            </a:endParaRPr>
          </a:p>
        </p:txBody>
      </p:sp>
      <p:sp>
        <p:nvSpPr>
          <p:cNvPr id="12" name="Prostokąt 11"/>
          <p:cNvSpPr/>
          <p:nvPr/>
        </p:nvSpPr>
        <p:spPr>
          <a:xfrm>
            <a:off x="7072330" y="3429000"/>
            <a:ext cx="5261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000" dirty="0" smtClean="0"/>
              <a:t>+</a:t>
            </a:r>
            <a:endParaRPr lang="pl-PL" sz="4000" dirty="0"/>
          </a:p>
        </p:txBody>
      </p:sp>
      <p:cxnSp>
        <p:nvCxnSpPr>
          <p:cNvPr id="13" name="Łącznik prosty ze strzałką 12"/>
          <p:cNvCxnSpPr/>
          <p:nvPr/>
        </p:nvCxnSpPr>
        <p:spPr>
          <a:xfrm>
            <a:off x="3643306" y="3786190"/>
            <a:ext cx="1214446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pole tekstowe 13"/>
          <p:cNvSpPr txBox="1"/>
          <p:nvPr/>
        </p:nvSpPr>
        <p:spPr>
          <a:xfrm>
            <a:off x="3857620" y="3357562"/>
            <a:ext cx="853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Al</a:t>
            </a:r>
            <a:r>
              <a:rPr lang="pl-PL" sz="2000" baseline="-25000" dirty="0" smtClean="0">
                <a:latin typeface="+mn-lt"/>
              </a:rPr>
              <a:t>2</a:t>
            </a:r>
            <a:r>
              <a:rPr lang="pl-PL" sz="2000" dirty="0" smtClean="0">
                <a:latin typeface="+mn-lt"/>
              </a:rPr>
              <a:t>O</a:t>
            </a:r>
            <a:r>
              <a:rPr lang="pl-PL" sz="2000" baseline="-25000" dirty="0" smtClean="0">
                <a:latin typeface="+mn-lt"/>
              </a:rPr>
              <a:t>3</a:t>
            </a:r>
            <a:endParaRPr lang="pl-PL" sz="2000" baseline="-25000" dirty="0">
              <a:latin typeface="+mn-lt"/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4071934" y="3786190"/>
            <a:ext cx="343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n-lt"/>
              </a:rPr>
              <a:t>T</a:t>
            </a:r>
            <a:endParaRPr lang="pl-PL" sz="2000" dirty="0">
              <a:latin typeface="+mn-lt"/>
            </a:endParaRPr>
          </a:p>
        </p:txBody>
      </p:sp>
      <p:sp>
        <p:nvSpPr>
          <p:cNvPr id="16" name="Tytuł 1"/>
          <p:cNvSpPr txBox="1">
            <a:spLocks/>
          </p:cNvSpPr>
          <p:nvPr/>
        </p:nvSpPr>
        <p:spPr>
          <a:xfrm>
            <a:off x="467544" y="76470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Dehydratacja etanolu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28650" algn="l"/>
              </a:tabLst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61</a:t>
            </a:fld>
            <a:endParaRPr lang="pl-PL" dirty="0"/>
          </a:p>
        </p:txBody>
      </p:sp>
      <p:sp>
        <p:nvSpPr>
          <p:cNvPr id="10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285992"/>
            <a:ext cx="6181725" cy="38576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467544" y="1066416"/>
            <a:ext cx="792088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Fermentacja alkoholowa cukrów. Wydzielanie etanolu z wina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62</a:t>
            </a:fld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764704"/>
            <a:ext cx="792088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Wykrywanie etanolu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285992"/>
            <a:ext cx="6162675" cy="38766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63</a:t>
            </a:fld>
            <a:endParaRPr lang="pl-PL"/>
          </a:p>
        </p:txBody>
      </p:sp>
      <p:pic>
        <p:nvPicPr>
          <p:cNvPr id="19456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429000"/>
            <a:ext cx="1143008" cy="2168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3429000"/>
            <a:ext cx="1143008" cy="2168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4" name="Łącznik prosty ze strzałką 13"/>
          <p:cNvCxnSpPr>
            <a:endCxn id="194561" idx="2"/>
          </p:cNvCxnSpPr>
          <p:nvPr/>
        </p:nvCxnSpPr>
        <p:spPr>
          <a:xfrm rot="5400000" flipH="1" flipV="1">
            <a:off x="870135" y="5727927"/>
            <a:ext cx="545683" cy="28575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Łącznik prosty ze strzałką 14"/>
          <p:cNvCxnSpPr/>
          <p:nvPr/>
        </p:nvCxnSpPr>
        <p:spPr>
          <a:xfrm rot="5400000" flipH="1" flipV="1">
            <a:off x="3393273" y="5822173"/>
            <a:ext cx="571504" cy="21431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2571744"/>
            <a:ext cx="857255" cy="3117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6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2976" y="1357298"/>
            <a:ext cx="357190" cy="1997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1357298"/>
            <a:ext cx="357190" cy="1997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15206" y="3357562"/>
            <a:ext cx="1725555" cy="2489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7378" name="Picture 2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926" b="-1"/>
          <a:stretch/>
        </p:blipFill>
        <p:spPr bwMode="auto">
          <a:xfrm>
            <a:off x="6467489" y="2873829"/>
            <a:ext cx="638175" cy="271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7379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72784" y="2708920"/>
            <a:ext cx="647700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pole tekstowe 20"/>
          <p:cNvSpPr txBox="1"/>
          <p:nvPr/>
        </p:nvSpPr>
        <p:spPr>
          <a:xfrm>
            <a:off x="214282" y="6072206"/>
            <a:ext cx="1989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latin typeface="+mn-lt"/>
              </a:rPr>
              <a:t>kwas siarkowy(VI)</a:t>
            </a:r>
          </a:p>
          <a:p>
            <a:pPr algn="ctr"/>
            <a:r>
              <a:rPr lang="pl-PL" sz="1600" dirty="0" smtClean="0">
                <a:latin typeface="+mn-lt"/>
              </a:rPr>
              <a:t>H</a:t>
            </a:r>
            <a:r>
              <a:rPr lang="pl-PL" sz="1600" baseline="-25000" dirty="0" smtClean="0">
                <a:latin typeface="+mn-lt"/>
              </a:rPr>
              <a:t>2</a:t>
            </a:r>
            <a:r>
              <a:rPr lang="pl-PL" sz="1600" dirty="0" smtClean="0">
                <a:latin typeface="+mn-lt"/>
              </a:rPr>
              <a:t>SO</a:t>
            </a:r>
            <a:r>
              <a:rPr lang="pl-PL" sz="1600" baseline="-25000" dirty="0" smtClean="0">
                <a:latin typeface="+mn-lt"/>
              </a:rPr>
              <a:t>4</a:t>
            </a:r>
            <a:endParaRPr lang="pl-PL" sz="1600" baseline="-25000" dirty="0">
              <a:latin typeface="+mn-lt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2928926" y="6143644"/>
            <a:ext cx="24881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err="1" smtClean="0">
                <a:latin typeface="+mn-lt"/>
              </a:rPr>
              <a:t>dichromian</a:t>
            </a:r>
            <a:r>
              <a:rPr lang="pl-PL" sz="1600" dirty="0" smtClean="0">
                <a:latin typeface="+mn-lt"/>
              </a:rPr>
              <a:t>(VI) potasu</a:t>
            </a:r>
          </a:p>
          <a:p>
            <a:pPr algn="ctr"/>
            <a:r>
              <a:rPr lang="pl-PL" sz="1600" dirty="0" smtClean="0">
                <a:latin typeface="+mn-lt"/>
              </a:rPr>
              <a:t>K</a:t>
            </a:r>
            <a:r>
              <a:rPr lang="pl-PL" sz="1600" baseline="-25000" dirty="0" smtClean="0">
                <a:latin typeface="+mn-lt"/>
              </a:rPr>
              <a:t>2</a:t>
            </a:r>
            <a:r>
              <a:rPr lang="pl-PL" sz="1600" dirty="0" smtClean="0">
                <a:latin typeface="+mn-lt"/>
              </a:rPr>
              <a:t>Cr</a:t>
            </a:r>
            <a:r>
              <a:rPr lang="pl-PL" sz="1600" baseline="-25000" dirty="0" smtClean="0">
                <a:latin typeface="+mn-lt"/>
              </a:rPr>
              <a:t>2</a:t>
            </a:r>
            <a:r>
              <a:rPr lang="pl-PL" sz="1600" dirty="0" smtClean="0">
                <a:latin typeface="+mn-lt"/>
              </a:rPr>
              <a:t>O</a:t>
            </a:r>
            <a:r>
              <a:rPr lang="pl-PL" sz="1600" baseline="-25000" dirty="0" smtClean="0">
                <a:latin typeface="+mn-lt"/>
              </a:rPr>
              <a:t>7</a:t>
            </a:r>
            <a:endParaRPr lang="pl-PL" sz="1600" baseline="-25000" dirty="0">
              <a:latin typeface="+mn-lt"/>
            </a:endParaRPr>
          </a:p>
        </p:txBody>
      </p:sp>
      <p:cxnSp>
        <p:nvCxnSpPr>
          <p:cNvPr id="23" name="Łącznik prosty ze strzałką 22"/>
          <p:cNvCxnSpPr/>
          <p:nvPr/>
        </p:nvCxnSpPr>
        <p:spPr>
          <a:xfrm rot="5400000" flipH="1" flipV="1">
            <a:off x="6143636" y="5715016"/>
            <a:ext cx="714380" cy="285751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Łącznik prosty ze strzałką 29"/>
          <p:cNvCxnSpPr/>
          <p:nvPr/>
        </p:nvCxnSpPr>
        <p:spPr>
          <a:xfrm rot="5400000" flipH="1" flipV="1">
            <a:off x="7500957" y="5857894"/>
            <a:ext cx="571504" cy="14287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Prostokąt 31"/>
          <p:cNvSpPr/>
          <p:nvPr/>
        </p:nvSpPr>
        <p:spPr>
          <a:xfrm>
            <a:off x="5929322" y="6000768"/>
            <a:ext cx="9973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/>
              <a:t> </a:t>
            </a:r>
            <a:r>
              <a:rPr lang="pl-PL" sz="1600" dirty="0" smtClean="0">
                <a:latin typeface="+mn-lt"/>
              </a:rPr>
              <a:t>etanol</a:t>
            </a:r>
          </a:p>
          <a:p>
            <a:r>
              <a:rPr lang="pl-PL" sz="1600" dirty="0" smtClean="0">
                <a:latin typeface="+mn-lt"/>
              </a:rPr>
              <a:t>C</a:t>
            </a:r>
            <a:r>
              <a:rPr lang="pl-PL" sz="1600" baseline="-25000" dirty="0" smtClean="0">
                <a:latin typeface="+mn-lt"/>
              </a:rPr>
              <a:t>2</a:t>
            </a:r>
            <a:r>
              <a:rPr lang="pl-PL" sz="1600" dirty="0" smtClean="0">
                <a:latin typeface="+mn-lt"/>
              </a:rPr>
              <a:t>H</a:t>
            </a:r>
            <a:r>
              <a:rPr lang="pl-PL" sz="1600" baseline="-25000" dirty="0" smtClean="0">
                <a:latin typeface="+mn-lt"/>
              </a:rPr>
              <a:t>5</a:t>
            </a:r>
            <a:r>
              <a:rPr lang="pl-PL" sz="1600" dirty="0" smtClean="0">
                <a:latin typeface="+mn-lt"/>
              </a:rPr>
              <a:t>OH</a:t>
            </a:r>
            <a:endParaRPr lang="pl-PL" sz="1600" dirty="0">
              <a:latin typeface="+mn-lt"/>
            </a:endParaRPr>
          </a:p>
        </p:txBody>
      </p:sp>
      <p:sp>
        <p:nvSpPr>
          <p:cNvPr id="33" name="pole tekstowe 32"/>
          <p:cNvSpPr txBox="1"/>
          <p:nvPr/>
        </p:nvSpPr>
        <p:spPr>
          <a:xfrm>
            <a:off x="7072330" y="6143644"/>
            <a:ext cx="845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n-lt"/>
              </a:rPr>
              <a:t>gorąca</a:t>
            </a:r>
          </a:p>
          <a:p>
            <a:pPr algn="ctr"/>
            <a:r>
              <a:rPr lang="pl-PL" sz="1600" dirty="0" smtClean="0">
                <a:latin typeface="+mn-lt"/>
              </a:rPr>
              <a:t>woda</a:t>
            </a:r>
            <a:endParaRPr lang="pl-PL" sz="1600" dirty="0">
              <a:latin typeface="+mn-lt"/>
            </a:endParaRPr>
          </a:p>
        </p:txBody>
      </p:sp>
      <p:sp>
        <p:nvSpPr>
          <p:cNvPr id="34" name="Tytuł 1"/>
          <p:cNvSpPr txBox="1">
            <a:spLocks/>
          </p:cNvSpPr>
          <p:nvPr/>
        </p:nvSpPr>
        <p:spPr>
          <a:xfrm>
            <a:off x="467544" y="76470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Wykrywanie obecności etanolu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7" name="Łza 26"/>
          <p:cNvSpPr/>
          <p:nvPr/>
        </p:nvSpPr>
        <p:spPr>
          <a:xfrm rot="-2700000">
            <a:off x="6762067" y="3975237"/>
            <a:ext cx="144016" cy="144016"/>
          </a:xfrm>
          <a:prstGeom prst="teardrop">
            <a:avLst/>
          </a:prstGeom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3" name="Elipsa 2"/>
          <p:cNvSpPr/>
          <p:nvPr/>
        </p:nvSpPr>
        <p:spPr>
          <a:xfrm>
            <a:off x="6619741" y="4653136"/>
            <a:ext cx="347686" cy="45719"/>
          </a:xfrm>
          <a:prstGeom prst="ellipse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8" name="Łza 27"/>
          <p:cNvSpPr/>
          <p:nvPr/>
        </p:nvSpPr>
        <p:spPr>
          <a:xfrm rot="-2700000">
            <a:off x="6714568" y="4027100"/>
            <a:ext cx="144016" cy="144016"/>
          </a:xfrm>
          <a:prstGeom prst="teardrop">
            <a:avLst/>
          </a:prstGeom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29" name="Elipsa 28"/>
          <p:cNvSpPr/>
          <p:nvPr/>
        </p:nvSpPr>
        <p:spPr>
          <a:xfrm>
            <a:off x="6619741" y="4725144"/>
            <a:ext cx="347686" cy="45719"/>
          </a:xfrm>
          <a:prstGeom prst="ellipse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28650" algn="l"/>
              </a:tabLst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2.77778E-7 0.251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09352 C -0.01145 -0.01204 -0.02274 -0.11759 0.06737 -0.15996 C 0.15764 -0.20232 0.45278 -0.20162 0.54202 -0.16111 C 0.63125 -0.1206 0.59219 0.04259 0.60209 0.08333 " pathEditMode="relative" rAng="0" ptsTypes="aaaA">
                                      <p:cBhvr>
                                        <p:cTn id="13" dur="2400" fill="hold"/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" y="-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9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repeatCount="2000" fill="remove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.00468 0.01503 L -0.0033 0.1827 " pathEditMode="relative" rAng="0" ptsTypes="AA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837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9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400"/>
                            </p:stCondLst>
                            <p:childTnLst>
                              <p:par>
                                <p:cTn id="27" presetID="0" presetClass="path" presetSubtype="0" accel="50000" decel="50000" fill="hold" nodeType="after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0.60209 0.04584 C 0.63542 -0.03449 0.66893 -0.11458 0.57414 -0.14444 C 0.47934 -0.17407 0.12934 -0.15764 0.03369 -0.13356 C -0.0618 -0.10949 0.00556 -0.02222 -4.44444E-6 -2.59259E-6 " pathEditMode="relative" rAng="0" ptsTypes="aaaA">
                                      <p:cBhvr>
                                        <p:cTn id="28" dur="2000" fill="hold"/>
                                        <p:tgtEl>
                                          <p:spTgt spid="194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" y="-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700"/>
                            </p:stCondLst>
                            <p:childTnLst>
                              <p:par>
                                <p:cTn id="3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48148E-6 L 0.00313 0.24051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700"/>
                            </p:stCondLst>
                            <p:childTnLst>
                              <p:par>
                                <p:cTn id="3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3 0.24051 C -0.00712 0.08565 -0.01718 -0.06921 0.03455 -0.12546 C 0.08629 -0.18171 0.26146 -0.14051 0.31354 -0.09768 C 0.36563 -0.05486 0.34167 0.09375 0.34723 0.13172 " pathEditMode="relative" ptsTypes="aaaA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2" presetClass="pat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39287E-6 L 0.00191 0.05969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298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9"/>
                                            </p:cond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70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34723 0.13171 C 0.34063 -0.00556 0.32309 -0.1294 0.27639 -0.16945 C 0.22969 -0.20949 0.11337 -0.13727 0.06702 -0.1088 C 0.02066 -0.08033 0.0125 -0.02199 -0.00173 0.00092 " pathEditMode="relative" rAng="0" ptsTypes="aaaa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-171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7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11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5486 C 0.00625 -0.20301 0.01268 -0.35093 0.0408 -0.38148 C 0.0691 -0.41181 0.15018 -0.29931 0.16875 -0.23773 C 0.18733 -0.17616 0.15521 -0.04954 0.15243 -0.01158 " pathEditMode="relative" rAng="0" ptsTypes="aaaA">
                                      <p:cBhvr>
                                        <p:cTn id="59" dur="2000" fill="hold"/>
                                        <p:tgtEl>
                                          <p:spTgt spid="3573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" y="-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31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57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3573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7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7" grpId="0" animBg="1"/>
      <p:bldP spid="27" grpId="1" animBg="1"/>
      <p:bldP spid="3" grpId="0" animBg="1"/>
      <p:bldP spid="3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64</a:t>
            </a:fld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71472" y="2071678"/>
            <a:ext cx="821533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+mn-lt"/>
              </a:rPr>
              <a:t>Pojawienie się zielonego zabarwienia roztworu świadczy o obecności etanolu.</a:t>
            </a:r>
          </a:p>
          <a:p>
            <a:endParaRPr lang="pl-PL" sz="2800" dirty="0" smtClean="0">
              <a:latin typeface="+mn-lt"/>
            </a:endParaRPr>
          </a:p>
          <a:p>
            <a:r>
              <a:rPr lang="pl-PL" sz="2800" dirty="0" smtClean="0">
                <a:latin typeface="+mn-lt"/>
              </a:rPr>
              <a:t>etanol - </a:t>
            </a:r>
            <a:r>
              <a:rPr lang="pl-PL" sz="2800" b="1" dirty="0" smtClean="0">
                <a:latin typeface="+mn-lt"/>
              </a:rPr>
              <a:t>reduktor</a:t>
            </a:r>
          </a:p>
          <a:p>
            <a:r>
              <a:rPr lang="pl-PL" sz="2800" dirty="0" smtClean="0">
                <a:latin typeface="+mn-lt"/>
              </a:rPr>
              <a:t>dichromian(VI) potasu - </a:t>
            </a:r>
            <a:r>
              <a:rPr lang="pl-PL" sz="2800" b="1" dirty="0" smtClean="0">
                <a:latin typeface="+mn-lt"/>
              </a:rPr>
              <a:t>utleniacz</a:t>
            </a:r>
          </a:p>
          <a:p>
            <a:endParaRPr lang="pl-PL" sz="28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Wykrywanie obecności etanolu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357158" y="-2143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Właściwości chemiczne alkoholu etylowego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340768"/>
            <a:ext cx="860733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800" dirty="0" smtClean="0"/>
              <a:t>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Sformułuj wnioski,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ilustrując przebieg doświadczenia</a:t>
            </a:r>
          </a:p>
          <a:p>
            <a:pPr marL="0" indent="0">
              <a:buNone/>
            </a:pPr>
            <a:r>
              <a:rPr lang="pl-PL" sz="2800" i="1" dirty="0" smtClean="0">
                <a:solidFill>
                  <a:schemeClr val="accent1">
                    <a:lumMod val="50000"/>
                  </a:schemeClr>
                </a:solidFill>
              </a:rPr>
              <a:t>	Wykrywanie obecności etanolu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odpowiednimi rysunkami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(korzystaj z programów graficznych).</a:t>
            </a:r>
            <a:r>
              <a:rPr lang="pl-PL" sz="4800" dirty="0" smtClean="0"/>
              <a:t/>
            </a:r>
            <a:br>
              <a:rPr lang="pl-PL" sz="4800" dirty="0" smtClean="0"/>
            </a:br>
            <a:endParaRPr lang="pl-PL" sz="4800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Polecenie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66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57256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Zastosowanie alkoholi monohydroksylowych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357298"/>
            <a:ext cx="8153400" cy="44958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pl-PL" b="1" dirty="0" smtClean="0"/>
              <a:t>	</a:t>
            </a:r>
            <a:r>
              <a:rPr lang="pl-PL" sz="3000" b="1" dirty="0" smtClean="0"/>
              <a:t>METANOL</a:t>
            </a:r>
          </a:p>
          <a:p>
            <a:pPr>
              <a:buFont typeface="Wingdings" pitchFamily="2" charset="2"/>
              <a:buChar char="ü"/>
            </a:pPr>
            <a:r>
              <a:rPr lang="pl-PL" sz="3000" dirty="0" smtClean="0"/>
              <a:t>paliwo silnikowe (samoloty, motocykle żużlowe)</a:t>
            </a:r>
          </a:p>
          <a:p>
            <a:pPr>
              <a:buFont typeface="Wingdings" pitchFamily="2" charset="2"/>
              <a:buChar char="ü"/>
            </a:pPr>
            <a:r>
              <a:rPr lang="pl-PL" sz="3000" dirty="0" smtClean="0"/>
              <a:t>rozpuszczalnik (m.in. żywic, tłuszczów)</a:t>
            </a:r>
          </a:p>
          <a:p>
            <a:pPr>
              <a:buFont typeface="Wingdings" pitchFamily="2" charset="2"/>
              <a:buChar char="ü"/>
            </a:pPr>
            <a:r>
              <a:rPr lang="pl-PL" sz="3000" dirty="0" smtClean="0"/>
              <a:t>substrat wielu syntez:</a:t>
            </a:r>
          </a:p>
          <a:p>
            <a:pPr lvl="1">
              <a:buFont typeface="Arial" pitchFamily="34" charset="0"/>
              <a:buChar char="•"/>
            </a:pPr>
            <a:r>
              <a:rPr lang="pl-PL" dirty="0" smtClean="0"/>
              <a:t>leków</a:t>
            </a:r>
          </a:p>
          <a:p>
            <a:pPr lvl="1">
              <a:buFont typeface="Arial" pitchFamily="34" charset="0"/>
              <a:buChar char="•"/>
            </a:pPr>
            <a:r>
              <a:rPr lang="pl-PL" dirty="0" smtClean="0"/>
              <a:t>barwników</a:t>
            </a:r>
          </a:p>
          <a:p>
            <a:pPr lvl="1">
              <a:buFont typeface="Arial" pitchFamily="34" charset="0"/>
              <a:buChar char="•"/>
            </a:pPr>
            <a:r>
              <a:rPr lang="pl-PL" dirty="0" smtClean="0"/>
              <a:t>antydetonatorów</a:t>
            </a:r>
          </a:p>
          <a:p>
            <a:pPr lvl="1">
              <a:buFont typeface="Arial" pitchFamily="34" charset="0"/>
              <a:buChar char="•"/>
            </a:pPr>
            <a:r>
              <a:rPr lang="pl-PL" dirty="0" smtClean="0"/>
              <a:t>tworzyw sztucznych</a:t>
            </a:r>
          </a:p>
          <a:p>
            <a:pPr lvl="1">
              <a:buFont typeface="Arial" pitchFamily="34" charset="0"/>
              <a:buChar char="•"/>
            </a:pPr>
            <a:r>
              <a:rPr lang="pl-PL" dirty="0" smtClean="0"/>
              <a:t>materiałów wybuchowych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pic>
        <p:nvPicPr>
          <p:cNvPr id="8" name="Picture 2" descr="C:\Users\Kasia\Desktop\zdjęcia Mobilna Chemia\1.1\rozmaitości\3\DSC03836.JPG"/>
          <p:cNvPicPr>
            <a:picLocks noChangeAspect="1" noChangeArrowheads="1"/>
          </p:cNvPicPr>
          <p:nvPr/>
        </p:nvPicPr>
        <p:blipFill>
          <a:blip r:embed="rId2" cstate="print"/>
          <a:srcRect l="3575" t="23199" r="14519" b="21186"/>
          <a:stretch>
            <a:fillRect/>
          </a:stretch>
        </p:blipFill>
        <p:spPr bwMode="auto">
          <a:xfrm>
            <a:off x="4644008" y="3573016"/>
            <a:ext cx="3326771" cy="15121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67</a:t>
            </a:fld>
            <a:endParaRPr lang="pl-PL" dirty="0"/>
          </a:p>
        </p:txBody>
      </p:sp>
      <p:sp>
        <p:nvSpPr>
          <p:cNvPr id="7" name="Symbol zastępczy zawartości 5"/>
          <p:cNvSpPr>
            <a:spLocks noGrp="1"/>
          </p:cNvSpPr>
          <p:nvPr>
            <p:ph sz="quarter" idx="1"/>
          </p:nvPr>
        </p:nvSpPr>
        <p:spPr>
          <a:xfrm>
            <a:off x="428596" y="1357298"/>
            <a:ext cx="8153400" cy="4495800"/>
          </a:xfrm>
        </p:spPr>
        <p:txBody>
          <a:bodyPr/>
          <a:lstStyle/>
          <a:p>
            <a:pPr lvl="1">
              <a:buNone/>
            </a:pPr>
            <a:r>
              <a:rPr lang="pl-PL" b="1" dirty="0" smtClean="0"/>
              <a:t>ETANOL</a:t>
            </a:r>
          </a:p>
          <a:p>
            <a:pPr>
              <a:buFont typeface="Wingdings" pitchFamily="2" charset="2"/>
              <a:buChar char="ü"/>
            </a:pPr>
            <a:r>
              <a:rPr lang="pl-PL" sz="2800" dirty="0" smtClean="0"/>
              <a:t>napój alkoholowy</a:t>
            </a:r>
          </a:p>
          <a:p>
            <a:pPr>
              <a:buFont typeface="Wingdings" pitchFamily="2" charset="2"/>
              <a:buChar char="ü"/>
            </a:pPr>
            <a:r>
              <a:rPr lang="pl-PL" sz="2800" dirty="0" smtClean="0"/>
              <a:t>biopaliwo</a:t>
            </a:r>
          </a:p>
          <a:p>
            <a:pPr>
              <a:buFont typeface="Wingdings" pitchFamily="2" charset="2"/>
              <a:buChar char="ü"/>
            </a:pPr>
            <a:r>
              <a:rPr lang="pl-PL" sz="2800" dirty="0" smtClean="0"/>
              <a:t>środek dezynfekcyjny</a:t>
            </a:r>
          </a:p>
          <a:p>
            <a:pPr>
              <a:buFont typeface="Wingdings" pitchFamily="2" charset="2"/>
              <a:buChar char="ü"/>
            </a:pPr>
            <a:r>
              <a:rPr lang="pl-PL" sz="2800" dirty="0" smtClean="0"/>
              <a:t>substrat wielu syntez:</a:t>
            </a:r>
          </a:p>
          <a:p>
            <a:pPr lvl="1">
              <a:buFont typeface="Arial" pitchFamily="34" charset="0"/>
              <a:buChar char="•"/>
            </a:pPr>
            <a:r>
              <a:rPr lang="pl-PL" dirty="0" smtClean="0"/>
              <a:t>leków</a:t>
            </a:r>
          </a:p>
          <a:p>
            <a:pPr lvl="1">
              <a:buFont typeface="Arial" pitchFamily="34" charset="0"/>
              <a:buChar char="•"/>
            </a:pPr>
            <a:r>
              <a:rPr lang="pl-PL" dirty="0" smtClean="0"/>
              <a:t>kosmetyków</a:t>
            </a:r>
          </a:p>
          <a:p>
            <a:pPr lvl="1">
              <a:buFont typeface="Arial" pitchFamily="34" charset="0"/>
              <a:buChar char="•"/>
            </a:pPr>
            <a:r>
              <a:rPr lang="pl-PL" dirty="0" smtClean="0"/>
              <a:t>perfumów</a:t>
            </a:r>
          </a:p>
          <a:p>
            <a:pPr>
              <a:buFont typeface="Wingdings" pitchFamily="2" charset="2"/>
              <a:buChar char="ü"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pic>
        <p:nvPicPr>
          <p:cNvPr id="8" name="Picture 2" descr="C:\Users\Kasia\Desktop\zdjęcia Mobilna Chemia\1.1\dodatki do lekcji\Chemia z lekcji\DSC03999.JPG"/>
          <p:cNvPicPr>
            <a:picLocks noChangeAspect="1" noChangeArrowheads="1"/>
          </p:cNvPicPr>
          <p:nvPr/>
        </p:nvPicPr>
        <p:blipFill>
          <a:blip r:embed="rId2" cstate="print"/>
          <a:srcRect l="20595" t="7309" r="21965" b="19597"/>
          <a:stretch>
            <a:fillRect/>
          </a:stretch>
        </p:blipFill>
        <p:spPr bwMode="auto">
          <a:xfrm>
            <a:off x="5292080" y="1772816"/>
            <a:ext cx="2714644" cy="2312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57256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Zastosowanie alkoholi monohydroksylowych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68</a:t>
            </a:fld>
            <a:endParaRPr lang="pl-PL" dirty="0"/>
          </a:p>
        </p:txBody>
      </p:sp>
      <p:sp>
        <p:nvSpPr>
          <p:cNvPr id="7" name="Symbol zastępczy zawartości 5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8464454" cy="4495800"/>
          </a:xfrm>
        </p:spPr>
        <p:txBody>
          <a:bodyPr/>
          <a:lstStyle/>
          <a:p>
            <a:pPr>
              <a:buNone/>
            </a:pPr>
            <a:r>
              <a:rPr lang="pl-PL" sz="2800" b="1" dirty="0" smtClean="0"/>
              <a:t>GLIKOL ETYLENOWY</a:t>
            </a:r>
          </a:p>
          <a:p>
            <a:pPr>
              <a:buNone/>
            </a:pPr>
            <a:endParaRPr lang="pl-PL" sz="2800" dirty="0" smtClean="0"/>
          </a:p>
          <a:p>
            <a:pPr>
              <a:buFont typeface="Wingdings" pitchFamily="2" charset="2"/>
              <a:buChar char="§"/>
            </a:pPr>
            <a:r>
              <a:rPr lang="pl-PL" sz="2800" dirty="0" smtClean="0"/>
              <a:t>bezbarwna, gęsta ciecz, dobrze rozpuszczalna w wodzie i w alkoholu etylowym</a:t>
            </a:r>
          </a:p>
          <a:p>
            <a:pPr>
              <a:buFont typeface="Wingdings" pitchFamily="2" charset="2"/>
              <a:buChar char="§"/>
            </a:pPr>
            <a:r>
              <a:rPr lang="pl-PL" sz="2800" dirty="0" smtClean="0"/>
              <a:t>związek silnie toksyczny</a:t>
            </a:r>
          </a:p>
          <a:p>
            <a:pPr>
              <a:buFont typeface="Wingdings" pitchFamily="2" charset="2"/>
              <a:buChar char="§"/>
            </a:pPr>
            <a:r>
              <a:rPr lang="pl-PL" sz="2800" dirty="0" smtClean="0"/>
              <a:t>wykazuje dużą higroskopijność</a:t>
            </a:r>
          </a:p>
          <a:p>
            <a:pPr>
              <a:buFont typeface="Wingdings" pitchFamily="2" charset="2"/>
              <a:buChar char="§"/>
            </a:pPr>
            <a:r>
              <a:rPr lang="pl-PL" sz="2800" dirty="0" smtClean="0"/>
              <a:t>otrzymywanie: np. hydroliza tlenku etylenu  w środowisku kwasowym</a:t>
            </a:r>
          </a:p>
          <a:p>
            <a:pPr>
              <a:buNone/>
            </a:pPr>
            <a:endParaRPr lang="pl-PL" dirty="0"/>
          </a:p>
        </p:txBody>
      </p:sp>
      <p:pic>
        <p:nvPicPr>
          <p:cNvPr id="3563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1071546"/>
            <a:ext cx="1928826" cy="1278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Alkohole polihydroksylowe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69</a:t>
            </a:fld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251520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rostokąt 7"/>
          <p:cNvSpPr/>
          <p:nvPr/>
        </p:nvSpPr>
        <p:spPr>
          <a:xfrm>
            <a:off x="4572000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3594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276872"/>
            <a:ext cx="3960439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94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7" y="2276872"/>
            <a:ext cx="3906187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Model cząsteczki 1,2-etanodiolu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8535892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800" dirty="0" smtClean="0"/>
              <a:t>	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informacji znalezionych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Internecie, przygotuj kartę charakterystyki glikolu etylenowego.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7282" name="Picture 2" descr="GHS-pictogram-acid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149080"/>
            <a:ext cx="1928826" cy="1928826"/>
          </a:xfrm>
          <a:prstGeom prst="rect">
            <a:avLst/>
          </a:prstGeom>
          <a:noFill/>
        </p:spPr>
      </p:pic>
      <p:pic>
        <p:nvPicPr>
          <p:cNvPr id="97284" name="Picture 4" descr="GHS-pictogram-skull.sv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4077072"/>
            <a:ext cx="1857388" cy="1928826"/>
          </a:xfrm>
          <a:prstGeom prst="rect">
            <a:avLst/>
          </a:prstGeom>
          <a:noFill/>
        </p:spPr>
      </p:pic>
      <p:pic>
        <p:nvPicPr>
          <p:cNvPr id="97286" name="Picture 6" descr="GHS-pictogram-silhouete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149080"/>
            <a:ext cx="1785950" cy="1785950"/>
          </a:xfrm>
          <a:prstGeom prst="rect">
            <a:avLst/>
          </a:prstGeom>
          <a:noFill/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71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Alkohole polihydroksylowe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5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8153400" cy="44958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pl-PL" sz="2800" b="1" dirty="0" smtClean="0"/>
              <a:t>GLICEROL</a:t>
            </a:r>
          </a:p>
          <a:p>
            <a:pPr>
              <a:buNone/>
            </a:pPr>
            <a:endParaRPr lang="pl-PL" sz="2800" b="1" dirty="0" smtClean="0"/>
          </a:p>
          <a:p>
            <a:pPr>
              <a:buFont typeface="Wingdings" pitchFamily="2" charset="2"/>
              <a:buChar char="§"/>
            </a:pPr>
            <a:r>
              <a:rPr lang="pl-PL" sz="2800" dirty="0" smtClean="0"/>
              <a:t>bezbarwna, gęsta, bezwonna</a:t>
            </a:r>
            <a:br>
              <a:rPr lang="pl-PL" sz="2800" dirty="0" smtClean="0"/>
            </a:br>
            <a:r>
              <a:rPr lang="pl-PL" sz="2800" dirty="0" smtClean="0"/>
              <a:t>ciecz, dobrze rozpuszczalna </a:t>
            </a:r>
            <a:br>
              <a:rPr lang="pl-PL" sz="2800" dirty="0" smtClean="0"/>
            </a:br>
            <a:r>
              <a:rPr lang="pl-PL" sz="2800" dirty="0" smtClean="0"/>
              <a:t>w wodzie</a:t>
            </a:r>
          </a:p>
          <a:p>
            <a:pPr>
              <a:buFont typeface="Wingdings" pitchFamily="2" charset="2"/>
              <a:buChar char="§"/>
            </a:pPr>
            <a:r>
              <a:rPr lang="pl-PL" sz="2800" dirty="0" smtClean="0"/>
              <a:t>związek nietoksyczny, lecz palny</a:t>
            </a:r>
          </a:p>
          <a:p>
            <a:pPr>
              <a:buFont typeface="Wingdings" pitchFamily="2" charset="2"/>
              <a:buChar char="§"/>
            </a:pPr>
            <a:r>
              <a:rPr lang="pl-PL" sz="2800" dirty="0" smtClean="0"/>
              <a:t>wykazuje dużą higroskopijność</a:t>
            </a:r>
          </a:p>
          <a:p>
            <a:pPr>
              <a:buFont typeface="Wingdings" pitchFamily="2" charset="2"/>
              <a:buChar char="§"/>
            </a:pPr>
            <a:r>
              <a:rPr lang="pl-PL" sz="2800" dirty="0" smtClean="0"/>
              <a:t>otrzymywanie: np. z propenu </a:t>
            </a:r>
            <a:br>
              <a:rPr lang="pl-PL" sz="2800" dirty="0" smtClean="0"/>
            </a:br>
            <a:endParaRPr lang="pl-PL" sz="2800" dirty="0" smtClean="0"/>
          </a:p>
          <a:p>
            <a:pPr>
              <a:buNone/>
            </a:pPr>
            <a:r>
              <a:rPr lang="pl-PL" sz="2800" dirty="0" smtClean="0"/>
              <a:t>	</a:t>
            </a:r>
            <a:r>
              <a:rPr lang="pl-PL" sz="2000" dirty="0" smtClean="0"/>
              <a:t>(III-etapowy proces przebiegający poprzez </a:t>
            </a:r>
            <a:br>
              <a:rPr lang="pl-PL" sz="2000" dirty="0" smtClean="0"/>
            </a:br>
            <a:r>
              <a:rPr lang="pl-PL" sz="2000" dirty="0" smtClean="0"/>
              <a:t>utlenienie prop-2-en-1-olu nadtlenkiem wodoru)</a:t>
            </a:r>
          </a:p>
          <a:p>
            <a:pPr>
              <a:buNone/>
            </a:pPr>
            <a:endParaRPr lang="pl-PL" dirty="0"/>
          </a:p>
        </p:txBody>
      </p:sp>
      <p:pic>
        <p:nvPicPr>
          <p:cNvPr id="3573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1142984"/>
            <a:ext cx="1824042" cy="186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72</a:t>
            </a:fld>
            <a:endParaRPr lang="pl-PL" dirty="0"/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Alkohole polihydroksylowe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467544" y="764704"/>
            <a:ext cx="792088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glicerolu z sodem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Obraz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7858" y="2357430"/>
            <a:ext cx="5753100" cy="31432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73</a:t>
            </a:fld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251520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rostokąt 7"/>
          <p:cNvSpPr/>
          <p:nvPr/>
        </p:nvSpPr>
        <p:spPr>
          <a:xfrm>
            <a:off x="4572000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3604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276872"/>
            <a:ext cx="396044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04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276872"/>
            <a:ext cx="396044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Model </a:t>
            </a:r>
            <a:r>
              <a:rPr lang="pl-PL" sz="2800" b="1" smtClean="0">
                <a:solidFill>
                  <a:schemeClr val="bg1"/>
                </a:solidFill>
              </a:rPr>
              <a:t>cząsteczki 1,2,3-propanotriolu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74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56792"/>
            <a:ext cx="8229600" cy="41581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  <a:p>
            <a:pPr marL="3175" indent="-3175"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Narysuj cząsteczkę propano-1,2,3-triolu. </a:t>
            </a:r>
          </a:p>
          <a:p>
            <a:pPr marL="3175" indent="-3175"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Skorzystaj z dowolnego programu </a:t>
            </a:r>
            <a:b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do modelowania struktury związków chemicznych (na przykład ISIS Draw).</a:t>
            </a:r>
            <a:endParaRPr lang="pl-PL" sz="3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75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Zastosowanie alkoholi polihydroksylowych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857224" y="1142984"/>
          <a:ext cx="3048000" cy="539496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048000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b="1" dirty="0" smtClean="0"/>
                        <a:t>GLIKOL</a:t>
                      </a:r>
                      <a:r>
                        <a:rPr lang="pl-PL" sz="1800" b="1" baseline="0" dirty="0" smtClean="0"/>
                        <a:t> ETYLENOWY</a:t>
                      </a:r>
                      <a:endParaRPr lang="pl-PL" sz="1800" b="1" dirty="0" smtClean="0"/>
                    </a:p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b="0" dirty="0" smtClean="0"/>
                        <a:t>składnik:</a:t>
                      </a:r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dirty="0" smtClean="0"/>
                        <a:t>niezamarzającego płynu</a:t>
                      </a:r>
                      <a:r>
                        <a:rPr lang="pl-PL" baseline="0" dirty="0" smtClean="0"/>
                        <a:t> do chłodnic</a:t>
                      </a:r>
                      <a:endParaRPr lang="pl-PL" dirty="0" smtClean="0"/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włókien syntetycznych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laminatów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farb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rozpuszczalników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żywic poliestrowych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4714876" y="1000108"/>
          <a:ext cx="3048000" cy="569976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048000"/>
              </a:tblGrid>
              <a:tr h="107271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b="1" dirty="0" smtClean="0"/>
                        <a:t>GLICEROL</a:t>
                      </a:r>
                    </a:p>
                    <a:p>
                      <a:pPr algn="ctr"/>
                      <a:endParaRPr lang="pl-PL" sz="1000" b="0" dirty="0" smtClean="0"/>
                    </a:p>
                    <a:p>
                      <a:pPr algn="ctr"/>
                      <a:r>
                        <a:rPr lang="pl-PL" b="0" dirty="0" smtClean="0"/>
                        <a:t>składnik:</a:t>
                      </a:r>
                    </a:p>
                    <a:p>
                      <a:pPr algn="ctr"/>
                      <a:endParaRPr lang="pl-PL" sz="1000" b="0" dirty="0"/>
                    </a:p>
                  </a:txBody>
                  <a:tcPr/>
                </a:tc>
              </a:tr>
              <a:tr h="6172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leków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dirty="0" smtClean="0"/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  <a:tr h="655549"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słodzik</a:t>
                      </a:r>
                      <a:r>
                        <a:rPr lang="pl-PL" baseline="0" dirty="0" smtClean="0"/>
                        <a:t>ów</a:t>
                      </a:r>
                      <a:endParaRPr lang="pl-PL" dirty="0" smtClean="0"/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  <a:tr h="655549"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sz="1800" dirty="0" smtClean="0"/>
                        <a:t>niektórych mydeł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  <a:tr h="655549"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sz="1800" dirty="0" smtClean="0"/>
                        <a:t>barwników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  <a:tr h="804537"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dirty="0" smtClean="0"/>
                        <a:t>kremów nawilżających</a:t>
                      </a:r>
                    </a:p>
                    <a:p>
                      <a:pPr algn="ctr"/>
                      <a:endParaRPr lang="pl-PL" sz="1000" dirty="0" smtClean="0"/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  <a:tr h="923728"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rozpuszczalnik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800" dirty="0" smtClean="0"/>
                        <a:t>tłuszczów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76</a:t>
            </a:fld>
            <a:endParaRPr lang="pl-PL" dirty="0"/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Alkohole polihydroksylowe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467544" y="764704"/>
            <a:ext cx="792088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Wykrywanie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alkoholi wielowodorotlenowych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36548"/>
            <a:ext cx="6072230" cy="33070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77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Alkohole aromatyczne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1" name="Symbol zastępczy zawartości 5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8153400" cy="44958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pl-PL" sz="2800" b="1" dirty="0" smtClean="0"/>
              <a:t>ALKOHOL BENZYLOWY- FENOL  </a:t>
            </a:r>
          </a:p>
          <a:p>
            <a:pPr>
              <a:buNone/>
            </a:pPr>
            <a:endParaRPr lang="pl-PL" sz="2800" dirty="0" smtClean="0"/>
          </a:p>
          <a:p>
            <a:pPr>
              <a:buFont typeface="Wingdings" pitchFamily="2" charset="2"/>
              <a:buChar char="§"/>
            </a:pPr>
            <a:r>
              <a:rPr lang="pl-PL" sz="2800" dirty="0" smtClean="0"/>
              <a:t>w temperaturze pokojowej jest stałą substancja krystaliczną</a:t>
            </a:r>
          </a:p>
          <a:p>
            <a:pPr>
              <a:buFont typeface="Wingdings" pitchFamily="2" charset="2"/>
              <a:buChar char="§"/>
            </a:pPr>
            <a:r>
              <a:rPr lang="pl-PL" sz="2800" dirty="0" smtClean="0"/>
              <a:t>rozpuszcza się w rozpuszczalnikach organicznych, w wodzie rozpuszcza się dopiero w temp. 70</a:t>
            </a:r>
            <a:r>
              <a:rPr lang="pl-PL" sz="2800" baseline="30000" dirty="0" smtClean="0"/>
              <a:t>o</a:t>
            </a:r>
            <a:r>
              <a:rPr lang="pl-PL" sz="2800" dirty="0" smtClean="0"/>
              <a:t>C</a:t>
            </a:r>
          </a:p>
          <a:p>
            <a:pPr>
              <a:buFont typeface="Wingdings" pitchFamily="2" charset="2"/>
              <a:buChar char="§"/>
            </a:pPr>
            <a:r>
              <a:rPr lang="pl-PL" sz="2800" dirty="0" smtClean="0"/>
              <a:t>związek toksyczny i żrący</a:t>
            </a:r>
          </a:p>
          <a:p>
            <a:pPr>
              <a:buFont typeface="Wingdings" pitchFamily="2" charset="2"/>
              <a:buChar char="§"/>
            </a:pPr>
            <a:r>
              <a:rPr lang="pl-PL" sz="2800" dirty="0" smtClean="0"/>
              <a:t>otrzymywanie: np. hydroliza chlorobenzenu w podwyższonej temperaturze</a:t>
            </a:r>
            <a:endParaRPr lang="pl-PL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58" y="928670"/>
            <a:ext cx="10668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78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-1071602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  <a:latin typeface="+mn-lt"/>
              </a:rPr>
              <a:t>Model cząsteczki fenolu</a:t>
            </a:r>
            <a:endParaRPr lang="pl-PL" sz="28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584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276872"/>
            <a:ext cx="396044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276872"/>
            <a:ext cx="396044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Prostokąt 6"/>
          <p:cNvSpPr/>
          <p:nvPr/>
        </p:nvSpPr>
        <p:spPr>
          <a:xfrm>
            <a:off x="251520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rostokąt 7"/>
          <p:cNvSpPr/>
          <p:nvPr/>
        </p:nvSpPr>
        <p:spPr>
          <a:xfrm>
            <a:off x="4572000" y="2204864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79</a:t>
            </a:fld>
            <a:endParaRPr lang="pl-PL" dirty="0"/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535892" cy="4572000"/>
          </a:xfrm>
        </p:spPr>
        <p:txBody>
          <a:bodyPr>
            <a:normAutofit lnSpcReduction="10000"/>
          </a:bodyPr>
          <a:lstStyle/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Wskaż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gdzie w modelu fenolu znajduje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się grupa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hydroksylowa. 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Przeanalizuj,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 jaki sposób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łączą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się ze sobą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atomy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węgla, tlenu oraz wodoru w tej grupie. </a:t>
            </a: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pomocą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ChemSkech narysuj wzór fenolu.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Obejrzyj narysowaną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przez Ciebie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strukturę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przestrzeni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trójwymiarowej,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wykorzystując funkcje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ChemSketch o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nazwie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3D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Viewer.</a:t>
            </a:r>
          </a:p>
          <a:p>
            <a:pPr>
              <a:buNone/>
            </a:pPr>
            <a:endParaRPr lang="pl-PL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-2786114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80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85786" y="1428736"/>
            <a:ext cx="8153400" cy="4495800"/>
          </a:xfrm>
        </p:spPr>
        <p:txBody>
          <a:bodyPr/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994978"/>
            <a:ext cx="849694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Porównanie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kwasowych właściwości</a:t>
            </a:r>
            <a:b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alkoholi</a:t>
            </a:r>
            <a:r>
              <a:rPr lang="pl-PL" sz="2800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 fenoli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Alkohole aromatyczne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285992"/>
            <a:ext cx="6124575" cy="38481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81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85786" y="1428736"/>
            <a:ext cx="8153400" cy="4495800"/>
          </a:xfrm>
        </p:spPr>
        <p:txBody>
          <a:bodyPr/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655272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Bromowanie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fenolu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Alkohole aromatyczne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285992"/>
            <a:ext cx="6172200" cy="39052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82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85786" y="1428736"/>
            <a:ext cx="8153400" cy="4495800"/>
          </a:xfrm>
        </p:spPr>
        <p:txBody>
          <a:bodyPr/>
          <a:lstStyle/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705678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Identyfikacja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fenoli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Alkohole aromatyczne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24048" y="2285992"/>
            <a:ext cx="6134100" cy="38195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83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Zastosowanie alkoholi aromatycznych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4"/>
          <p:cNvSpPr>
            <a:spLocks noGrp="1"/>
          </p:cNvSpPr>
          <p:nvPr>
            <p:ph sz="quarter" idx="1"/>
          </p:nvPr>
        </p:nvSpPr>
        <p:spPr>
          <a:xfrm>
            <a:off x="571472" y="1214422"/>
            <a:ext cx="8153400" cy="44958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pl-PL" sz="3500" b="1" dirty="0" smtClean="0"/>
              <a:t>FENOL</a:t>
            </a:r>
          </a:p>
          <a:p>
            <a:pPr>
              <a:buNone/>
            </a:pPr>
            <a:r>
              <a:rPr lang="pl-PL" sz="3500" dirty="0" smtClean="0"/>
              <a:t>	</a:t>
            </a:r>
          </a:p>
          <a:p>
            <a:pPr>
              <a:buNone/>
            </a:pPr>
            <a:r>
              <a:rPr lang="pl-PL" sz="3000" dirty="0" smtClean="0"/>
              <a:t>półprodukt do otrzymywania:</a:t>
            </a:r>
          </a:p>
          <a:p>
            <a:pPr>
              <a:buFont typeface="Wingdings" pitchFamily="2" charset="2"/>
              <a:buChar char="ü"/>
            </a:pPr>
            <a:r>
              <a:rPr lang="pl-PL" sz="3000" dirty="0" smtClean="0"/>
              <a:t>barwników</a:t>
            </a:r>
          </a:p>
          <a:p>
            <a:pPr>
              <a:buFont typeface="Wingdings" pitchFamily="2" charset="2"/>
              <a:buChar char="ü"/>
            </a:pPr>
            <a:r>
              <a:rPr lang="pl-PL" sz="3000" dirty="0" smtClean="0"/>
              <a:t>garbników</a:t>
            </a:r>
          </a:p>
          <a:p>
            <a:pPr>
              <a:buFont typeface="Wingdings" pitchFamily="2" charset="2"/>
              <a:buChar char="ü"/>
            </a:pPr>
            <a:r>
              <a:rPr lang="pl-PL" sz="3000" dirty="0" smtClean="0"/>
              <a:t>herbicydów</a:t>
            </a:r>
          </a:p>
          <a:p>
            <a:pPr>
              <a:buFont typeface="Wingdings" pitchFamily="2" charset="2"/>
              <a:buChar char="ü"/>
            </a:pPr>
            <a:r>
              <a:rPr lang="pl-PL" sz="3000" dirty="0" smtClean="0"/>
              <a:t>lakierów</a:t>
            </a:r>
          </a:p>
          <a:p>
            <a:pPr>
              <a:buFont typeface="Wingdings" pitchFamily="2" charset="2"/>
              <a:buChar char="ü"/>
            </a:pPr>
            <a:r>
              <a:rPr lang="pl-PL" sz="3000" dirty="0" smtClean="0"/>
              <a:t>leków</a:t>
            </a:r>
          </a:p>
          <a:p>
            <a:pPr>
              <a:buFont typeface="Wingdings" pitchFamily="2" charset="2"/>
              <a:buChar char="ü"/>
            </a:pPr>
            <a:r>
              <a:rPr lang="pl-PL" sz="3000" dirty="0" smtClean="0"/>
              <a:t>tworzyw sztucznych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endParaRPr lang="pl-PL" b="1" dirty="0"/>
          </a:p>
        </p:txBody>
      </p:sp>
      <p:pic>
        <p:nvPicPr>
          <p:cNvPr id="3594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15206" y="1142984"/>
            <a:ext cx="10668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84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Właściwości alkoholi i fenoli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720" y="1196752"/>
            <a:ext cx="8797768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85</a:t>
            </a:fld>
            <a:endParaRPr lang="pl-PL" dirty="0"/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Alkohole polihydroksylowe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467544" y="764704"/>
            <a:ext cx="792088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Porównanie właściwości alkoholi i fenoli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6000792" cy="36307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86</a:t>
            </a:fld>
            <a:endParaRPr lang="pl-PL" dirty="0"/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700808"/>
            <a:ext cx="8820472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  <a:t>Grupa 1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.Korzystając z programu graficznego narysuj wzory fenoli polihydroksylowych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 kilku grupach –OH: pirokatechiny, rezorcyny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i hydrochinonu. </a:t>
            </a:r>
          </a:p>
          <a:p>
            <a:pPr>
              <a:buNone/>
            </a:pP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  <a:t>Grupa 2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.Korzystając z programu graficznego narysuj wzory homologów fenolu (monohydroksylowych pochodnych toluenu):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o-krezolu, m-krezolu, p-krezolu.</a:t>
            </a:r>
          </a:p>
          <a:p>
            <a:pPr>
              <a:buNone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+mj-lt"/>
              <a:buAutoNum type="arabicPeriod"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pl-PL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-2786114" y="-142900"/>
            <a:ext cx="8229600" cy="114300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87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857232"/>
            <a:ext cx="9144000" cy="9906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Korzystając z zestawu Mini-Lab wykonaj</a:t>
            </a:r>
            <a:b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destylację sfermentowanego soku owocowego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42910" y="2362200"/>
            <a:ext cx="8143932" cy="44958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pl-PL" sz="3200" b="1" dirty="0" smtClean="0">
                <a:solidFill>
                  <a:schemeClr val="accent1">
                    <a:lumMod val="50000"/>
                  </a:schemeClr>
                </a:solidFill>
              </a:rPr>
              <a:t>Przygotuj:</a:t>
            </a:r>
          </a:p>
          <a:p>
            <a:pPr>
              <a:buFont typeface="Wingdings" pitchFamily="2" charset="2"/>
              <a:buChar char="ü"/>
            </a:pP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sfermentowany sok owocowy</a:t>
            </a:r>
          </a:p>
          <a:p>
            <a:pPr>
              <a:buFont typeface="Wingdings" pitchFamily="2" charset="2"/>
              <a:buChar char="ü"/>
            </a:pP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2 probówki</a:t>
            </a:r>
          </a:p>
          <a:p>
            <a:pPr>
              <a:buFont typeface="Wingdings" pitchFamily="2" charset="2"/>
              <a:buChar char="ü"/>
            </a:pP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3 klamerki</a:t>
            </a:r>
          </a:p>
          <a:p>
            <a:pPr>
              <a:buFont typeface="Wingdings" pitchFamily="2" charset="2"/>
              <a:buChar char="ü"/>
            </a:pP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gumowy korek</a:t>
            </a:r>
          </a:p>
          <a:p>
            <a:pPr>
              <a:buFont typeface="Wingdings" pitchFamily="2" charset="2"/>
              <a:buChar char="ü"/>
            </a:pP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słomkę</a:t>
            </a:r>
          </a:p>
          <a:p>
            <a:pPr>
              <a:buFont typeface="Wingdings" pitchFamily="2" charset="2"/>
              <a:buChar char="ü"/>
            </a:pP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podgrzewacz</a:t>
            </a:r>
          </a:p>
          <a:p>
            <a:pPr>
              <a:buFont typeface="Wingdings" pitchFamily="2" charset="2"/>
              <a:buChar char="ü"/>
            </a:pP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</a:rPr>
              <a:t>zapałki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357378" name="Obraz 23" descr="P111029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501008"/>
            <a:ext cx="2448272" cy="21928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88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Polecenie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857232"/>
            <a:ext cx="9144000" cy="9906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Destylacja sfermentowanego soku owocowego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42910" y="1928802"/>
            <a:ext cx="8153400" cy="44958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pl-PL" sz="25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r>
              <a:rPr lang="pl-PL" sz="2700" b="1" dirty="0" smtClean="0">
                <a:solidFill>
                  <a:schemeClr val="accent1">
                    <a:lumMod val="50000"/>
                  </a:schemeClr>
                </a:solidFill>
              </a:rPr>
              <a:t>Wykonaj:</a:t>
            </a:r>
          </a:p>
          <a:p>
            <a:pPr marL="358775" indent="-358775">
              <a:buNone/>
            </a:pPr>
            <a:r>
              <a:rPr lang="pl-PL" sz="2700" dirty="0" smtClean="0">
                <a:solidFill>
                  <a:schemeClr val="accent1">
                    <a:lumMod val="50000"/>
                  </a:schemeClr>
                </a:solidFill>
              </a:rPr>
              <a:t>1. Nalej sfermentowany sok owocowy do ¼ wysokości probówki. Wrzuć kilka kamyczków </a:t>
            </a:r>
            <a:r>
              <a:rPr lang="pl-PL" sz="2700" dirty="0" err="1" smtClean="0">
                <a:solidFill>
                  <a:schemeClr val="accent1">
                    <a:lumMod val="50000"/>
                  </a:schemeClr>
                </a:solidFill>
              </a:rPr>
              <a:t>wrzennych</a:t>
            </a:r>
            <a:endParaRPr lang="pl-PL" sz="27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61950" indent="-361950">
              <a:buNone/>
            </a:pPr>
            <a:r>
              <a:rPr lang="pl-PL" sz="2700" dirty="0" smtClean="0">
                <a:solidFill>
                  <a:schemeClr val="accent1">
                    <a:lumMod val="50000"/>
                  </a:schemeClr>
                </a:solidFill>
              </a:rPr>
              <a:t>2. Do korka podłącz słomkę. Korek umieść </a:t>
            </a:r>
            <a:br>
              <a:rPr lang="pl-PL" sz="27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700" dirty="0" smtClean="0">
                <a:solidFill>
                  <a:schemeClr val="accent1">
                    <a:lumMod val="50000"/>
                  </a:schemeClr>
                </a:solidFill>
              </a:rPr>
              <a:t>w probówce.</a:t>
            </a:r>
          </a:p>
          <a:p>
            <a:pPr marL="514350" indent="-514350">
              <a:buNone/>
            </a:pPr>
            <a:r>
              <a:rPr lang="pl-PL" sz="2700" dirty="0" smtClean="0">
                <a:solidFill>
                  <a:schemeClr val="accent1">
                    <a:lumMod val="50000"/>
                  </a:schemeClr>
                </a:solidFill>
              </a:rPr>
              <a:t>3. Drugą probówkę unieruchom dwiema klamerkami. </a:t>
            </a:r>
          </a:p>
          <a:p>
            <a:pPr marL="514350" indent="-514350">
              <a:buNone/>
            </a:pPr>
            <a:r>
              <a:rPr lang="pl-PL" sz="2700" dirty="0" smtClean="0">
                <a:solidFill>
                  <a:schemeClr val="accent1">
                    <a:lumMod val="50000"/>
                  </a:schemeClr>
                </a:solidFill>
              </a:rPr>
              <a:t>4. Umieść w niej drugi koniec słomki.</a:t>
            </a:r>
          </a:p>
          <a:p>
            <a:pPr marL="358775" indent="-358775">
              <a:buNone/>
            </a:pPr>
            <a:r>
              <a:rPr lang="pl-PL" sz="2700" dirty="0" smtClean="0">
                <a:solidFill>
                  <a:schemeClr val="accent1">
                    <a:lumMod val="50000"/>
                  </a:schemeClr>
                </a:solidFill>
              </a:rPr>
              <a:t>5. Uchwyć probówkę z sokiem w klamerkę i ogrzewaj </a:t>
            </a:r>
            <a:br>
              <a:rPr lang="pl-PL" sz="27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700" dirty="0" smtClean="0">
                <a:solidFill>
                  <a:schemeClr val="accent1">
                    <a:lumMod val="50000"/>
                  </a:schemeClr>
                </a:solidFill>
              </a:rPr>
              <a:t>ją nad płomieniem ogrzewacza.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 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89</a:t>
            </a:fld>
            <a:endParaRPr lang="pl-PL" dirty="0"/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71612"/>
            <a:ext cx="8153400" cy="449580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Przygotuj plakat, prezentację PowerPoint lub Prezi</a:t>
            </a:r>
          </a:p>
          <a:p>
            <a:pPr algn="ctr">
              <a:buNone/>
            </a:pP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na temat:</a:t>
            </a:r>
          </a:p>
          <a:p>
            <a:pPr algn="ctr">
              <a:buNone/>
            </a:pPr>
            <a:endParaRPr lang="pl-PL" sz="89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11200" b="1" dirty="0" smtClean="0">
                <a:solidFill>
                  <a:schemeClr val="accent1">
                    <a:lumMod val="50000"/>
                  </a:schemeClr>
                </a:solidFill>
              </a:rPr>
              <a:t>Alkohole w przyrodzie </a:t>
            </a:r>
            <a:br>
              <a:rPr lang="pl-PL" sz="112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11200" dirty="0" smtClean="0">
                <a:solidFill>
                  <a:schemeClr val="accent1">
                    <a:lumMod val="50000"/>
                  </a:schemeClr>
                </a:solidFill>
              </a:rPr>
              <a:t>(występowanie i zastosowanie)</a:t>
            </a:r>
          </a:p>
          <a:p>
            <a:pPr>
              <a:buNone/>
            </a:pPr>
            <a:endParaRPr lang="pl-PL" sz="8800" dirty="0" smtClean="0"/>
          </a:p>
          <a:p>
            <a:pPr marL="542925" indent="-180975"/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estry pochodzenia zwierzęcego: wosk pszczeli, </a:t>
            </a:r>
          </a:p>
          <a:p>
            <a:pPr marL="542925" indent="-180975"/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olejki eteryczne: geraniol, mentol, cytronellol</a:t>
            </a:r>
          </a:p>
          <a:p>
            <a:pPr marL="542925" indent="-180975"/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cholesterol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pl-PL" sz="95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endParaRPr lang="pl-PL" sz="8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90</a:t>
            </a:fld>
            <a:endParaRPr lang="pl-PL" dirty="0"/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71612"/>
            <a:ext cx="8153400" cy="449580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Powtórzmy budowę i nazewnictwo alkoholi</a:t>
            </a:r>
          </a:p>
          <a:p>
            <a:pPr algn="ctr">
              <a:buNone/>
            </a:pPr>
            <a:r>
              <a:rPr lang="pl-PL" sz="11200" b="1" dirty="0" smtClean="0">
                <a:solidFill>
                  <a:schemeClr val="accent1">
                    <a:lumMod val="50000"/>
                  </a:schemeClr>
                </a:solidFill>
              </a:rPr>
              <a:t>GRA EDUKACYJNA MEMORY</a:t>
            </a:r>
          </a:p>
          <a:p>
            <a:pPr>
              <a:buNone/>
            </a:pPr>
            <a:endParaRPr lang="pl-PL" sz="8800" dirty="0" smtClean="0"/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1.	Skorzystaj z gotowej gry Memory.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Klikaj w zakryte karty i szukaj par.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pl-PL" sz="95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2.	Przygotuj samodzielnie podobną grę, korzystając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z dowolnego programu (np. Scratch lub Flash).</a:t>
            </a:r>
          </a:p>
          <a:p>
            <a:pPr algn="ctr">
              <a:buNone/>
            </a:pPr>
            <a:endParaRPr lang="pl-PL" sz="8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12648" y="-171400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iestandardowy 1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3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4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5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3457</TotalTime>
  <Words>1349</Words>
  <Application>Microsoft Office PowerPoint</Application>
  <PresentationFormat>Pokaz na ekranie (4:3)</PresentationFormat>
  <Paragraphs>652</Paragraphs>
  <Slides>91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10</vt:i4>
      </vt:variant>
      <vt:variant>
        <vt:lpstr>Tytuły slajdów</vt:lpstr>
      </vt:variant>
      <vt:variant>
        <vt:i4>91</vt:i4>
      </vt:variant>
    </vt:vector>
  </HeadingPairs>
  <TitlesOfParts>
    <vt:vector size="101" baseType="lpstr">
      <vt:lpstr>Motyw pakietu Office</vt:lpstr>
      <vt:lpstr>6_Motyw pakietu Office</vt:lpstr>
      <vt:lpstr>7_Motyw pakietu Office</vt:lpstr>
      <vt:lpstr>8_Motyw pakietu Office</vt:lpstr>
      <vt:lpstr>Projekt niestandardowy</vt:lpstr>
      <vt:lpstr>1_Motyw pakietu Office</vt:lpstr>
      <vt:lpstr>2_Motyw pakietu Office</vt:lpstr>
      <vt:lpstr>3_Motyw pakietu Office</vt:lpstr>
      <vt:lpstr>4_Motyw pakietu Office</vt:lpstr>
      <vt:lpstr>5_Motyw pakietu Office</vt:lpstr>
      <vt:lpstr>Treści multimedialne - kodowanie, przetwarzanie, prezentacja  Odtwarzanie treści multimedialnych</vt:lpstr>
      <vt:lpstr>Prezentacja programu PowerPoint</vt:lpstr>
      <vt:lpstr>Budowa alkoholi</vt:lpstr>
      <vt:lpstr>Grupa funkcyjna</vt:lpstr>
      <vt:lpstr>Grupa funkcyjna</vt:lpstr>
      <vt:lpstr>Podział alkoholi ze względu na:</vt:lpstr>
      <vt:lpstr>Podział alkoholi ze względu na:</vt:lpstr>
      <vt:lpstr>Podział alkoholi ze względu na:</vt:lpstr>
      <vt:lpstr>Podział alkoholi ze względu na:</vt:lpstr>
      <vt:lpstr>Nazewnictwo alkoholi</vt:lpstr>
      <vt:lpstr>Nazewnictwo alkoholi</vt:lpstr>
      <vt:lpstr>Model cząsteczki propanolu</vt:lpstr>
      <vt:lpstr>Polecenie </vt:lpstr>
      <vt:lpstr>Nazewnictwo alkoholi</vt:lpstr>
      <vt:lpstr>Nazewnictwo alkoholi</vt:lpstr>
      <vt:lpstr>Nazewnictwo alkoholi</vt:lpstr>
      <vt:lpstr>Polecenie </vt:lpstr>
      <vt:lpstr>Polecenie </vt:lpstr>
      <vt:lpstr>Polecenie </vt:lpstr>
      <vt:lpstr>Izomery </vt:lpstr>
      <vt:lpstr>Model cząsteczki 2-metylopropan-2-olu</vt:lpstr>
      <vt:lpstr>Polecenie </vt:lpstr>
      <vt:lpstr>Otrzymywanie alkoholi:</vt:lpstr>
      <vt:lpstr>Otrzymywanie alkoholi:</vt:lpstr>
      <vt:lpstr>Otrzymywanie alkoholi:</vt:lpstr>
      <vt:lpstr>Otrzymywanie alkoholi:</vt:lpstr>
      <vt:lpstr>Otrzymywanie alkoholi:</vt:lpstr>
      <vt:lpstr>Otrzymywanie alkoholi:</vt:lpstr>
      <vt:lpstr>Otrzymywanie alkoholi:</vt:lpstr>
      <vt:lpstr>Otrzymywanie alkoholi:</vt:lpstr>
      <vt:lpstr>Otrzymywanie alkoholi:</vt:lpstr>
      <vt:lpstr>Właściwości fizyczne alkoholi</vt:lpstr>
      <vt:lpstr>Właściwości fizyczne alkoholi</vt:lpstr>
      <vt:lpstr>Właściwości fizyczne alkoholi</vt:lpstr>
      <vt:lpstr>Prezentacja programu PowerPoint</vt:lpstr>
      <vt:lpstr>Właściwości fizyczne alkoholu etylowego</vt:lpstr>
      <vt:lpstr>Właściwości fizyczne alkoholu etylowego</vt:lpstr>
      <vt:lpstr>Właściwości fizyczne alkoholu etylowego</vt:lpstr>
      <vt:lpstr>Właściwości fizyczne alkoholu etylowego</vt:lpstr>
      <vt:lpstr>Właściwości fizyczne alkoholi</vt:lpstr>
      <vt:lpstr>Właściwości chemiczne alkoholi</vt:lpstr>
      <vt:lpstr>Właściwości chemiczne alkoholi</vt:lpstr>
      <vt:lpstr>Właściwości chemiczne alkoholu etylowego</vt:lpstr>
      <vt:lpstr>Właściwości chemiczne alkoholu etylowego</vt:lpstr>
      <vt:lpstr>Polecenie </vt:lpstr>
      <vt:lpstr>Właściwości chemiczne alkoholu etylowego</vt:lpstr>
      <vt:lpstr>Właściwości chemiczne alkoholu etylowego</vt:lpstr>
      <vt:lpstr>Prezentacja programu PowerPoint</vt:lpstr>
      <vt:lpstr>Prezentacja programu PowerPoint</vt:lpstr>
      <vt:lpstr>Reakcja etanolu z sodem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Polecenie</vt:lpstr>
      <vt:lpstr>Zastosowanie alkoholi monohydroksylowych</vt:lpstr>
      <vt:lpstr>Zastosowanie alkoholi monohydroksylowych</vt:lpstr>
      <vt:lpstr>Alkohole polihydroksylowe</vt:lpstr>
      <vt:lpstr>Model cząsteczki 1,2-etanodiolu</vt:lpstr>
      <vt:lpstr>Prezentacja programu PowerPoint</vt:lpstr>
      <vt:lpstr>Alkohole polihydroksylowe</vt:lpstr>
      <vt:lpstr>Alkohole polihydroksylowe</vt:lpstr>
      <vt:lpstr>Model cząsteczki 1,2,3-propanotriolu</vt:lpstr>
      <vt:lpstr>Polecenie </vt:lpstr>
      <vt:lpstr>Zastosowanie alkoholi polihydroksylowych</vt:lpstr>
      <vt:lpstr>Alkohole polihydroksylowe</vt:lpstr>
      <vt:lpstr>Alkohole aromatyczne</vt:lpstr>
      <vt:lpstr>Model cząsteczki fenolu</vt:lpstr>
      <vt:lpstr>Polecenie </vt:lpstr>
      <vt:lpstr>Alkohole aromatyczne</vt:lpstr>
      <vt:lpstr>Alkohole aromatyczne</vt:lpstr>
      <vt:lpstr>Alkohole aromatyczne</vt:lpstr>
      <vt:lpstr>Zastosowanie alkoholi aromatycznych</vt:lpstr>
      <vt:lpstr>Właściwości alkoholi i fenoli</vt:lpstr>
      <vt:lpstr>Alkohole polihydroksylowe</vt:lpstr>
      <vt:lpstr>Polecenie </vt:lpstr>
      <vt:lpstr>Polecenie </vt:lpstr>
      <vt:lpstr>Polecenie </vt:lpstr>
      <vt:lpstr>Prezentacja programu PowerPoint</vt:lpstr>
      <vt:lpstr>Prezentacja programu PowerPoint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315</cp:revision>
  <dcterms:created xsi:type="dcterms:W3CDTF">2009-06-29T13:15:16Z</dcterms:created>
  <dcterms:modified xsi:type="dcterms:W3CDTF">2014-06-17T12:18:26Z</dcterms:modified>
</cp:coreProperties>
</file>