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94" r:id="rId2"/>
    <p:sldMasterId id="2147483806" r:id="rId3"/>
    <p:sldMasterId id="2147483818" r:id="rId4"/>
    <p:sldMasterId id="2147483722" r:id="rId5"/>
    <p:sldMasterId id="2147483734" r:id="rId6"/>
    <p:sldMasterId id="2147483746" r:id="rId7"/>
    <p:sldMasterId id="2147483758" r:id="rId8"/>
    <p:sldMasterId id="2147483770" r:id="rId9"/>
    <p:sldMasterId id="2147483782" r:id="rId10"/>
  </p:sldMasterIdLst>
  <p:notesMasterIdLst>
    <p:notesMasterId r:id="rId92"/>
  </p:notesMasterIdLst>
  <p:sldIdLst>
    <p:sldId id="259" r:id="rId11"/>
    <p:sldId id="388" r:id="rId12"/>
    <p:sldId id="391" r:id="rId13"/>
    <p:sldId id="392" r:id="rId14"/>
    <p:sldId id="393" r:id="rId15"/>
    <p:sldId id="394" r:id="rId16"/>
    <p:sldId id="395" r:id="rId17"/>
    <p:sldId id="396" r:id="rId18"/>
    <p:sldId id="397" r:id="rId19"/>
    <p:sldId id="398" r:id="rId20"/>
    <p:sldId id="399" r:id="rId21"/>
    <p:sldId id="400" r:id="rId22"/>
    <p:sldId id="401" r:id="rId23"/>
    <p:sldId id="402" r:id="rId24"/>
    <p:sldId id="403" r:id="rId25"/>
    <p:sldId id="404" r:id="rId26"/>
    <p:sldId id="405" r:id="rId27"/>
    <p:sldId id="406" r:id="rId28"/>
    <p:sldId id="407" r:id="rId29"/>
    <p:sldId id="408" r:id="rId30"/>
    <p:sldId id="410" r:id="rId31"/>
    <p:sldId id="409" r:id="rId32"/>
    <p:sldId id="411" r:id="rId33"/>
    <p:sldId id="412" r:id="rId34"/>
    <p:sldId id="413" r:id="rId35"/>
    <p:sldId id="414" r:id="rId36"/>
    <p:sldId id="415" r:id="rId37"/>
    <p:sldId id="416" r:id="rId38"/>
    <p:sldId id="417" r:id="rId39"/>
    <p:sldId id="418" r:id="rId40"/>
    <p:sldId id="472" r:id="rId41"/>
    <p:sldId id="419" r:id="rId42"/>
    <p:sldId id="422" r:id="rId43"/>
    <p:sldId id="421" r:id="rId44"/>
    <p:sldId id="423" r:id="rId45"/>
    <p:sldId id="473" r:id="rId46"/>
    <p:sldId id="471" r:id="rId47"/>
    <p:sldId id="474" r:id="rId48"/>
    <p:sldId id="480" r:id="rId49"/>
    <p:sldId id="427" r:id="rId50"/>
    <p:sldId id="428" r:id="rId51"/>
    <p:sldId id="429" r:id="rId52"/>
    <p:sldId id="430" r:id="rId53"/>
    <p:sldId id="476" r:id="rId54"/>
    <p:sldId id="432" r:id="rId55"/>
    <p:sldId id="433" r:id="rId56"/>
    <p:sldId id="434" r:id="rId57"/>
    <p:sldId id="435" r:id="rId58"/>
    <p:sldId id="436" r:id="rId59"/>
    <p:sldId id="437" r:id="rId60"/>
    <p:sldId id="438" r:id="rId61"/>
    <p:sldId id="439" r:id="rId62"/>
    <p:sldId id="440" r:id="rId63"/>
    <p:sldId id="478" r:id="rId64"/>
    <p:sldId id="442" r:id="rId65"/>
    <p:sldId id="444" r:id="rId66"/>
    <p:sldId id="445" r:id="rId67"/>
    <p:sldId id="446" r:id="rId68"/>
    <p:sldId id="447" r:id="rId69"/>
    <p:sldId id="448" r:id="rId70"/>
    <p:sldId id="477" r:id="rId71"/>
    <p:sldId id="450" r:id="rId72"/>
    <p:sldId id="451" r:id="rId73"/>
    <p:sldId id="452" r:id="rId74"/>
    <p:sldId id="453" r:id="rId75"/>
    <p:sldId id="481" r:id="rId76"/>
    <p:sldId id="475" r:id="rId77"/>
    <p:sldId id="456" r:id="rId78"/>
    <p:sldId id="457" r:id="rId79"/>
    <p:sldId id="458" r:id="rId80"/>
    <p:sldId id="459" r:id="rId81"/>
    <p:sldId id="467" r:id="rId82"/>
    <p:sldId id="460" r:id="rId83"/>
    <p:sldId id="461" r:id="rId84"/>
    <p:sldId id="462" r:id="rId85"/>
    <p:sldId id="463" r:id="rId86"/>
    <p:sldId id="464" r:id="rId87"/>
    <p:sldId id="465" r:id="rId88"/>
    <p:sldId id="466" r:id="rId89"/>
    <p:sldId id="468" r:id="rId90"/>
    <p:sldId id="469" r:id="rId9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404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69043" autoAdjust="0"/>
  </p:normalViewPr>
  <p:slideViewPr>
    <p:cSldViewPr>
      <p:cViewPr>
        <p:scale>
          <a:sx n="90" d="100"/>
          <a:sy n="90" d="100"/>
        </p:scale>
        <p:origin x="-91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56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76" Type="http://schemas.openxmlformats.org/officeDocument/2006/relationships/slide" Target="slides/slide66.xml"/><Relationship Id="rId84" Type="http://schemas.openxmlformats.org/officeDocument/2006/relationships/slide" Target="slides/slide74.xml"/><Relationship Id="rId89" Type="http://schemas.openxmlformats.org/officeDocument/2006/relationships/slide" Target="slides/slide79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9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66" Type="http://schemas.openxmlformats.org/officeDocument/2006/relationships/slide" Target="slides/slide56.xml"/><Relationship Id="rId74" Type="http://schemas.openxmlformats.org/officeDocument/2006/relationships/slide" Target="slides/slide64.xml"/><Relationship Id="rId79" Type="http://schemas.openxmlformats.org/officeDocument/2006/relationships/slide" Target="slides/slide69.xml"/><Relationship Id="rId87" Type="http://schemas.openxmlformats.org/officeDocument/2006/relationships/slide" Target="slides/slide77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90" Type="http://schemas.openxmlformats.org/officeDocument/2006/relationships/slide" Target="slides/slide80.xml"/><Relationship Id="rId95" Type="http://schemas.openxmlformats.org/officeDocument/2006/relationships/theme" Target="theme/theme1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77" Type="http://schemas.openxmlformats.org/officeDocument/2006/relationships/slide" Target="slides/slide67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80" Type="http://schemas.openxmlformats.org/officeDocument/2006/relationships/slide" Target="slides/slide70.xml"/><Relationship Id="rId85" Type="http://schemas.openxmlformats.org/officeDocument/2006/relationships/slide" Target="slides/slide75.xml"/><Relationship Id="rId9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83" Type="http://schemas.openxmlformats.org/officeDocument/2006/relationships/slide" Target="slides/slide73.xml"/><Relationship Id="rId88" Type="http://schemas.openxmlformats.org/officeDocument/2006/relationships/slide" Target="slides/slide78.xml"/><Relationship Id="rId91" Type="http://schemas.openxmlformats.org/officeDocument/2006/relationships/slide" Target="slides/slide81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9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B1EB550-343E-45A2-B3F3-22D56E08DEFC}" type="datetimeFigureOut">
              <a:rPr lang="pl-PL"/>
              <a:pPr>
                <a:defRPr/>
              </a:pPr>
              <a:t>2014-06-17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7E95914-DBF5-4AA7-8023-D8DB7F9503E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74938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7A74D-951C-405D-9B88-65EA9B45402A}" type="slidenum">
              <a:rPr lang="pl-PL" smtClean="0"/>
              <a:pPr/>
              <a:t>62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24419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7A74D-951C-405D-9B88-65EA9B45402A}" type="slidenum">
              <a:rPr lang="pl-PL" smtClean="0"/>
              <a:pPr/>
              <a:t>65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2559533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7A74D-951C-405D-9B88-65EA9B45402A}" type="slidenum">
              <a:rPr lang="pl-PL" smtClean="0"/>
              <a:pPr/>
              <a:t>69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20175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7A74D-951C-405D-9B88-65EA9B45402A}" type="slidenum">
              <a:rPr lang="pl-PL" smtClean="0"/>
              <a:pPr/>
              <a:t>70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12863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7A74D-951C-405D-9B88-65EA9B45402A}" type="slidenum">
              <a:rPr lang="pl-PL" smtClean="0"/>
              <a:pPr/>
              <a:t>76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0203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7A74D-951C-405D-9B88-65EA9B45402A}" type="slidenum">
              <a:rPr lang="pl-PL" smtClean="0"/>
              <a:pPr/>
              <a:t>77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6908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7A74D-951C-405D-9B88-65EA9B45402A}" type="slidenum">
              <a:rPr lang="pl-PL" smtClean="0"/>
              <a:pPr/>
              <a:t>78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26851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7A74D-951C-405D-9B88-65EA9B45402A}" type="slidenum">
              <a:rPr lang="pl-PL" smtClean="0"/>
              <a:pPr/>
              <a:t>79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1390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5"/>
          <p:cNvSpPr txBox="1">
            <a:spLocks/>
          </p:cNvSpPr>
          <p:nvPr userDrawn="1"/>
        </p:nvSpPr>
        <p:spPr>
          <a:xfrm>
            <a:off x="331788" y="282575"/>
            <a:ext cx="8785225" cy="490538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TYTUŁ SLAJDU</a:t>
            </a: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8" name="Symbol zastępczy numeru slajdu 3"/>
          <p:cNvSpPr txBox="1">
            <a:spLocks/>
          </p:cNvSpPr>
          <p:nvPr userDrawn="1"/>
        </p:nvSpPr>
        <p:spPr bwMode="auto">
          <a:xfrm>
            <a:off x="6705600" y="65087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7EBF4F-031E-49BA-AC37-C782E95C990C}" type="slidenum">
              <a:rPr kumimoji="0" lang="pl-PL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7BA1E-ABE4-4DB5-9B23-7D5BDC8D4BAD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tiff"/><Relationship Id="rId5" Type="http://schemas.openxmlformats.org/officeDocument/2006/relationships/image" Target="../media/image13.tiff"/><Relationship Id="rId4" Type="http://schemas.openxmlformats.org/officeDocument/2006/relationships/image" Target="../media/image12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tif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microsoft.com/office/2007/relationships/hdphoto" Target="../media/hdphoto1.wdp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6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7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45.png"/><Relationship Id="rId4" Type="http://schemas.microsoft.com/office/2007/relationships/hdphoto" Target="../media/hdphoto3.wdp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microsoft.com/office/2007/relationships/hdphoto" Target="../media/hdphoto5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microsoft.com/office/2007/relationships/hdphoto" Target="../media/hdphoto4.wdp"/><Relationship Id="rId4" Type="http://schemas.openxmlformats.org/officeDocument/2006/relationships/image" Target="../media/image4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50.png"/></Relationships>
</file>

<file path=ppt/slides/_rels/slide61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52.png"/><Relationship Id="rId7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50.png"/><Relationship Id="rId4" Type="http://schemas.microsoft.com/office/2007/relationships/hdphoto" Target="../media/hdphoto6.wdp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tiff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tiff"/><Relationship Id="rId2" Type="http://schemas.openxmlformats.org/officeDocument/2006/relationships/image" Target="../media/image58.tiff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tiff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l-PL" sz="3600" b="1" dirty="0" smtClean="0"/>
              <a:t>Treści multimedialne - kodowanie, przetwarzanie, prezentacja</a:t>
            </a:r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3600" dirty="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08FF9B-0118-44C7-8E1D-98D0E61C4556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6689" cy="6855984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</a:t>
            </a:fld>
            <a:endParaRPr lang="pl-PL" dirty="0"/>
          </a:p>
        </p:txBody>
      </p:sp>
      <p:sp>
        <p:nvSpPr>
          <p:cNvPr id="9" name="Tytuł 5"/>
          <p:cNvSpPr txBox="1">
            <a:spLocks/>
          </p:cNvSpPr>
          <p:nvPr/>
        </p:nvSpPr>
        <p:spPr>
          <a:xfrm>
            <a:off x="179388" y="188913"/>
            <a:ext cx="8785225" cy="475297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32500" lnSpcReduction="20000"/>
          </a:bodyPr>
          <a:lstStyle/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9800" cap="small" dirty="0" smtClean="0">
                <a:solidFill>
                  <a:schemeClr val="bg1"/>
                </a:solidFill>
                <a:latin typeface="+mj-lt"/>
              </a:rPr>
              <a:t>Jednofunkcyjne pochodne węglowodorów:</a:t>
            </a: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9800" b="1" cap="all" dirty="0" err="1" smtClean="0">
                <a:solidFill>
                  <a:schemeClr val="bg1"/>
                </a:solidFill>
                <a:latin typeface="+mj-lt"/>
              </a:rPr>
              <a:t>aldehydY</a:t>
            </a:r>
            <a:r>
              <a:rPr lang="pl-PL" sz="9800" b="1" cap="all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7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aldehydów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49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3600" dirty="0" smtClean="0"/>
              <a:t>	</a:t>
            </a:r>
          </a:p>
          <a:p>
            <a:pPr algn="ctr">
              <a:buNone/>
            </a:pPr>
            <a:r>
              <a:rPr lang="pl-PL" sz="2800" b="1" dirty="0" smtClean="0"/>
              <a:t>ALDEHYDY</a:t>
            </a:r>
            <a:r>
              <a:rPr lang="pl-PL" sz="2800" dirty="0" smtClean="0"/>
              <a:t> – pochodne węglowodorów, </a:t>
            </a:r>
            <a:br>
              <a:rPr lang="pl-PL" sz="2800" dirty="0" smtClean="0"/>
            </a:br>
            <a:r>
              <a:rPr lang="pl-PL" sz="2800" dirty="0" smtClean="0"/>
              <a:t>zawierające w swej cząsteczce</a:t>
            </a:r>
          </a:p>
          <a:p>
            <a:pPr algn="ctr">
              <a:buNone/>
            </a:pPr>
            <a:r>
              <a:rPr lang="pl-PL" sz="2800" b="1" dirty="0" smtClean="0"/>
              <a:t>grupę aldehydową –CHO</a:t>
            </a:r>
            <a:endParaRPr lang="pl-PL" sz="2800" dirty="0" smtClean="0"/>
          </a:p>
          <a:p>
            <a:pPr algn="ctr">
              <a:buNone/>
            </a:pPr>
            <a:r>
              <a:rPr lang="pl-PL" sz="2800" dirty="0" smtClean="0"/>
              <a:t> </a:t>
            </a:r>
            <a:br>
              <a:rPr lang="pl-PL" sz="2800" dirty="0" smtClean="0"/>
            </a:br>
            <a:r>
              <a:rPr lang="pl-PL" sz="2800" dirty="0" smtClean="0"/>
              <a:t>(w skład której wchodzi grupa karbonylowa)</a:t>
            </a: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Grupa funkcyjna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pl-PL" sz="3600" b="1" dirty="0" smtClean="0"/>
              <a:t>GRUPA ALDEHYDOWA</a:t>
            </a:r>
            <a:endParaRPr lang="pl-PL" sz="3600" b="1" dirty="0"/>
          </a:p>
        </p:txBody>
      </p:sp>
      <p:sp>
        <p:nvSpPr>
          <p:cNvPr id="12" name="Prostokąt 11"/>
          <p:cNvSpPr/>
          <p:nvPr/>
        </p:nvSpPr>
        <p:spPr>
          <a:xfrm>
            <a:off x="4286248" y="3000372"/>
            <a:ext cx="45368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grupa karbonylowa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636912"/>
            <a:ext cx="3092009" cy="2918857"/>
          </a:xfrm>
          <a:prstGeom prst="rect">
            <a:avLst/>
          </a:prstGeom>
        </p:spPr>
      </p:pic>
      <p:sp>
        <p:nvSpPr>
          <p:cNvPr id="13" name="Elipsa 12"/>
          <p:cNvSpPr/>
          <p:nvPr/>
        </p:nvSpPr>
        <p:spPr>
          <a:xfrm rot="19087225">
            <a:off x="1789401" y="3051156"/>
            <a:ext cx="2593720" cy="1069548"/>
          </a:xfrm>
          <a:prstGeom prst="ellipse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153400" cy="990600"/>
          </a:xfrm>
        </p:spPr>
        <p:txBody>
          <a:bodyPr/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560" y="980728"/>
            <a:ext cx="8153400" cy="5143872"/>
          </a:xfrm>
        </p:spPr>
        <p:txBody>
          <a:bodyPr/>
          <a:lstStyle/>
          <a:p>
            <a:pPr marL="0" indent="0" algn="ctr">
              <a:buNone/>
            </a:pPr>
            <a:r>
              <a:rPr lang="pl-PL" sz="3600" b="1" dirty="0" smtClean="0"/>
              <a:t>POWTÓRZMY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Grupa funkcyjna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170" name="Picture 2" descr="C:\Documents and Settings\mkopacz\Moje dokumenty\Downloads\Depositphotos_11250537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916832"/>
            <a:ext cx="4566195" cy="456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924944"/>
            <a:ext cx="99377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aldehydów</a:t>
            </a:r>
          </a:p>
        </p:txBody>
      </p:sp>
      <p:graphicFrame>
        <p:nvGraphicFramePr>
          <p:cNvPr id="6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5607647"/>
              </p:ext>
            </p:extLst>
          </p:nvPr>
        </p:nvGraphicFramePr>
        <p:xfrm>
          <a:off x="785786" y="2000241"/>
          <a:ext cx="7643868" cy="3944825"/>
        </p:xfrm>
        <a:graphic>
          <a:graphicData uri="http://schemas.openxmlformats.org/drawingml/2006/table">
            <a:tbl>
              <a:tblPr/>
              <a:tblGrid>
                <a:gridCol w="1210461"/>
                <a:gridCol w="1886293"/>
                <a:gridCol w="1502454"/>
                <a:gridCol w="3044660"/>
              </a:tblGrid>
              <a:tr h="1294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sumaryczny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aldehydu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półstrukturalny aldehydu 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8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>
                          <a:latin typeface="+mj-lt"/>
                          <a:ea typeface="Calibri"/>
                          <a:cs typeface="Times New Roman"/>
                        </a:rPr>
                        <a:t>CH</a:t>
                      </a:r>
                      <a:r>
                        <a:rPr lang="pl-PL" sz="2000" baseline="-25000" dirty="0">
                          <a:latin typeface="+mj-lt"/>
                          <a:ea typeface="Calibri"/>
                          <a:cs typeface="Times New Roman"/>
                        </a:rPr>
                        <a:t>4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  <a:r>
                        <a:rPr lang="pl-PL" sz="2000" b="1" dirty="0" smtClean="0">
                          <a:latin typeface="+mj-lt"/>
                          <a:ea typeface="Calibri"/>
                          <a:cs typeface="Times New Roman"/>
                        </a:rPr>
                        <a:t>al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2000" kern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371638"/>
            <a:ext cx="816864" cy="719328"/>
          </a:xfrm>
          <a:prstGeom prst="rect">
            <a:avLst/>
          </a:prstGeom>
        </p:spPr>
      </p:pic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aldehydów</a:t>
            </a:r>
          </a:p>
        </p:txBody>
      </p:sp>
      <p:graphicFrame>
        <p:nvGraphicFramePr>
          <p:cNvPr id="6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997465460"/>
              </p:ext>
            </p:extLst>
          </p:nvPr>
        </p:nvGraphicFramePr>
        <p:xfrm>
          <a:off x="785786" y="2000241"/>
          <a:ext cx="7643868" cy="3944825"/>
        </p:xfrm>
        <a:graphic>
          <a:graphicData uri="http://schemas.openxmlformats.org/drawingml/2006/table">
            <a:tbl>
              <a:tblPr/>
              <a:tblGrid>
                <a:gridCol w="1210461"/>
                <a:gridCol w="1886293"/>
                <a:gridCol w="1502454"/>
                <a:gridCol w="3044660"/>
              </a:tblGrid>
              <a:tr h="1294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sumaryczny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aldehydu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półstrukturalny aldehydu 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8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>
                          <a:latin typeface="+mj-lt"/>
                          <a:ea typeface="Calibri"/>
                          <a:cs typeface="Times New Roman"/>
                        </a:rPr>
                        <a:t>CH</a:t>
                      </a:r>
                      <a:r>
                        <a:rPr lang="pl-PL" sz="2000" baseline="-25000" dirty="0">
                          <a:latin typeface="+mj-lt"/>
                          <a:ea typeface="Calibri"/>
                          <a:cs typeface="Times New Roman"/>
                        </a:rPr>
                        <a:t>4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  <a:r>
                        <a:rPr lang="pl-PL" sz="2000" b="1" dirty="0" smtClean="0">
                          <a:latin typeface="+mj-lt"/>
                          <a:ea typeface="Calibri"/>
                          <a:cs typeface="Times New Roman"/>
                        </a:rPr>
                        <a:t>al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5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etan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C</a:t>
                      </a:r>
                      <a:r>
                        <a:rPr kumimoji="0"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H</a:t>
                      </a:r>
                      <a:r>
                        <a:rPr kumimoji="0"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6</a:t>
                      </a: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etan</a:t>
                      </a:r>
                      <a:r>
                        <a:rPr kumimoji="0" lang="pl-PL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al</a:t>
                      </a: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2000" kern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022" y="3356992"/>
            <a:ext cx="816864" cy="71932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202823"/>
            <a:ext cx="978408" cy="719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314104108"/>
              </p:ext>
            </p:extLst>
          </p:nvPr>
        </p:nvGraphicFramePr>
        <p:xfrm>
          <a:off x="785786" y="2000241"/>
          <a:ext cx="7643868" cy="3944825"/>
        </p:xfrm>
        <a:graphic>
          <a:graphicData uri="http://schemas.openxmlformats.org/drawingml/2006/table">
            <a:tbl>
              <a:tblPr/>
              <a:tblGrid>
                <a:gridCol w="1210461"/>
                <a:gridCol w="1886293"/>
                <a:gridCol w="1502454"/>
                <a:gridCol w="3044660"/>
              </a:tblGrid>
              <a:tr h="1294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sumaryczny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aldehydu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półstrukturalny aldehydu 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8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>
                          <a:latin typeface="+mj-lt"/>
                          <a:ea typeface="Calibri"/>
                          <a:cs typeface="Times New Roman"/>
                        </a:rPr>
                        <a:t>CH</a:t>
                      </a:r>
                      <a:r>
                        <a:rPr lang="pl-PL" sz="2000" baseline="-25000" dirty="0">
                          <a:latin typeface="+mj-lt"/>
                          <a:ea typeface="Calibri"/>
                          <a:cs typeface="Times New Roman"/>
                        </a:rPr>
                        <a:t>4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  <a:r>
                        <a:rPr lang="pl-PL" sz="2000" b="1" dirty="0" smtClean="0">
                          <a:latin typeface="+mj-lt"/>
                          <a:ea typeface="Calibri"/>
                          <a:cs typeface="Times New Roman"/>
                        </a:rPr>
                        <a:t>al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5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etan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C</a:t>
                      </a:r>
                      <a:r>
                        <a:rPr kumimoji="0"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H</a:t>
                      </a:r>
                      <a:r>
                        <a:rPr kumimoji="0"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6</a:t>
                      </a: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etan</a:t>
                      </a:r>
                      <a:r>
                        <a:rPr kumimoji="0" lang="pl-PL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al</a:t>
                      </a: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propan</a:t>
                      </a:r>
                      <a:endParaRPr kumimoji="0" lang="pl-PL" sz="2000" kern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C</a:t>
                      </a:r>
                      <a:r>
                        <a:rPr kumimoji="0"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H</a:t>
                      </a:r>
                      <a:r>
                        <a:rPr kumimoji="0"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8</a:t>
                      </a: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propan</a:t>
                      </a:r>
                      <a:r>
                        <a:rPr kumimoji="0" lang="pl-PL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al</a:t>
                      </a: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aldehydów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440" y="3356992"/>
            <a:ext cx="816864" cy="71932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088" y="4221088"/>
            <a:ext cx="978408" cy="719328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5157944"/>
            <a:ext cx="1530096" cy="719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60519106"/>
              </p:ext>
            </p:extLst>
          </p:nvPr>
        </p:nvGraphicFramePr>
        <p:xfrm>
          <a:off x="214282" y="1714488"/>
          <a:ext cx="8786842" cy="40744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8526"/>
                <a:gridCol w="2411160"/>
                <a:gridCol w="2016224"/>
                <a:gridCol w="2700932"/>
              </a:tblGrid>
              <a:tr h="754202"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Wzór sumaryczny</a:t>
                      </a:r>
                      <a:endParaRPr lang="pl-PL" sz="1800" b="1" dirty="0"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Wzór grupowy</a:t>
                      </a:r>
                      <a:endParaRPr lang="pl-PL" sz="1800" b="1" dirty="0"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Nazwa </a:t>
                      </a:r>
                      <a:b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</a:br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systematyczna</a:t>
                      </a:r>
                      <a:endParaRPr lang="pl-PL" sz="1800" b="1" dirty="0"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Nazwa zwyczajowa</a:t>
                      </a:r>
                      <a:r>
                        <a:rPr lang="pl-PL" sz="1800" b="1" baseline="0" dirty="0" smtClean="0">
                          <a:latin typeface="+mj-lt"/>
                          <a:cs typeface="Times New Roman" pitchFamily="18" charset="0"/>
                        </a:rPr>
                        <a:t> </a:t>
                      </a:r>
                      <a:endParaRPr lang="pl-PL" sz="1800" b="1" dirty="0"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4202">
                <a:tc>
                  <a:txBody>
                    <a:bodyPr/>
                    <a:lstStyle/>
                    <a:p>
                      <a:pPr algn="r"/>
                      <a:endParaRPr lang="pl-PL" sz="1800" b="1" dirty="0" smtClean="0">
                        <a:solidFill>
                          <a:schemeClr val="tx1"/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algn="r"/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H</a:t>
                      </a:r>
                      <a:r>
                        <a:rPr lang="pl-PL" sz="1800" b="1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CHO</a:t>
                      </a:r>
                      <a:endParaRPr lang="pl-PL" sz="1800" b="1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metan</a:t>
                      </a:r>
                      <a:r>
                        <a:rPr lang="pl-PL" sz="1800" b="1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al</a:t>
                      </a:r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 </a:t>
                      </a:r>
                      <a:endParaRPr lang="pl-PL" sz="1800" b="1" dirty="0"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>
                          <a:latin typeface="+mj-lt"/>
                          <a:cs typeface="Times New Roman" pitchFamily="18" charset="0"/>
                        </a:rPr>
                        <a:t>aldehyd </a:t>
                      </a:r>
                      <a:r>
                        <a:rPr lang="pl-PL" sz="1800" b="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mrówkowy</a:t>
                      </a:r>
                    </a:p>
                    <a:p>
                      <a:pPr algn="r"/>
                      <a:r>
                        <a:rPr lang="pl-PL" sz="1400" baseline="0" dirty="0" smtClean="0">
                          <a:latin typeface="+mj-lt"/>
                          <a:cs typeface="Times New Roman" pitchFamily="18" charset="0"/>
                        </a:rPr>
                        <a:t>(formaldehyd)</a:t>
                      </a:r>
                      <a:endParaRPr lang="pl-PL" sz="1400" dirty="0"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34736">
                <a:tc>
                  <a:txBody>
                    <a:bodyPr/>
                    <a:lstStyle/>
                    <a:p>
                      <a:pPr algn="r"/>
                      <a:endParaRPr lang="pl-PL" sz="1800" b="1" dirty="0" smtClean="0">
                        <a:solidFill>
                          <a:schemeClr val="tx1"/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algn="r"/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CH</a:t>
                      </a:r>
                      <a:r>
                        <a:rPr lang="pl-PL" sz="1800" b="1" baseline="-250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3</a:t>
                      </a:r>
                      <a:r>
                        <a:rPr lang="pl-PL" sz="1800" b="1" baseline="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CHO</a:t>
                      </a:r>
                      <a:endParaRPr lang="pl-PL" sz="1800" b="1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etan</a:t>
                      </a:r>
                      <a:r>
                        <a:rPr lang="pl-PL" sz="1800" b="1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al</a:t>
                      </a:r>
                      <a:r>
                        <a:rPr lang="pl-PL" sz="1800" b="1" baseline="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 </a:t>
                      </a:r>
                      <a:r>
                        <a:rPr lang="pl-PL" sz="1800" b="1" baseline="0" dirty="0" smtClean="0">
                          <a:latin typeface="+mj-lt"/>
                          <a:cs typeface="Times New Roman" pitchFamily="18" charset="0"/>
                        </a:rPr>
                        <a:t> </a:t>
                      </a:r>
                      <a:endParaRPr lang="pl-PL" sz="1800" b="1" dirty="0"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>
                          <a:latin typeface="+mj-lt"/>
                          <a:cs typeface="Times New Roman" pitchFamily="18" charset="0"/>
                        </a:rPr>
                        <a:t>aldehyd </a:t>
                      </a:r>
                      <a:r>
                        <a:rPr lang="pl-PL" sz="1800" b="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octowy</a:t>
                      </a:r>
                      <a:endParaRPr lang="pl-PL" sz="1800" b="0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5656">
                <a:tc>
                  <a:txBody>
                    <a:bodyPr/>
                    <a:lstStyle/>
                    <a:p>
                      <a:pPr algn="r"/>
                      <a:endParaRPr lang="pl-PL" sz="1800" b="1" baseline="0" dirty="0" smtClean="0">
                        <a:solidFill>
                          <a:schemeClr val="tx1"/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algn="r"/>
                      <a:r>
                        <a:rPr lang="pl-PL" sz="1800" b="1" baseline="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C</a:t>
                      </a:r>
                      <a:r>
                        <a:rPr lang="pl-PL" sz="1800" b="1" baseline="-250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2</a:t>
                      </a:r>
                      <a:r>
                        <a:rPr lang="pl-PL" sz="1800" b="1" baseline="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H</a:t>
                      </a:r>
                      <a:r>
                        <a:rPr lang="pl-PL" sz="1800" b="1" baseline="-250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5</a:t>
                      </a:r>
                      <a:r>
                        <a:rPr lang="pl-PL" sz="1800" b="1" baseline="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CHO</a:t>
                      </a:r>
                      <a:endParaRPr lang="pl-PL" sz="1800" b="1" baseline="0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propan</a:t>
                      </a:r>
                      <a:r>
                        <a:rPr lang="pl-PL" sz="1800" b="1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al</a:t>
                      </a:r>
                      <a:r>
                        <a:rPr lang="pl-PL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 </a:t>
                      </a:r>
                      <a:endParaRPr lang="pl-PL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>
                          <a:latin typeface="+mj-lt"/>
                          <a:cs typeface="Times New Roman" pitchFamily="18" charset="0"/>
                        </a:rPr>
                        <a:t>aldehyd </a:t>
                      </a:r>
                      <a:r>
                        <a:rPr lang="pl-PL" sz="1800" b="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propionowy</a:t>
                      </a:r>
                      <a:endParaRPr lang="pl-PL" sz="1800" b="0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5804">
                <a:tc>
                  <a:txBody>
                    <a:bodyPr/>
                    <a:lstStyle/>
                    <a:p>
                      <a:pPr algn="r"/>
                      <a:endParaRPr lang="pl-PL" sz="1800" b="1" dirty="0" smtClean="0">
                        <a:solidFill>
                          <a:schemeClr val="tx1"/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algn="r"/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C</a:t>
                      </a:r>
                      <a:r>
                        <a:rPr lang="pl-PL" sz="1800" b="1" baseline="-250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3</a:t>
                      </a:r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H</a:t>
                      </a:r>
                      <a:r>
                        <a:rPr lang="pl-PL" sz="1800" b="1" baseline="-250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7</a:t>
                      </a:r>
                      <a:r>
                        <a:rPr lang="pl-PL" sz="1800" b="1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CHO</a:t>
                      </a:r>
                      <a:endParaRPr lang="pl-PL" sz="1800" b="1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butan</a:t>
                      </a:r>
                      <a:r>
                        <a:rPr lang="pl-PL" sz="1800" b="1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al</a:t>
                      </a:r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 </a:t>
                      </a:r>
                      <a:endParaRPr lang="pl-PL" sz="1800" b="1" dirty="0"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>
                          <a:latin typeface="+mj-lt"/>
                          <a:cs typeface="Times New Roman" pitchFamily="18" charset="0"/>
                        </a:rPr>
                        <a:t>aldehyd </a:t>
                      </a:r>
                      <a:r>
                        <a:rPr lang="pl-PL" sz="1800" b="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masłowy</a:t>
                      </a:r>
                      <a:endParaRPr lang="pl-PL" sz="1800" b="0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5656">
                <a:tc>
                  <a:txBody>
                    <a:bodyPr/>
                    <a:lstStyle/>
                    <a:p>
                      <a:pPr algn="r"/>
                      <a:endParaRPr lang="pl-PL" sz="1800" b="1" dirty="0" smtClean="0">
                        <a:solidFill>
                          <a:schemeClr val="tx1"/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algn="r"/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C</a:t>
                      </a:r>
                      <a:r>
                        <a:rPr lang="pl-PL" sz="1800" b="1" baseline="-250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4</a:t>
                      </a:r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H</a:t>
                      </a:r>
                      <a:r>
                        <a:rPr lang="pl-PL" sz="1800" b="1" baseline="-250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9</a:t>
                      </a:r>
                      <a:r>
                        <a:rPr lang="pl-PL" sz="1800" b="1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CHO</a:t>
                      </a:r>
                      <a:endParaRPr lang="pl-PL" sz="1800" b="1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b="1" dirty="0" smtClean="0">
                          <a:latin typeface="+mj-lt"/>
                          <a:cs typeface="Times New Roman" pitchFamily="18" charset="0"/>
                        </a:rPr>
                        <a:t>pentan</a:t>
                      </a:r>
                      <a:r>
                        <a:rPr lang="pl-PL" sz="1800" b="1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al</a:t>
                      </a:r>
                      <a:r>
                        <a:rPr lang="pl-PL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  <a:cs typeface="Times New Roman" pitchFamily="18" charset="0"/>
                        </a:rPr>
                        <a:t> </a:t>
                      </a:r>
                      <a:endParaRPr lang="pl-PL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800" dirty="0" smtClean="0">
                          <a:latin typeface="+mj-lt"/>
                          <a:cs typeface="Times New Roman" pitchFamily="18" charset="0"/>
                        </a:rPr>
                        <a:t>aldehyd </a:t>
                      </a:r>
                      <a:r>
                        <a:rPr lang="pl-PL" sz="1800" b="0" kern="1200" dirty="0" smtClean="0">
                          <a:solidFill>
                            <a:srgbClr val="0070C0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walerianowy</a:t>
                      </a:r>
                      <a:endParaRPr lang="pl-PL" sz="1800" b="0" kern="1200" dirty="0">
                        <a:solidFill>
                          <a:srgbClr val="0070C0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ytuł 1"/>
          <p:cNvSpPr txBox="1">
            <a:spLocks/>
          </p:cNvSpPr>
          <p:nvPr/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Szereg homologiczny aldehydów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636" y="2528960"/>
            <a:ext cx="613220" cy="54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372" y="3249040"/>
            <a:ext cx="734492" cy="5400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244" y="3897112"/>
            <a:ext cx="1148644" cy="54000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675" y="4545184"/>
            <a:ext cx="1574237" cy="540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193256"/>
            <a:ext cx="1996398" cy="540000"/>
          </a:xfrm>
          <a:prstGeom prst="rect">
            <a:avLst/>
          </a:prstGeom>
        </p:spPr>
      </p:pic>
    </p:spTree>
  </p:cSld>
  <p:clrMapOvr>
    <a:masterClrMapping/>
  </p:clrMapOvr>
  <p:transition spd="slow" advTm="7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Model cząsteczki aldehydu octowego</a:t>
            </a:r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04864"/>
            <a:ext cx="4086225" cy="340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7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04864"/>
            <a:ext cx="4104456" cy="3391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612648" y="-171400"/>
            <a:ext cx="8153400" cy="9906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Polecenie </a:t>
            </a: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535892" cy="4572000"/>
          </a:xfrm>
        </p:spPr>
        <p:txBody>
          <a:bodyPr>
            <a:normAutofit fontScale="92500" lnSpcReduction="10000"/>
          </a:bodyPr>
          <a:lstStyle/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Wskaż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gdzie w modelu aldehydu octowego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znajduje się grupa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aldehydowa. 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jaki sposób łączą się ze sobą atomy węgla, tlenu oraz wodoru w tej grupie. 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pomocą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ChemSkech narysuj wzór aldehydu benzoesowego oraz alkoholu,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 którego możemy go otrzymać.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Obejrzyj narysowane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przez Ciebie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struktury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przestrzeni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trójwymiarowej,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wykorzystując funkcje programu </a:t>
            </a:r>
            <a:r>
              <a:rPr lang="pl-PL" sz="2800" dirty="0" err="1">
                <a:solidFill>
                  <a:schemeClr val="accent1">
                    <a:lumMod val="50000"/>
                  </a:schemeClr>
                </a:solidFill>
              </a:rPr>
              <a:t>ChemSkech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nazwie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3D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Viewer.</a:t>
            </a: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7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7858148" y="5857892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1/4</a:t>
            </a:r>
            <a:endParaRPr lang="pl-PL" sz="2800" dirty="0">
              <a:latin typeface="+mn-lt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aldehydu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99" y="3485562"/>
            <a:ext cx="4453385" cy="15276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7858148" y="5857892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1/4</a:t>
            </a:r>
            <a:endParaRPr lang="pl-PL" sz="2800" dirty="0">
              <a:latin typeface="+mn-lt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5724128" y="4005064"/>
            <a:ext cx="1368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butanal</a:t>
            </a:r>
          </a:p>
        </p:txBody>
      </p:sp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aldehydu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99" y="3485562"/>
            <a:ext cx="4453385" cy="15276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aldehydu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924944"/>
            <a:ext cx="5770984" cy="6046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3-chloro-2,3-dimetylobutanal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8001024" y="5929330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2/4</a:t>
            </a:r>
            <a:endParaRPr lang="pl-PL" sz="2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aldehydu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924944"/>
            <a:ext cx="5770984" cy="6046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3-chloro-2,3-dimetylobutanal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8001024" y="5929330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2/4</a:t>
            </a:r>
            <a:endParaRPr lang="pl-PL" sz="2800" dirty="0">
              <a:latin typeface="+mn-lt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789040"/>
            <a:ext cx="4032448" cy="2005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ole tekstowe 15"/>
          <p:cNvSpPr txBox="1"/>
          <p:nvPr/>
        </p:nvSpPr>
        <p:spPr>
          <a:xfrm>
            <a:off x="8001024" y="5929330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3/4</a:t>
            </a:r>
            <a:endParaRPr lang="pl-PL" sz="2800" dirty="0">
              <a:latin typeface="+mn-lt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aldehydu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51" y="2948178"/>
            <a:ext cx="4504353" cy="1704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899592" y="4941168"/>
            <a:ext cx="4752528" cy="72008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2-bromo-2-chloropent-3-ynal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>
            <a:off x="8001024" y="5929330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3/4</a:t>
            </a:r>
            <a:endParaRPr lang="pl-PL" sz="2800" dirty="0">
              <a:latin typeface="+mn-lt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aldehydu</a:t>
            </a:r>
            <a:r>
              <a:rPr kumimoji="0" lang="pl-PL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51" y="2948178"/>
            <a:ext cx="4504353" cy="1704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8001024" y="5929330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4/</a:t>
            </a:r>
            <a:r>
              <a:rPr lang="pl-PL" sz="2800" dirty="0" err="1" smtClean="0">
                <a:latin typeface="+mn-lt"/>
              </a:rPr>
              <a:t>4</a:t>
            </a:r>
            <a:endParaRPr lang="pl-PL" sz="2800" dirty="0">
              <a:latin typeface="+mn-lt"/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aldehydu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708920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2-chloro-5-etylocyklopentanokarboaldehyd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/>
          <p:cNvSpPr txBox="1"/>
          <p:nvPr/>
        </p:nvSpPr>
        <p:spPr>
          <a:xfrm>
            <a:off x="8001024" y="5929330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4/</a:t>
            </a:r>
            <a:r>
              <a:rPr lang="pl-PL" sz="2800" dirty="0" err="1" smtClean="0">
                <a:latin typeface="+mn-lt"/>
              </a:rPr>
              <a:t>4</a:t>
            </a:r>
            <a:endParaRPr lang="pl-PL" sz="2800" dirty="0">
              <a:latin typeface="+mn-lt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708920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2-chloro-5-etylocyklopentanokarboaldehyd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10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aldehydu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501008"/>
            <a:ext cx="43910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71472" y="-387424"/>
            <a:ext cx="9144000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Model aldehydu benzoesowego</a:t>
            </a:r>
          </a:p>
        </p:txBody>
      </p:sp>
      <p:pic>
        <p:nvPicPr>
          <p:cNvPr id="1177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48880"/>
            <a:ext cx="3960440" cy="327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325798"/>
            <a:ext cx="4315966" cy="3263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/>
          <p:nvPr/>
        </p:nvSpPr>
        <p:spPr>
          <a:xfrm>
            <a:off x="25152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Aldehydy aromatyczne           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3707904" y="1484784"/>
            <a:ext cx="4729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3-fenyloprop-2-enal</a:t>
            </a:r>
          </a:p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(aldehyd cynamonowy) </a:t>
            </a:r>
            <a:endParaRPr lang="pl-PL" sz="24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987824" y="5229200"/>
            <a:ext cx="67866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4-hydroksy-3-metoksybenzaldehyd</a:t>
            </a:r>
          </a:p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(wanilina)</a:t>
            </a:r>
          </a:p>
          <a:p>
            <a:pPr algn="ctr"/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1763688" y="3429000"/>
            <a:ext cx="551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</a:t>
            </a:r>
            <a:r>
              <a:rPr lang="pl-PL" sz="2000" dirty="0" smtClean="0">
                <a:latin typeface="+mj-lt"/>
                <a:cs typeface="Times New Roman" pitchFamily="18" charset="0"/>
              </a:rPr>
              <a:t> </a:t>
            </a: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4-formylobenzoesowy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564904"/>
            <a:ext cx="911352" cy="2087880"/>
          </a:xfrm>
          <a:prstGeom prst="rect">
            <a:avLst/>
          </a:prstGeom>
        </p:spPr>
      </p:pic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908720"/>
            <a:ext cx="1688592" cy="1519428"/>
          </a:xfr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653136"/>
            <a:ext cx="1312164" cy="1906524"/>
          </a:xfrm>
          <a:prstGeom prst="rect">
            <a:avLst/>
          </a:prstGeom>
        </p:spPr>
      </p:pic>
    </p:spTree>
  </p:cSld>
  <p:clrMapOvr>
    <a:masterClrMapping/>
  </p:clrMapOvr>
  <p:transition advClick="0" advTm="89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535892" cy="4572000"/>
          </a:xfrm>
        </p:spPr>
        <p:txBody>
          <a:bodyPr>
            <a:normAutofit fontScale="92500" lnSpcReduction="10000"/>
          </a:bodyPr>
          <a:lstStyle/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Wskaż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gdzie w modelu aldehydu benzoesowego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znajduje się grupa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aldehydowa. 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jaki sposób łączą się ze sobą atomy węgla, tlenu oraz wodoru w tej grupie. 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pomocą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ChemSkech narysuj wzór aldehydu benzoesowego oraz alkoholu,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 którego możemy go otrzymać.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Obejrzyj narysowane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przez Ciebie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struktury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przestrzeni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trójwymiarowej,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wykorzystując funkcje programu </a:t>
            </a:r>
            <a:r>
              <a:rPr lang="pl-PL" sz="2800" dirty="0" err="1">
                <a:solidFill>
                  <a:schemeClr val="accent1">
                    <a:lumMod val="50000"/>
                  </a:schemeClr>
                </a:solidFill>
              </a:rPr>
              <a:t>ChemSkech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nazwie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3D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Viewer.</a:t>
            </a: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549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8001024" y="5929330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1/2</a:t>
            </a:r>
            <a:endParaRPr lang="pl-PL" sz="2800" dirty="0">
              <a:latin typeface="+mn-lt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aldehydu</a:t>
            </a:r>
            <a:r>
              <a:rPr kumimoji="0" lang="pl-PL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212975"/>
            <a:ext cx="1080120" cy="21965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8001024" y="5929330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1/2</a:t>
            </a:r>
            <a:endParaRPr lang="pl-PL" sz="2800" dirty="0">
              <a:latin typeface="+mn-lt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aldehydu</a:t>
            </a:r>
            <a:r>
              <a:rPr kumimoji="0" lang="pl-PL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3202310" y="4581127"/>
            <a:ext cx="38884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err="1" smtClean="0">
                <a:latin typeface="+mj-lt"/>
              </a:rPr>
              <a:t>benzenokarboaldehyd</a:t>
            </a:r>
            <a:endParaRPr lang="pl-PL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212975"/>
            <a:ext cx="1080120" cy="21965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8001024" y="5929330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2/</a:t>
            </a:r>
            <a:r>
              <a:rPr lang="pl-PL" sz="2800" dirty="0" err="1" smtClean="0">
                <a:latin typeface="+mn-lt"/>
              </a:rPr>
              <a:t>2</a:t>
            </a:r>
            <a:endParaRPr lang="pl-PL" sz="2800" dirty="0">
              <a:latin typeface="+mn-lt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</a:t>
            </a:r>
            <a:r>
              <a:rPr lang="pl-PL" sz="3000" b="1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półstrukturalny</a:t>
            </a: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aldehydu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467544" y="2708920"/>
            <a:ext cx="800323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buNone/>
            </a:pPr>
            <a:r>
              <a:rPr lang="pl-PL" sz="2800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cykloheksanokarboaldehyd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/>
          <p:cNvSpPr txBox="1"/>
          <p:nvPr/>
        </p:nvSpPr>
        <p:spPr>
          <a:xfrm>
            <a:off x="8001024" y="5929330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2/</a:t>
            </a:r>
            <a:r>
              <a:rPr lang="pl-PL" sz="2800" dirty="0" err="1" smtClean="0">
                <a:latin typeface="+mn-lt"/>
              </a:rPr>
              <a:t>2</a:t>
            </a:r>
            <a:endParaRPr lang="pl-PL" sz="2800" dirty="0">
              <a:latin typeface="+mn-lt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</a:t>
            </a:r>
            <a:r>
              <a:rPr lang="pl-PL" sz="3000" b="1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półstrukturalny</a:t>
            </a: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aldehydu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ymbol zastępczy zawartości 2"/>
          <p:cNvSpPr txBox="1">
            <a:spLocks/>
          </p:cNvSpPr>
          <p:nvPr/>
        </p:nvSpPr>
        <p:spPr>
          <a:xfrm>
            <a:off x="467544" y="2708920"/>
            <a:ext cx="800323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buNone/>
            </a:pPr>
            <a:r>
              <a:rPr lang="pl-PL" sz="2800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cykloheksanokarboaldehyd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719" y="3586347"/>
            <a:ext cx="1152128" cy="23429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8596" y="1556792"/>
            <a:ext cx="8401080" cy="4572000"/>
          </a:xfrm>
        </p:spPr>
        <p:txBody>
          <a:bodyPr>
            <a:normAutofit/>
          </a:bodyPr>
          <a:lstStyle/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1.Wyszukaj w zasobach Internetu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temperatury wrzenia dziesięciu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wybranych aldehydów. </a:t>
            </a: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2. Posortuj je w programie Excel. </a:t>
            </a: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3. Zrób odpowiedni wykres zależności temperatury wrzenia aldehydów od liczby atomów węgla w ich cząsteczkach.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aldehydów     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1. utlenianie alkoholi I-rzędowych z udziałem </a:t>
            </a:r>
            <a:r>
              <a:rPr lang="pl-PL" sz="2400" dirty="0" err="1" smtClean="0">
                <a:solidFill>
                  <a:schemeClr val="accent1">
                    <a:lumMod val="50000"/>
                  </a:schemeClr>
                </a:solidFill>
              </a:rPr>
              <a:t>CuO</a:t>
            </a: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b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w obecności katalizatora</a:t>
            </a:r>
          </a:p>
          <a:p>
            <a:pPr>
              <a:buNone/>
            </a:pP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2. katalityczne utlenianie alkoholi</a:t>
            </a:r>
            <a:b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(metoda przemysłowa) </a:t>
            </a:r>
          </a:p>
          <a:p>
            <a:pPr>
              <a:buNone/>
            </a:pP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3. odwodornienie alkoholi I-rzędowych</a:t>
            </a:r>
          </a:p>
          <a:p>
            <a:pPr>
              <a:buNone/>
            </a:pP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4. reakcje specyficzne:</a:t>
            </a:r>
          </a:p>
          <a:p>
            <a:pPr>
              <a:buNone/>
            </a:pP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    a) uwodnienie acetylenu w obecności HgSO</a:t>
            </a:r>
            <a:r>
              <a:rPr lang="pl-PL" sz="2400" baseline="-25000" dirty="0" smtClean="0">
                <a:solidFill>
                  <a:schemeClr val="accent1">
                    <a:lumMod val="50000"/>
                  </a:schemeClr>
                </a:solidFill>
              </a:rPr>
              <a:t>4</a:t>
            </a: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 i H</a:t>
            </a:r>
            <a:r>
              <a:rPr lang="pl-PL" sz="2400" baseline="-25000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SO</a:t>
            </a:r>
            <a:r>
              <a:rPr lang="pl-PL" sz="2400" baseline="-25000" dirty="0" smtClean="0">
                <a:solidFill>
                  <a:schemeClr val="accent1">
                    <a:lumMod val="50000"/>
                  </a:schemeClr>
                </a:solidFill>
              </a:rPr>
              <a:t>4</a:t>
            </a: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    </a:t>
            </a:r>
          </a:p>
          <a:p>
            <a:pPr>
              <a:buNone/>
            </a:pP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    b) utlenienie etylenu w obecności katalizatorów</a:t>
            </a: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aldehydów      </a:t>
            </a: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432048" y="1556792"/>
            <a:ext cx="889248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 utlenianie alkoholi I-rzędowych z udziałem</a:t>
            </a:r>
            <a:b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pl-PL" sz="28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CuO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, w obecności katalizatora</a:t>
            </a:r>
          </a:p>
        </p:txBody>
      </p:sp>
      <p:sp>
        <p:nvSpPr>
          <p:cNvPr id="11" name="Symbol zastępczy zawartości 2"/>
          <p:cNvSpPr txBox="1">
            <a:spLocks/>
          </p:cNvSpPr>
          <p:nvPr/>
        </p:nvSpPr>
        <p:spPr>
          <a:xfrm>
            <a:off x="647056" y="3068960"/>
            <a:ext cx="8496944" cy="144016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</a:t>
            </a:r>
            <a:r>
              <a:rPr kumimoji="0" lang="pl-PL" sz="28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</a:t>
            </a:r>
            <a:r>
              <a:rPr kumimoji="0" lang="pl-PL" sz="28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OH + </a:t>
            </a:r>
            <a:r>
              <a:rPr kumimoji="0" lang="pl-PL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CuO</a:t>
            </a:r>
            <a:endParaRPr lang="pl-PL" sz="2800" dirty="0" smtClean="0">
              <a:latin typeface="+mj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</a:pPr>
            <a:r>
              <a:rPr lang="pl-PL" sz="2800" dirty="0" smtClean="0">
                <a:latin typeface="+mj-lt"/>
              </a:rPr>
              <a:t>						</a:t>
            </a:r>
            <a:endParaRPr lang="pl-PL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Łącznik prosty ze strzałką 11"/>
          <p:cNvCxnSpPr/>
          <p:nvPr/>
        </p:nvCxnSpPr>
        <p:spPr>
          <a:xfrm>
            <a:off x="4211960" y="3284984"/>
            <a:ext cx="86409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Łącznik prosty ze strzałką 4"/>
          <p:cNvCxnSpPr/>
          <p:nvPr/>
        </p:nvCxnSpPr>
        <p:spPr>
          <a:xfrm>
            <a:off x="4211960" y="3284984"/>
            <a:ext cx="86409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aldehydów      </a:t>
            </a:r>
          </a:p>
        </p:txBody>
      </p:sp>
      <p:sp>
        <p:nvSpPr>
          <p:cNvPr id="10" name="Symbol zastępczy zawartości 2"/>
          <p:cNvSpPr txBox="1">
            <a:spLocks/>
          </p:cNvSpPr>
          <p:nvPr/>
        </p:nvSpPr>
        <p:spPr>
          <a:xfrm>
            <a:off x="647056" y="3068960"/>
            <a:ext cx="8496944" cy="144016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</a:t>
            </a:r>
            <a:r>
              <a:rPr kumimoji="0" lang="pl-PL" sz="28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</a:t>
            </a:r>
            <a:r>
              <a:rPr kumimoji="0" lang="pl-PL" sz="28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OH + </a:t>
            </a:r>
            <a:r>
              <a:rPr kumimoji="0" lang="pl-PL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CuO</a:t>
            </a:r>
            <a:r>
              <a:rPr lang="pl-PL" sz="2800" dirty="0" smtClean="0">
                <a:latin typeface="+mn-lt"/>
              </a:rPr>
              <a:t>            </a:t>
            </a:r>
            <a:r>
              <a:rPr lang="pl-PL" sz="2800" dirty="0" smtClean="0">
                <a:latin typeface="+mj-lt"/>
              </a:rPr>
              <a:t>CH</a:t>
            </a:r>
            <a:r>
              <a:rPr lang="pl-PL" sz="2800" baseline="-25000" dirty="0" smtClean="0">
                <a:latin typeface="+mj-lt"/>
              </a:rPr>
              <a:t>3</a:t>
            </a:r>
            <a:r>
              <a:rPr lang="pl-PL" sz="2800" dirty="0" smtClean="0">
                <a:latin typeface="+mj-lt"/>
              </a:rPr>
              <a:t>CHO + Cu + H</a:t>
            </a:r>
            <a:r>
              <a:rPr lang="pl-PL" sz="2800" baseline="-25000" dirty="0" smtClean="0">
                <a:latin typeface="+mj-lt"/>
              </a:rPr>
              <a:t>2</a:t>
            </a:r>
            <a:r>
              <a:rPr lang="pl-PL" sz="2800" dirty="0" smtClean="0">
                <a:latin typeface="+mj-lt"/>
              </a:rPr>
              <a:t>O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</a:pPr>
            <a:r>
              <a:rPr lang="pl-PL" sz="2800" dirty="0" smtClean="0">
                <a:latin typeface="+mj-lt"/>
              </a:rPr>
              <a:t>						</a:t>
            </a: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  </a:t>
            </a:r>
            <a:r>
              <a:rPr lang="pl-PL" sz="2400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etanal</a:t>
            </a:r>
            <a:endParaRPr lang="pl-PL" sz="2400" dirty="0" smtClean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432048" y="1556792"/>
            <a:ext cx="889248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 utlenianie alkoholi I-rzędowych z udziałem</a:t>
            </a:r>
            <a:b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pl-PL" sz="28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CuO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, w obecności katalizatora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4538" y="1597496"/>
            <a:ext cx="8643966" cy="4495800"/>
          </a:xfrm>
        </p:spPr>
        <p:txBody>
          <a:bodyPr/>
          <a:lstStyle/>
          <a:p>
            <a:pPr>
              <a:buNone/>
            </a:pPr>
            <a:r>
              <a:rPr lang="pl-PL" sz="2800" dirty="0" smtClean="0"/>
              <a:t>2. katalityczne utlenianie alkoholi- </a:t>
            </a:r>
            <a:br>
              <a:rPr lang="pl-PL" sz="2800" dirty="0" smtClean="0"/>
            </a:br>
            <a:r>
              <a:rPr lang="pl-PL" sz="2800" dirty="0" smtClean="0"/>
              <a:t>  metoda przemysłowa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dirty="0" smtClean="0">
                <a:cs typeface="Times New Roman" pitchFamily="18" charset="0"/>
              </a:rPr>
              <a:t>    </a:t>
            </a:r>
            <a:r>
              <a:rPr lang="pl-PL" sz="2800" dirty="0" smtClean="0"/>
              <a:t>CH</a:t>
            </a:r>
            <a:r>
              <a:rPr lang="pl-PL" sz="2800" baseline="-25000" dirty="0" smtClean="0"/>
              <a:t>3</a:t>
            </a:r>
            <a:r>
              <a:rPr lang="pl-PL" sz="2800" dirty="0" smtClean="0"/>
              <a:t>OH + O</a:t>
            </a:r>
            <a:r>
              <a:rPr lang="pl-PL" sz="2800" baseline="-25000" dirty="0" smtClean="0"/>
              <a:t>2</a:t>
            </a:r>
            <a:endParaRPr lang="pl-PL" sz="2800" dirty="0" smtClean="0"/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/>
          </a:p>
        </p:txBody>
      </p:sp>
      <p:sp>
        <p:nvSpPr>
          <p:cNvPr id="6" name="pole tekstowe 5"/>
          <p:cNvSpPr txBox="1"/>
          <p:nvPr/>
        </p:nvSpPr>
        <p:spPr>
          <a:xfrm>
            <a:off x="3635896" y="302889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+mj-lt"/>
              </a:rPr>
              <a:t>kat., T=600</a:t>
            </a:r>
            <a:r>
              <a:rPr lang="pl-PL" sz="2000" baseline="30000" dirty="0" smtClean="0">
                <a:latin typeface="+mj-lt"/>
              </a:rPr>
              <a:t>o</a:t>
            </a:r>
            <a:r>
              <a:rPr lang="pl-PL" sz="2000" dirty="0" smtClean="0">
                <a:latin typeface="+mj-lt"/>
              </a:rPr>
              <a:t>C</a:t>
            </a:r>
            <a:endParaRPr lang="pl-PL" sz="2000" baseline="30000" dirty="0">
              <a:latin typeface="+mj-lt"/>
            </a:endParaRPr>
          </a:p>
        </p:txBody>
      </p:sp>
      <p:cxnSp>
        <p:nvCxnSpPr>
          <p:cNvPr id="5" name="Łącznik prosty ze strzałką 4"/>
          <p:cNvCxnSpPr/>
          <p:nvPr/>
        </p:nvCxnSpPr>
        <p:spPr>
          <a:xfrm>
            <a:off x="3419872" y="3427412"/>
            <a:ext cx="235745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ytuł 1"/>
          <p:cNvSpPr txBox="1">
            <a:spLocks/>
          </p:cNvSpPr>
          <p:nvPr/>
        </p:nvSpPr>
        <p:spPr>
          <a:xfrm>
            <a:off x="428596" y="-387424"/>
            <a:ext cx="8543956" cy="1399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aldehydów     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4538" y="1597496"/>
            <a:ext cx="8643966" cy="4495800"/>
          </a:xfrm>
        </p:spPr>
        <p:txBody>
          <a:bodyPr/>
          <a:lstStyle/>
          <a:p>
            <a:pPr>
              <a:buNone/>
            </a:pPr>
            <a:r>
              <a:rPr lang="pl-PL" sz="2800" dirty="0" smtClean="0"/>
              <a:t>2. katalityczne utlenianie alkoholi- </a:t>
            </a:r>
            <a:br>
              <a:rPr lang="pl-PL" sz="2800" dirty="0" smtClean="0"/>
            </a:br>
            <a:r>
              <a:rPr lang="pl-PL" sz="2800" dirty="0" smtClean="0"/>
              <a:t>  metoda przemysłowa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dirty="0" smtClean="0">
                <a:cs typeface="Times New Roman" pitchFamily="18" charset="0"/>
              </a:rPr>
              <a:t>    </a:t>
            </a:r>
            <a:r>
              <a:rPr lang="pl-PL" sz="2800" dirty="0" smtClean="0"/>
              <a:t>CH</a:t>
            </a:r>
            <a:r>
              <a:rPr lang="pl-PL" sz="2800" baseline="-25000" dirty="0" smtClean="0"/>
              <a:t>3</a:t>
            </a:r>
            <a:r>
              <a:rPr lang="pl-PL" sz="2800" dirty="0" smtClean="0"/>
              <a:t>OH + O</a:t>
            </a:r>
            <a:r>
              <a:rPr lang="pl-PL" sz="2800" baseline="-25000" dirty="0" smtClean="0"/>
              <a:t>2</a:t>
            </a:r>
            <a:endParaRPr lang="pl-PL" sz="2800" dirty="0" smtClean="0"/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/>
          </a:p>
        </p:txBody>
      </p:sp>
      <p:sp>
        <p:nvSpPr>
          <p:cNvPr id="6" name="pole tekstowe 5"/>
          <p:cNvSpPr txBox="1"/>
          <p:nvPr/>
        </p:nvSpPr>
        <p:spPr>
          <a:xfrm>
            <a:off x="3635896" y="302889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+mj-lt"/>
              </a:rPr>
              <a:t>kat., T=600</a:t>
            </a:r>
            <a:r>
              <a:rPr lang="pl-PL" sz="2000" baseline="30000" dirty="0" smtClean="0">
                <a:latin typeface="+mj-lt"/>
              </a:rPr>
              <a:t>o</a:t>
            </a:r>
            <a:r>
              <a:rPr lang="pl-PL" sz="2000" dirty="0" smtClean="0">
                <a:latin typeface="+mj-lt"/>
              </a:rPr>
              <a:t>C</a:t>
            </a:r>
            <a:endParaRPr lang="pl-PL" sz="2000" baseline="30000" dirty="0">
              <a:latin typeface="+mj-lt"/>
            </a:endParaRPr>
          </a:p>
        </p:txBody>
      </p:sp>
      <p:cxnSp>
        <p:nvCxnSpPr>
          <p:cNvPr id="5" name="Łącznik prosty ze strzałką 4"/>
          <p:cNvCxnSpPr/>
          <p:nvPr/>
        </p:nvCxnSpPr>
        <p:spPr>
          <a:xfrm>
            <a:off x="3419872" y="3427412"/>
            <a:ext cx="235745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ytuł 1"/>
          <p:cNvSpPr txBox="1">
            <a:spLocks/>
          </p:cNvSpPr>
          <p:nvPr/>
        </p:nvSpPr>
        <p:spPr>
          <a:xfrm>
            <a:off x="428596" y="-387424"/>
            <a:ext cx="8543956" cy="1399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aldehydów     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5940152" y="3122965"/>
            <a:ext cx="3024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800" dirty="0" smtClean="0">
                <a:latin typeface="+mj-lt"/>
              </a:rPr>
              <a:t>2HCHO + 2H</a:t>
            </a:r>
            <a:r>
              <a:rPr lang="pl-PL" sz="2800" baseline="-25000" dirty="0" smtClean="0">
                <a:latin typeface="+mj-lt"/>
              </a:rPr>
              <a:t>2</a:t>
            </a:r>
            <a:r>
              <a:rPr lang="pl-PL" sz="2800" dirty="0" smtClean="0">
                <a:latin typeface="+mj-lt"/>
              </a:rPr>
              <a:t>O</a:t>
            </a:r>
          </a:p>
          <a:p>
            <a:pPr>
              <a:buNone/>
            </a:pPr>
            <a:r>
              <a:rPr lang="pl-PL" sz="2800" dirty="0" smtClean="0">
                <a:latin typeface="+mj-lt"/>
              </a:rPr>
              <a:t> </a:t>
            </a:r>
            <a:r>
              <a:rPr lang="pl-PL" sz="20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metanal</a:t>
            </a:r>
            <a:endParaRPr lang="pl-PL" sz="20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aldehydów      </a:t>
            </a:r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sz="2800" dirty="0" smtClean="0"/>
              <a:t>3. odwodornienie alkoholi I-rzędowych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2800" dirty="0" smtClean="0"/>
              <a:t>    CH</a:t>
            </a:r>
            <a:r>
              <a:rPr lang="pl-PL" sz="2800" baseline="-25000" dirty="0" smtClean="0"/>
              <a:t>3</a:t>
            </a:r>
            <a:r>
              <a:rPr lang="pl-PL" sz="2800" dirty="0" smtClean="0"/>
              <a:t>CH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OH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491880" y="2473732"/>
            <a:ext cx="768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latin typeface="+mj-lt"/>
              </a:rPr>
              <a:t>kat.</a:t>
            </a:r>
            <a:endParaRPr lang="pl-PL" sz="2400" dirty="0">
              <a:latin typeface="+mj-lt"/>
            </a:endParaRPr>
          </a:p>
        </p:txBody>
      </p:sp>
      <p:cxnSp>
        <p:nvCxnSpPr>
          <p:cNvPr id="12" name="Łącznik prosty ze strzałką 11"/>
          <p:cNvCxnSpPr/>
          <p:nvPr/>
        </p:nvCxnSpPr>
        <p:spPr>
          <a:xfrm>
            <a:off x="3131840" y="2924944"/>
            <a:ext cx="178595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pl-PL" sz="2800" dirty="0" smtClean="0"/>
              <a:t>3. odwodornienie alkoholi I-rzędowych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2800" dirty="0" smtClean="0"/>
              <a:t>    CH</a:t>
            </a:r>
            <a:r>
              <a:rPr lang="pl-PL" sz="2800" baseline="-25000" dirty="0" smtClean="0"/>
              <a:t>3</a:t>
            </a:r>
            <a:r>
              <a:rPr lang="pl-PL" sz="2800" dirty="0" smtClean="0"/>
              <a:t>CH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OH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cxnSp>
        <p:nvCxnSpPr>
          <p:cNvPr id="5" name="Łącznik prosty ze strzałką 4"/>
          <p:cNvCxnSpPr/>
          <p:nvPr/>
        </p:nvCxnSpPr>
        <p:spPr>
          <a:xfrm>
            <a:off x="3131840" y="2924944"/>
            <a:ext cx="178595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/>
          <p:nvPr/>
        </p:nvSpPr>
        <p:spPr>
          <a:xfrm>
            <a:off x="3491880" y="2473732"/>
            <a:ext cx="768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latin typeface="+mj-lt"/>
              </a:rPr>
              <a:t>kat.</a:t>
            </a:r>
            <a:endParaRPr lang="pl-PL" sz="2400" dirty="0">
              <a:latin typeface="+mj-lt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aldehydów      </a:t>
            </a:r>
          </a:p>
        </p:txBody>
      </p:sp>
      <p:sp>
        <p:nvSpPr>
          <p:cNvPr id="7" name="Prostokąt 6"/>
          <p:cNvSpPr/>
          <p:nvPr/>
        </p:nvSpPr>
        <p:spPr>
          <a:xfrm>
            <a:off x="5148064" y="2708920"/>
            <a:ext cx="3600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800" dirty="0" smtClean="0">
                <a:latin typeface="+mj-lt"/>
              </a:rPr>
              <a:t>CH</a:t>
            </a:r>
            <a:r>
              <a:rPr lang="pl-PL" sz="2800" baseline="-25000" dirty="0" smtClean="0">
                <a:latin typeface="+mj-lt"/>
              </a:rPr>
              <a:t>3</a:t>
            </a:r>
            <a:r>
              <a:rPr lang="pl-PL" sz="2800" dirty="0" smtClean="0">
                <a:latin typeface="+mj-lt"/>
              </a:rPr>
              <a:t>CHO +  H</a:t>
            </a:r>
            <a:r>
              <a:rPr lang="pl-PL" sz="2800" baseline="-25000" dirty="0" smtClean="0">
                <a:latin typeface="+mj-lt"/>
              </a:rPr>
              <a:t>2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pl-PL" sz="2400" dirty="0" err="1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etanal</a:t>
            </a:r>
            <a:endParaRPr lang="pl-PL" sz="24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715404" cy="4495800"/>
          </a:xfrm>
        </p:spPr>
        <p:txBody>
          <a:bodyPr/>
          <a:lstStyle/>
          <a:p>
            <a:pPr>
              <a:buNone/>
            </a:pPr>
            <a:r>
              <a:rPr lang="pl-PL" sz="2800" dirty="0" smtClean="0"/>
              <a:t>4a) uwodnienie acetylenu w obecności </a:t>
            </a:r>
            <a:br>
              <a:rPr lang="pl-PL" sz="2800" dirty="0" smtClean="0"/>
            </a:br>
            <a:r>
              <a:rPr lang="pl-PL" sz="2800" dirty="0" smtClean="0"/>
              <a:t>   HgSO</a:t>
            </a:r>
            <a:r>
              <a:rPr lang="pl-PL" sz="2800" baseline="-25000" dirty="0" smtClean="0"/>
              <a:t>4</a:t>
            </a:r>
            <a:r>
              <a:rPr lang="pl-PL" sz="2800" dirty="0" smtClean="0"/>
              <a:t> i H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SO</a:t>
            </a:r>
            <a:r>
              <a:rPr lang="pl-PL" sz="2800" baseline="-25000" dirty="0" smtClean="0"/>
              <a:t>4</a:t>
            </a:r>
          </a:p>
          <a:p>
            <a:pPr>
              <a:buNone/>
            </a:pPr>
            <a:endParaRPr lang="pl-PL" baseline="-25000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2800" dirty="0" smtClean="0"/>
              <a:t>      C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H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 + H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O</a:t>
            </a:r>
          </a:p>
          <a:p>
            <a:pPr>
              <a:buNone/>
            </a:pPr>
            <a:endParaRPr lang="pl-PL" baseline="-25000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/>
          </a:p>
        </p:txBody>
      </p:sp>
      <p:cxnSp>
        <p:nvCxnSpPr>
          <p:cNvPr id="5" name="Łącznik prosty ze strzałką 4"/>
          <p:cNvCxnSpPr/>
          <p:nvPr/>
        </p:nvCxnSpPr>
        <p:spPr>
          <a:xfrm>
            <a:off x="3419872" y="3068960"/>
            <a:ext cx="214314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aldehydów     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3419872" y="2708920"/>
            <a:ext cx="17155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HgSO</a:t>
            </a:r>
            <a:r>
              <a:rPr lang="pl-PL" sz="1600" baseline="-25000" dirty="0" smtClean="0">
                <a:latin typeface="+mn-lt"/>
              </a:rPr>
              <a:t>4</a:t>
            </a:r>
            <a:r>
              <a:rPr lang="pl-PL" sz="1600" dirty="0" smtClean="0">
                <a:latin typeface="+mn-lt"/>
              </a:rPr>
              <a:t> , H</a:t>
            </a:r>
            <a:r>
              <a:rPr lang="pl-PL" sz="1600" baseline="-25000" dirty="0" smtClean="0">
                <a:latin typeface="+mn-lt"/>
              </a:rPr>
              <a:t>2</a:t>
            </a:r>
            <a:r>
              <a:rPr lang="pl-PL" sz="1600" dirty="0" smtClean="0">
                <a:latin typeface="+mn-lt"/>
              </a:rPr>
              <a:t>SO</a:t>
            </a:r>
            <a:r>
              <a:rPr lang="pl-PL" sz="1600" baseline="-25000" dirty="0" smtClean="0">
                <a:latin typeface="+mn-lt"/>
              </a:rPr>
              <a:t>4</a:t>
            </a:r>
            <a:endParaRPr lang="pl-PL" sz="1600" baseline="-25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715404" cy="4495800"/>
          </a:xfrm>
        </p:spPr>
        <p:txBody>
          <a:bodyPr/>
          <a:lstStyle/>
          <a:p>
            <a:pPr>
              <a:buNone/>
            </a:pPr>
            <a:r>
              <a:rPr lang="pl-PL" sz="2800" dirty="0" smtClean="0"/>
              <a:t>4a) uwodnienie acetylenu w obecności </a:t>
            </a:r>
            <a:br>
              <a:rPr lang="pl-PL" sz="2800" dirty="0" smtClean="0"/>
            </a:br>
            <a:r>
              <a:rPr lang="pl-PL" sz="2800" dirty="0" smtClean="0"/>
              <a:t>   HgSO</a:t>
            </a:r>
            <a:r>
              <a:rPr lang="pl-PL" sz="2800" baseline="-25000" dirty="0" smtClean="0"/>
              <a:t>4</a:t>
            </a:r>
            <a:r>
              <a:rPr lang="pl-PL" sz="2800" dirty="0" smtClean="0"/>
              <a:t> i H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SO</a:t>
            </a:r>
            <a:r>
              <a:rPr lang="pl-PL" sz="2800" baseline="-25000" dirty="0" smtClean="0"/>
              <a:t>4</a:t>
            </a:r>
          </a:p>
          <a:p>
            <a:pPr>
              <a:buNone/>
            </a:pPr>
            <a:endParaRPr lang="pl-PL" baseline="-25000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2800" dirty="0" smtClean="0"/>
              <a:t>      C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H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 + H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O</a:t>
            </a:r>
          </a:p>
          <a:p>
            <a:pPr>
              <a:buNone/>
            </a:pPr>
            <a:endParaRPr lang="pl-PL" baseline="-25000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/>
          </a:p>
        </p:txBody>
      </p:sp>
      <p:cxnSp>
        <p:nvCxnSpPr>
          <p:cNvPr id="5" name="Łącznik prosty ze strzałką 4"/>
          <p:cNvCxnSpPr/>
          <p:nvPr/>
        </p:nvCxnSpPr>
        <p:spPr>
          <a:xfrm>
            <a:off x="3419872" y="3068960"/>
            <a:ext cx="214314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/>
          <p:nvPr/>
        </p:nvSpPr>
        <p:spPr>
          <a:xfrm>
            <a:off x="3419872" y="2708920"/>
            <a:ext cx="17155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HgSO</a:t>
            </a:r>
            <a:r>
              <a:rPr lang="pl-PL" sz="1600" baseline="-25000" dirty="0" smtClean="0">
                <a:latin typeface="+mn-lt"/>
              </a:rPr>
              <a:t>4</a:t>
            </a:r>
            <a:r>
              <a:rPr lang="pl-PL" sz="1600" dirty="0" smtClean="0">
                <a:latin typeface="+mn-lt"/>
              </a:rPr>
              <a:t> , H</a:t>
            </a:r>
            <a:r>
              <a:rPr lang="pl-PL" sz="1600" baseline="-25000" dirty="0" smtClean="0">
                <a:latin typeface="+mn-lt"/>
              </a:rPr>
              <a:t>2</a:t>
            </a:r>
            <a:r>
              <a:rPr lang="pl-PL" sz="1600" dirty="0" smtClean="0">
                <a:latin typeface="+mn-lt"/>
              </a:rPr>
              <a:t>SO</a:t>
            </a:r>
            <a:r>
              <a:rPr lang="pl-PL" sz="1600" baseline="-25000" dirty="0" smtClean="0">
                <a:latin typeface="+mn-lt"/>
              </a:rPr>
              <a:t>4</a:t>
            </a:r>
            <a:endParaRPr lang="pl-PL" sz="1600" baseline="-25000" dirty="0">
              <a:latin typeface="+mn-lt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aldehydów      </a:t>
            </a:r>
          </a:p>
        </p:txBody>
      </p:sp>
      <p:sp>
        <p:nvSpPr>
          <p:cNvPr id="7" name="Prostokąt 6"/>
          <p:cNvSpPr/>
          <p:nvPr/>
        </p:nvSpPr>
        <p:spPr>
          <a:xfrm>
            <a:off x="5868144" y="2814027"/>
            <a:ext cx="2232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800" dirty="0" smtClean="0">
                <a:latin typeface="+mj-lt"/>
              </a:rPr>
              <a:t>CH</a:t>
            </a:r>
            <a:r>
              <a:rPr lang="pl-PL" sz="2800" baseline="-25000" dirty="0" smtClean="0">
                <a:latin typeface="+mj-lt"/>
              </a:rPr>
              <a:t>3</a:t>
            </a:r>
            <a:r>
              <a:rPr lang="pl-PL" sz="2800" dirty="0" smtClean="0">
                <a:latin typeface="+mj-lt"/>
              </a:rPr>
              <a:t>CHO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 </a:t>
            </a:r>
            <a:r>
              <a:rPr lang="pl-PL" sz="20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etanal</a:t>
            </a:r>
            <a:endParaRPr lang="pl-PL" sz="20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556792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pl-PL" sz="2800" dirty="0" smtClean="0"/>
              <a:t>4b) utlenienie etylenu w obecności katalizatorów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5400" dirty="0" smtClean="0"/>
              <a:t>   </a:t>
            </a:r>
            <a:r>
              <a:rPr lang="pl-PL" sz="2800" dirty="0" smtClean="0"/>
              <a:t>C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H</a:t>
            </a:r>
            <a:r>
              <a:rPr lang="pl-PL" sz="2800" baseline="-25000" dirty="0" smtClean="0"/>
              <a:t>4 </a:t>
            </a:r>
            <a:r>
              <a:rPr lang="pl-PL" sz="2800" dirty="0" smtClean="0"/>
              <a:t>+ O</a:t>
            </a:r>
            <a:r>
              <a:rPr lang="pl-PL" sz="2800" baseline="-25000" dirty="0" smtClean="0"/>
              <a:t>2 </a:t>
            </a:r>
            <a:endParaRPr lang="pl-PL" sz="2800" dirty="0" smtClean="0"/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/>
          </a:p>
        </p:txBody>
      </p:sp>
      <p:cxnSp>
        <p:nvCxnSpPr>
          <p:cNvPr id="5" name="Łącznik prosty ze strzałką 4"/>
          <p:cNvCxnSpPr/>
          <p:nvPr/>
        </p:nvCxnSpPr>
        <p:spPr>
          <a:xfrm>
            <a:off x="2987824" y="3284984"/>
            <a:ext cx="214314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/>
          <p:nvPr/>
        </p:nvSpPr>
        <p:spPr>
          <a:xfrm>
            <a:off x="3611989" y="2924944"/>
            <a:ext cx="671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kat.</a:t>
            </a:r>
            <a:endParaRPr lang="pl-PL" sz="2000" dirty="0">
              <a:latin typeface="+mj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618401" y="3356992"/>
            <a:ext cx="6655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p, T</a:t>
            </a:r>
            <a:endParaRPr lang="pl-PL" sz="2000" dirty="0">
              <a:latin typeface="+mj-lt"/>
            </a:endParaRPr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aldehydów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556792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pl-PL" sz="2800" dirty="0" smtClean="0"/>
              <a:t>4b) utlenienie etylenu w obecności katalizatorów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5400" dirty="0" smtClean="0"/>
              <a:t>   </a:t>
            </a:r>
            <a:r>
              <a:rPr lang="pl-PL" sz="2800" dirty="0" smtClean="0"/>
              <a:t>C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H</a:t>
            </a:r>
            <a:r>
              <a:rPr lang="pl-PL" sz="2800" baseline="-25000" dirty="0" smtClean="0"/>
              <a:t>4 </a:t>
            </a:r>
            <a:r>
              <a:rPr lang="pl-PL" sz="2800" dirty="0" smtClean="0"/>
              <a:t>+ O</a:t>
            </a:r>
            <a:r>
              <a:rPr lang="pl-PL" sz="2800" baseline="-25000" dirty="0" smtClean="0"/>
              <a:t>2 </a:t>
            </a:r>
            <a:endParaRPr lang="pl-PL" sz="2800" dirty="0" smtClean="0"/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/>
          </a:p>
        </p:txBody>
      </p:sp>
      <p:cxnSp>
        <p:nvCxnSpPr>
          <p:cNvPr id="5" name="Łącznik prosty ze strzałką 4"/>
          <p:cNvCxnSpPr/>
          <p:nvPr/>
        </p:nvCxnSpPr>
        <p:spPr>
          <a:xfrm>
            <a:off x="2987824" y="3284984"/>
            <a:ext cx="214314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/>
          <p:nvPr/>
        </p:nvSpPr>
        <p:spPr>
          <a:xfrm>
            <a:off x="3611989" y="2924944"/>
            <a:ext cx="671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kat.</a:t>
            </a:r>
            <a:endParaRPr lang="pl-PL" sz="2000" dirty="0">
              <a:latin typeface="+mj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618401" y="3356992"/>
            <a:ext cx="6655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p, T</a:t>
            </a:r>
            <a:endParaRPr lang="pl-PL" sz="2000" dirty="0">
              <a:latin typeface="+mj-lt"/>
            </a:endParaRPr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aldehydów      </a:t>
            </a:r>
          </a:p>
        </p:txBody>
      </p:sp>
      <p:sp>
        <p:nvSpPr>
          <p:cNvPr id="10" name="Prostokąt 9"/>
          <p:cNvSpPr/>
          <p:nvPr/>
        </p:nvSpPr>
        <p:spPr>
          <a:xfrm>
            <a:off x="5580112" y="2996952"/>
            <a:ext cx="2232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800" dirty="0" smtClean="0">
                <a:latin typeface="+mj-lt"/>
              </a:rPr>
              <a:t>2CH</a:t>
            </a:r>
            <a:r>
              <a:rPr lang="pl-PL" sz="2800" baseline="-25000" dirty="0" smtClean="0">
                <a:latin typeface="+mj-lt"/>
              </a:rPr>
              <a:t>3</a:t>
            </a:r>
            <a:r>
              <a:rPr lang="pl-PL" sz="2800" dirty="0" smtClean="0">
                <a:latin typeface="+mj-lt"/>
              </a:rPr>
              <a:t>CHO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 </a:t>
            </a:r>
            <a:r>
              <a:rPr lang="pl-PL" sz="2000" dirty="0" err="1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etanal</a:t>
            </a:r>
            <a:endParaRPr lang="pl-PL" sz="20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39</a:t>
            </a:fld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764704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aldehydu octowego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aldehydów      </a:t>
            </a: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285992"/>
            <a:ext cx="6143625" cy="3886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aldehydów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512168"/>
            <a:ext cx="8496944" cy="551723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pl-PL" sz="2000" b="1" dirty="0" smtClean="0">
                <a:latin typeface="+mj-lt"/>
                <a:cs typeface="Times New Roman" pitchFamily="18" charset="0"/>
              </a:rPr>
              <a:t>METANAL</a:t>
            </a:r>
          </a:p>
          <a:p>
            <a:pPr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 w warunkach normalnych gaz o ostrym, charakterystycznym</a:t>
            </a:r>
            <a:br>
              <a:rPr lang="pl-PL" sz="2000" dirty="0" smtClean="0">
                <a:latin typeface="+mj-lt"/>
                <a:cs typeface="Times New Roman" pitchFamily="18" charset="0"/>
              </a:rPr>
            </a:br>
            <a:r>
              <a:rPr lang="pl-PL" sz="2000" dirty="0" smtClean="0">
                <a:latin typeface="+mj-lt"/>
                <a:cs typeface="Times New Roman" pitchFamily="18" charset="0"/>
              </a:rPr>
              <a:t>     zapachu</a:t>
            </a:r>
          </a:p>
          <a:p>
            <a:pPr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 bardzo dobrze rozpuszcza się w wodzie</a:t>
            </a:r>
          </a:p>
          <a:p>
            <a:pPr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 związek toksyczny</a:t>
            </a:r>
          </a:p>
          <a:p>
            <a:pPr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 drażni błony śluzowe i powoduje łzawienie</a:t>
            </a:r>
          </a:p>
          <a:p>
            <a:pPr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 roztwór 40% to </a:t>
            </a:r>
            <a:r>
              <a:rPr lang="pl-PL" sz="2000" b="1" dirty="0" smtClean="0">
                <a:latin typeface="+mj-lt"/>
                <a:cs typeface="Times New Roman" pitchFamily="18" charset="0"/>
              </a:rPr>
              <a:t>formalina</a:t>
            </a:r>
            <a:r>
              <a:rPr lang="pl-PL" sz="2000" dirty="0" smtClean="0">
                <a:latin typeface="+mj-lt"/>
                <a:cs typeface="Times New Roman" pitchFamily="18" charset="0"/>
              </a:rPr>
              <a:t> (bezbarwna, lotna ciecz </a:t>
            </a:r>
            <a:br>
              <a:rPr lang="pl-PL" sz="2000" dirty="0" smtClean="0">
                <a:latin typeface="+mj-lt"/>
                <a:cs typeface="Times New Roman" pitchFamily="18" charset="0"/>
              </a:rPr>
            </a:br>
            <a:r>
              <a:rPr lang="pl-PL" sz="2000" dirty="0" smtClean="0">
                <a:latin typeface="+mj-lt"/>
                <a:cs typeface="Times New Roman" pitchFamily="18" charset="0"/>
              </a:rPr>
              <a:t>     o drażniącym zapachu)</a:t>
            </a: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000" b="1" dirty="0" smtClean="0">
                <a:latin typeface="+mj-lt"/>
                <a:cs typeface="Times New Roman" pitchFamily="18" charset="0"/>
              </a:rPr>
              <a:t>ETANAL</a:t>
            </a:r>
          </a:p>
          <a:p>
            <a:pPr>
              <a:buNone/>
            </a:pPr>
            <a:r>
              <a:rPr lang="pl-PL" sz="2000" b="1" dirty="0" smtClean="0">
                <a:latin typeface="+mj-lt"/>
                <a:cs typeface="Times New Roman" pitchFamily="18" charset="0"/>
              </a:rPr>
              <a:t>     → </a:t>
            </a:r>
            <a:r>
              <a:rPr lang="pl-PL" sz="2000" dirty="0" smtClean="0">
                <a:latin typeface="+mj-lt"/>
                <a:cs typeface="Times New Roman" pitchFamily="18" charset="0"/>
              </a:rPr>
              <a:t>bezbarwna ciecz o drażniącym zapachu</a:t>
            </a:r>
          </a:p>
          <a:p>
            <a:pPr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 dobrze rozpuszcza się w wodzie</a:t>
            </a: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000" b="1" dirty="0" smtClean="0">
                <a:latin typeface="+mj-lt"/>
                <a:cs typeface="Times New Roman" pitchFamily="18" charset="0"/>
              </a:rPr>
              <a:t>Kolejne aldehydy to również ciecze.</a:t>
            </a:r>
            <a:endParaRPr lang="pl-PL" sz="20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dirty="0"/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39552" y="1124744"/>
            <a:ext cx="8496944" cy="288032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sz="2100" b="1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100" b="1" dirty="0" smtClean="0">
                <a:latin typeface="+mj-lt"/>
                <a:cs typeface="Times New Roman" pitchFamily="18" charset="0"/>
              </a:rPr>
              <a:t>    </a:t>
            </a:r>
            <a:r>
              <a:rPr lang="pl-PL" sz="4500" b="1" dirty="0" smtClean="0">
                <a:latin typeface="+mj-lt"/>
                <a:cs typeface="Times New Roman" pitchFamily="18" charset="0"/>
              </a:rPr>
              <a:t>Właściwości aldehydów zależą od:</a:t>
            </a:r>
            <a:r>
              <a:rPr lang="pl-PL" sz="4000" b="1" dirty="0" smtClean="0">
                <a:latin typeface="+mj-lt"/>
                <a:cs typeface="Times New Roman" pitchFamily="18" charset="0"/>
              </a:rPr>
              <a:t/>
            </a:r>
            <a:br>
              <a:rPr lang="pl-PL" sz="4000" b="1" dirty="0" smtClean="0">
                <a:latin typeface="+mj-lt"/>
                <a:cs typeface="Times New Roman" pitchFamily="18" charset="0"/>
              </a:rPr>
            </a:br>
            <a:endParaRPr lang="pl-PL" sz="4000" b="1" dirty="0" smtClean="0">
              <a:latin typeface="+mj-lt"/>
              <a:cs typeface="Times New Roman" pitchFamily="18" charset="0"/>
            </a:endParaRPr>
          </a:p>
          <a:p>
            <a:pPr marL="1163638" indent="0">
              <a:buFont typeface="Arial" pitchFamily="34" charset="0"/>
              <a:buChar char="•"/>
            </a:pPr>
            <a:r>
              <a:rPr lang="pl-PL" sz="4000" dirty="0" smtClean="0">
                <a:latin typeface="+mj-lt"/>
                <a:cs typeface="Times New Roman" pitchFamily="18" charset="0"/>
              </a:rPr>
              <a:t> </a:t>
            </a:r>
            <a:r>
              <a:rPr lang="pl-PL" sz="5100" dirty="0" smtClean="0">
                <a:latin typeface="+mj-lt"/>
                <a:cs typeface="Times New Roman" pitchFamily="18" charset="0"/>
              </a:rPr>
              <a:t>rodzaju grupy węglowodorowej</a:t>
            </a:r>
            <a:br>
              <a:rPr lang="pl-PL" sz="5100" dirty="0" smtClean="0">
                <a:latin typeface="+mj-lt"/>
                <a:cs typeface="Times New Roman" pitchFamily="18" charset="0"/>
              </a:rPr>
            </a:br>
            <a:r>
              <a:rPr lang="pl-PL" sz="5100" dirty="0" smtClean="0">
                <a:latin typeface="+mj-lt"/>
                <a:cs typeface="Times New Roman" pitchFamily="18" charset="0"/>
              </a:rPr>
              <a:t>  połączonej z grupą funkcyjną</a:t>
            </a:r>
            <a:br>
              <a:rPr lang="pl-PL" sz="5100" dirty="0" smtClean="0">
                <a:latin typeface="+mj-lt"/>
                <a:cs typeface="Times New Roman" pitchFamily="18" charset="0"/>
              </a:rPr>
            </a:br>
            <a:endParaRPr lang="pl-PL" sz="5100" dirty="0" smtClean="0">
              <a:latin typeface="+mj-lt"/>
              <a:cs typeface="Times New Roman" pitchFamily="18" charset="0"/>
            </a:endParaRPr>
          </a:p>
          <a:p>
            <a:pPr marL="1163638" indent="0">
              <a:buFont typeface="Arial" pitchFamily="34" charset="0"/>
              <a:buChar char="•"/>
            </a:pPr>
            <a:r>
              <a:rPr lang="pl-PL" sz="5100" dirty="0" smtClean="0">
                <a:latin typeface="+mj-lt"/>
                <a:cs typeface="Times New Roman" pitchFamily="18" charset="0"/>
              </a:rPr>
              <a:t> obecności grupy karbonylowej</a:t>
            </a:r>
          </a:p>
          <a:p>
            <a:pPr>
              <a:buNone/>
            </a:pPr>
            <a:r>
              <a:rPr lang="pl-PL" sz="2800" b="1" dirty="0" smtClean="0">
                <a:latin typeface="+mj-lt"/>
                <a:cs typeface="Times New Roman" pitchFamily="18" charset="0"/>
              </a:rPr>
              <a:t>     </a:t>
            </a: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aldehydów</a:t>
            </a:r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556792"/>
            <a:ext cx="8964488" cy="4572000"/>
          </a:xfrm>
        </p:spPr>
        <p:txBody>
          <a:bodyPr>
            <a:normAutofit/>
          </a:bodyPr>
          <a:lstStyle/>
          <a:p>
            <a:pPr marL="544513" indent="-363538">
              <a:buNone/>
              <a:tabLst>
                <a:tab pos="54292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1. Wyszukaj w zasobach Internetu informacje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na temat </a:t>
            </a: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formaliny i jej zastosowań.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42925" indent="-361950"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2. Utwórz krótką notatkę na ten temat</a:t>
            </a:r>
          </a:p>
          <a:p>
            <a:pPr marL="542925" indent="-361950"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 korzystając z edytora tekstu i grafiki.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1799" y="2348880"/>
            <a:ext cx="936142" cy="374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Łącznik prosty ze strzałką 4"/>
          <p:cNvCxnSpPr/>
          <p:nvPr/>
        </p:nvCxnSpPr>
        <p:spPr>
          <a:xfrm flipH="1" flipV="1">
            <a:off x="1749870" y="5833350"/>
            <a:ext cx="97648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421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50554" y="5206881"/>
            <a:ext cx="3068367" cy="1440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932040" y="5805264"/>
            <a:ext cx="1976400" cy="1764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15506" y="3501120"/>
            <a:ext cx="3873226" cy="12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325057" y="2247145"/>
            <a:ext cx="42049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Aldehydy mają odczyn obojętny.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2679754" y="6228601"/>
            <a:ext cx="21082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>
                <a:latin typeface="+mj-lt"/>
              </a:rPr>
              <a:t>a</a:t>
            </a:r>
            <a:r>
              <a:rPr lang="pl-PL" sz="1600" dirty="0" smtClean="0">
                <a:latin typeface="+mj-lt"/>
              </a:rPr>
              <a:t>ldehyd mrówkowy</a:t>
            </a:r>
          </a:p>
          <a:p>
            <a:pPr algn="ctr"/>
            <a:r>
              <a:rPr lang="pl-PL" sz="1600" dirty="0" smtClean="0">
                <a:latin typeface="+mj-lt"/>
              </a:rPr>
              <a:t>HCHO</a:t>
            </a:r>
            <a:endParaRPr lang="pl-PL" sz="1600" dirty="0">
              <a:latin typeface="+mj-lt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5868144" y="5805264"/>
            <a:ext cx="255600" cy="176400"/>
          </a:xfrm>
          <a:prstGeom prst="rect">
            <a:avLst/>
          </a:prstGeom>
          <a:solidFill>
            <a:srgbClr val="FFC000">
              <a:alpha val="32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22963733"/>
      </p:ext>
    </p:extLst>
  </p:cSld>
  <p:clrMapOvr>
    <a:masterClrMapping/>
  </p:clrMapOvr>
  <p:transition spd="slow" advClick="0" advTm="4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4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4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C -0.01232 -0.15834 -0.03055 -0.29491 -0.04652 -0.37107 C -0.0625 -0.44723 -0.08125 -0.46343 -0.09548 -0.45649 C -0.10972 -0.44954 -0.12361 -0.41088 -0.13194 -0.32963 C -0.14027 -0.24838 -0.14375 -0.0294 -0.14583 0.03055 " pathEditMode="relative" rAng="0" ptsTypes="aaaaa">
                                      <p:cBhvr>
                                        <p:cTn id="36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0" y="-2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819 -0.08218 C -0.15538 -0.26505 -0.17239 -0.44792 -0.14079 -0.50718 C -0.1092 -0.56621 -0.02447 -0.5338 0.05157 -0.43727 C 0.12761 -0.34028 0.26059 -0.03195 0.3158 0.07476 " pathEditMode="relative" rAng="0" ptsTypes="aaaa">
                                      <p:cBhvr>
                                        <p:cTn id="39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0" y="-1640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2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800"/>
                            </p:stCondLst>
                            <p:childTnLst>
                              <p:par>
                                <p:cTn id="4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58 0.07476 C 0.26684 0.05347 0.07657 -0.05625 0.0224 -0.05625 C -0.03177 -0.05625 -0.02048 0.01851 -0.00937 0.07384 " pathEditMode="relative" rAng="0" ptsTypes="aaa">
                                      <p:cBhvr>
                                        <p:cTn id="45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00" y="-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800"/>
                            </p:stCondLst>
                            <p:childTnLst>
                              <p:par>
                                <p:cTn id="47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0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8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9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2" grpId="0"/>
      <p:bldP spid="3" grpId="0"/>
      <p:bldP spid="10" grpId="0" animBg="1"/>
      <p:bldP spid="10" grpId="1" animBg="1"/>
      <p:bldP spid="10" grpId="2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4495800"/>
          </a:xfrm>
        </p:spPr>
        <p:txBody>
          <a:bodyPr/>
          <a:lstStyle/>
          <a:p>
            <a:pPr algn="just">
              <a:buNone/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Właściwości redukujące</a:t>
            </a:r>
            <a:r>
              <a:rPr lang="pl-PL" b="1" dirty="0" smtClean="0">
                <a:latin typeface="+mj-lt"/>
                <a:cs typeface="Times New Roman" pitchFamily="18" charset="0"/>
              </a:rPr>
              <a:t>:</a:t>
            </a:r>
          </a:p>
          <a:p>
            <a:pPr algn="just"/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</a:t>
            </a:r>
          </a:p>
          <a:p>
            <a:pPr algn="just"/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Trommera</a:t>
            </a:r>
          </a:p>
          <a:p>
            <a:pPr algn="just"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Właściwości utleniające:</a:t>
            </a:r>
          </a:p>
          <a:p>
            <a:pPr algn="just"/>
            <a:r>
              <a:rPr lang="pl-PL" dirty="0" smtClean="0">
                <a:latin typeface="+mj-lt"/>
                <a:cs typeface="Times New Roman" pitchFamily="18" charset="0"/>
              </a:rPr>
              <a:t> 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redukcja do alkoholi I-rzędowych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857224" y="5357826"/>
            <a:ext cx="14287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000" dirty="0" smtClean="0"/>
              <a:t>  </a:t>
            </a:r>
            <a:r>
              <a:rPr lang="pl-PL" sz="2000" dirty="0" smtClean="0">
                <a:latin typeface="+mj-lt"/>
              </a:rPr>
              <a:t>alkohol</a:t>
            </a:r>
          </a:p>
          <a:p>
            <a:pPr>
              <a:buNone/>
            </a:pPr>
            <a:r>
              <a:rPr lang="pl-PL" sz="2000" dirty="0" smtClean="0">
                <a:latin typeface="+mj-lt"/>
              </a:rPr>
              <a:t>I-rzędowy</a:t>
            </a:r>
            <a:endParaRPr lang="pl-PL" sz="2000" dirty="0">
              <a:latin typeface="+mj-lt"/>
            </a:endParaRPr>
          </a:p>
        </p:txBody>
      </p:sp>
      <p:cxnSp>
        <p:nvCxnSpPr>
          <p:cNvPr id="9" name="Łącznik prosty ze strzałką 8"/>
          <p:cNvCxnSpPr/>
          <p:nvPr/>
        </p:nvCxnSpPr>
        <p:spPr>
          <a:xfrm>
            <a:off x="2357422" y="5572140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2285984" y="5786454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rostokąt 14"/>
          <p:cNvSpPr/>
          <p:nvPr/>
        </p:nvSpPr>
        <p:spPr>
          <a:xfrm>
            <a:off x="3786182" y="5500702"/>
            <a:ext cx="142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000" dirty="0" smtClean="0">
                <a:latin typeface="+mj-lt"/>
              </a:rPr>
              <a:t>aldehyd</a:t>
            </a:r>
          </a:p>
        </p:txBody>
      </p:sp>
      <p:cxnSp>
        <p:nvCxnSpPr>
          <p:cNvPr id="16" name="Łącznik prosty ze strzałką 15"/>
          <p:cNvCxnSpPr/>
          <p:nvPr/>
        </p:nvCxnSpPr>
        <p:spPr>
          <a:xfrm>
            <a:off x="5000628" y="5572140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/>
          <p:cNvCxnSpPr/>
          <p:nvPr/>
        </p:nvCxnSpPr>
        <p:spPr>
          <a:xfrm rot="10800000">
            <a:off x="5000628" y="5857892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rostokąt 17"/>
          <p:cNvSpPr/>
          <p:nvPr/>
        </p:nvSpPr>
        <p:spPr>
          <a:xfrm>
            <a:off x="6429388" y="5357826"/>
            <a:ext cx="19590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l-PL" sz="2000" dirty="0" smtClean="0">
                <a:latin typeface="+mj-lt"/>
              </a:rPr>
              <a:t>kwas</a:t>
            </a:r>
          </a:p>
          <a:p>
            <a:pPr>
              <a:buNone/>
            </a:pPr>
            <a:r>
              <a:rPr lang="pl-PL" sz="2000" dirty="0" smtClean="0">
                <a:latin typeface="+mj-lt"/>
              </a:rPr>
              <a:t>karboksylowy</a:t>
            </a:r>
          </a:p>
        </p:txBody>
      </p:sp>
      <p:sp>
        <p:nvSpPr>
          <p:cNvPr id="23" name="Prostokąt 22"/>
          <p:cNvSpPr/>
          <p:nvPr/>
        </p:nvSpPr>
        <p:spPr>
          <a:xfrm>
            <a:off x="2339752" y="5214950"/>
            <a:ext cx="13163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utlenianie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4" name="Prostokąt 23"/>
          <p:cNvSpPr/>
          <p:nvPr/>
        </p:nvSpPr>
        <p:spPr>
          <a:xfrm>
            <a:off x="5004048" y="5214950"/>
            <a:ext cx="13163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utlenianie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5" name="Prostokąt 24"/>
          <p:cNvSpPr/>
          <p:nvPr/>
        </p:nvSpPr>
        <p:spPr>
          <a:xfrm>
            <a:off x="2500298" y="5786454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redukcja</a:t>
            </a:r>
            <a:endParaRPr lang="pl-PL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6" name="Prostokąt 25"/>
          <p:cNvSpPr/>
          <p:nvPr/>
        </p:nvSpPr>
        <p:spPr>
          <a:xfrm>
            <a:off x="5076056" y="5786454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redukcja</a:t>
            </a:r>
            <a:endParaRPr lang="pl-PL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</p:spTree>
  </p:cSld>
  <p:clrMapOvr>
    <a:masterClrMapping/>
  </p:clrMapOvr>
  <p:transition spd="slow" advTm="6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84167" y="2500306"/>
            <a:ext cx="642941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7241" y="2500306"/>
            <a:ext cx="642941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7" name="Łącznik prosty ze strzałką 16"/>
          <p:cNvCxnSpPr/>
          <p:nvPr/>
        </p:nvCxnSpPr>
        <p:spPr>
          <a:xfrm rot="5400000" flipH="1" flipV="1">
            <a:off x="2500298" y="4714884"/>
            <a:ext cx="785818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3729" name="Picture 1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2">
                <a:lumMod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738" b="98361" l="6667" r="90000">
                        <a14:backgroundMark x1="3333" y1="18852" x2="3333" y2="18852"/>
                        <a14:backgroundMark x1="31667" y1="3279" x2="31667" y2="32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6683" y="4134779"/>
            <a:ext cx="504056" cy="937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Prostokąt 12"/>
          <p:cNvSpPr/>
          <p:nvPr/>
        </p:nvSpPr>
        <p:spPr>
          <a:xfrm>
            <a:off x="2483768" y="1628800"/>
            <a:ext cx="36716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 – etap I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cxnSp>
        <p:nvCxnSpPr>
          <p:cNvPr id="24" name="Łącznik prosty ze strzałką 23"/>
          <p:cNvCxnSpPr/>
          <p:nvPr/>
        </p:nvCxnSpPr>
        <p:spPr>
          <a:xfrm rot="10800000">
            <a:off x="5143504" y="4643446"/>
            <a:ext cx="857256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214414" y="5500702"/>
            <a:ext cx="22765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potasu</a:t>
            </a:r>
          </a:p>
          <a:p>
            <a:pPr algn="ctr"/>
            <a:r>
              <a:rPr lang="pl-PL" sz="1600" dirty="0" smtClean="0">
                <a:latin typeface="+mj-lt"/>
              </a:rPr>
              <a:t>KOH</a:t>
            </a:r>
            <a:endParaRPr lang="pl-PL" sz="1600" dirty="0">
              <a:latin typeface="+mj-lt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929322" y="5357826"/>
            <a:ext cx="20136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azotan(V) srebra(I)</a:t>
            </a:r>
          </a:p>
          <a:p>
            <a:pPr algn="ctr"/>
            <a:r>
              <a:rPr lang="pl-PL" sz="1600" dirty="0" smtClean="0">
                <a:latin typeface="+mj-lt"/>
              </a:rPr>
              <a:t>AgNO</a:t>
            </a:r>
            <a:r>
              <a:rPr lang="pl-PL" sz="1600" baseline="-25000" dirty="0" smtClean="0">
                <a:latin typeface="+mj-lt"/>
              </a:rPr>
              <a:t>3</a:t>
            </a:r>
            <a:endParaRPr lang="pl-PL" sz="1600" baseline="-25000" dirty="0">
              <a:latin typeface="+mj-lt"/>
            </a:endParaRPr>
          </a:p>
        </p:txBody>
      </p:sp>
    </p:spTree>
  </p:cSld>
  <p:clrMapOvr>
    <a:masterClrMapping/>
  </p:clrMapOvr>
  <p:transition spd="slow" advClick="0"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36 0.07402 C -0.05747 -0.06408 -0.1323 -0.20194 -0.12952 -0.25815 C -0.12674 -0.31436 0.00694 -0.26232 0.0342 -0.26301 " pathEditMode="relative" rAng="0" ptsTypes="aaA">
                                      <p:cBhvr>
                                        <p:cTn id="35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00" y="-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0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73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500"/>
                            </p:stCondLst>
                            <p:childTnLst>
                              <p:par>
                                <p:cTn id="5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1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5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1 -0.33749 C -0.08681 -0.32685 -0.18872 -0.31621 -0.19115 -0.26 C -0.19358 -0.20379 -0.03108 -0.04279 4.16667E-6 -2.8545E-6 " pathEditMode="relative" rAng="0" ptsTypes="aaA">
                                      <p:cBhvr>
                                        <p:cTn id="54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00" y="1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4" grpId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2483768" y="1628800"/>
            <a:ext cx="36716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 – etap I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5954064" y="5357826"/>
            <a:ext cx="2230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srebra</a:t>
            </a:r>
          </a:p>
          <a:p>
            <a:pPr algn="ctr"/>
            <a:r>
              <a:rPr lang="pl-PL" sz="1600" dirty="0" smtClean="0">
                <a:latin typeface="+mj-lt"/>
              </a:rPr>
              <a:t>AgOH</a:t>
            </a:r>
            <a:endParaRPr lang="pl-PL" sz="1600" baseline="-25000" dirty="0">
              <a:latin typeface="+mj-lt"/>
            </a:endParaRPr>
          </a:p>
        </p:txBody>
      </p:sp>
      <p:cxnSp>
        <p:nvCxnSpPr>
          <p:cNvPr id="82948" name="AutoShape 4"/>
          <p:cNvCxnSpPr>
            <a:cxnSpLocks noChangeShapeType="1"/>
          </p:cNvCxnSpPr>
          <p:nvPr/>
        </p:nvCxnSpPr>
        <p:spPr bwMode="auto">
          <a:xfrm flipH="1" flipV="1">
            <a:off x="4572001" y="4797152"/>
            <a:ext cx="1224135" cy="64807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1" name="Grupa 10"/>
          <p:cNvGrpSpPr/>
          <p:nvPr/>
        </p:nvGrpSpPr>
        <p:grpSpPr>
          <a:xfrm>
            <a:off x="3851920" y="2492896"/>
            <a:ext cx="714221" cy="2871394"/>
            <a:chOff x="3851920" y="2492896"/>
            <a:chExt cx="714221" cy="2871394"/>
          </a:xfrm>
        </p:grpSpPr>
        <p:pic>
          <p:nvPicPr>
            <p:cNvPr id="82947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51920" y="2492896"/>
              <a:ext cx="714221" cy="28307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chemeClr val="accent2">
                  <a:lumMod val="50000"/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738" b="98361" l="6667" r="90000">
                          <a14:backgroundMark x1="3333" y1="18852" x2="3333" y2="18852"/>
                          <a14:backgroundMark x1="31667" y1="3279" x2="31667" y2="327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923928" y="4293096"/>
              <a:ext cx="576064" cy="1071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50" t="63616"/>
          <a:stretch>
            <a:fillRect/>
          </a:stretch>
        </p:blipFill>
        <p:spPr bwMode="auto">
          <a:xfrm>
            <a:off x="3923928" y="4343616"/>
            <a:ext cx="666538" cy="102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78893" y="2500306"/>
            <a:ext cx="857255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1924" name="AutoShape 4"/>
          <p:cNvCxnSpPr>
            <a:cxnSpLocks noChangeShapeType="1"/>
          </p:cNvCxnSpPr>
          <p:nvPr/>
        </p:nvCxnSpPr>
        <p:spPr bwMode="auto">
          <a:xfrm flipV="1">
            <a:off x="2143108" y="5214950"/>
            <a:ext cx="714381" cy="57150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15" name="Prostokąt 14"/>
          <p:cNvSpPr/>
          <p:nvPr/>
        </p:nvSpPr>
        <p:spPr>
          <a:xfrm>
            <a:off x="2483768" y="1628800"/>
            <a:ext cx="37517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 – etap II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285720" y="5786454"/>
            <a:ext cx="20120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woda destylowana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5724128" y="3284984"/>
            <a:ext cx="31780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tx2"/>
                </a:solidFill>
                <a:latin typeface="+mn-lt"/>
              </a:rPr>
              <a:t>wodorotlenek srebra(I) AgOH jest substancją nietrwałą </a:t>
            </a:r>
            <a:br>
              <a:rPr lang="pl-PL" sz="2000" dirty="0" smtClean="0">
                <a:solidFill>
                  <a:schemeClr val="tx2"/>
                </a:solidFill>
                <a:latin typeface="+mn-lt"/>
              </a:rPr>
            </a:br>
            <a:r>
              <a:rPr lang="pl-PL" sz="2000" dirty="0" smtClean="0">
                <a:solidFill>
                  <a:schemeClr val="tx2"/>
                </a:solidFill>
                <a:latin typeface="+mn-lt"/>
              </a:rPr>
              <a:t>i ulega rozkładowi do </a:t>
            </a:r>
          </a:p>
          <a:p>
            <a:pPr algn="ctr"/>
            <a:r>
              <a:rPr lang="pl-PL" sz="2000" dirty="0" smtClean="0">
                <a:solidFill>
                  <a:schemeClr val="tx2"/>
                </a:solidFill>
                <a:latin typeface="+mn-lt"/>
              </a:rPr>
              <a:t>tlenku srebra(I) Ag</a:t>
            </a:r>
            <a:r>
              <a:rPr lang="pl-PL" sz="2000" baseline="-25000" dirty="0" smtClean="0">
                <a:solidFill>
                  <a:schemeClr val="tx2"/>
                </a:solidFill>
                <a:latin typeface="+mn-lt"/>
              </a:rPr>
              <a:t>2</a:t>
            </a:r>
            <a:r>
              <a:rPr lang="pl-PL" sz="2000" dirty="0" smtClean="0">
                <a:solidFill>
                  <a:schemeClr val="tx2"/>
                </a:solidFill>
                <a:latin typeface="+mn-lt"/>
              </a:rPr>
              <a:t>O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grpSp>
        <p:nvGrpSpPr>
          <p:cNvPr id="18" name="Grupa 17"/>
          <p:cNvGrpSpPr/>
          <p:nvPr/>
        </p:nvGrpSpPr>
        <p:grpSpPr>
          <a:xfrm>
            <a:off x="4644008" y="2571744"/>
            <a:ext cx="861563" cy="3414732"/>
            <a:chOff x="4819879" y="2571744"/>
            <a:chExt cx="861563" cy="3414732"/>
          </a:xfrm>
        </p:grpSpPr>
        <p:pic>
          <p:nvPicPr>
            <p:cNvPr id="81923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819879" y="2571744"/>
              <a:ext cx="861563" cy="3414732"/>
            </a:xfrm>
            <a:prstGeom prst="rect">
              <a:avLst/>
            </a:prstGeom>
            <a:noFill/>
          </p:spPr>
        </p:pic>
        <p:pic>
          <p:nvPicPr>
            <p:cNvPr id="14" name="Picture 1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0000" t="15160" b="9042"/>
            <a:stretch>
              <a:fillRect/>
            </a:stretch>
          </p:blipFill>
          <p:spPr bwMode="auto">
            <a:xfrm>
              <a:off x="4932040" y="4725144"/>
              <a:ext cx="720080" cy="1244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1928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937" t="63270"/>
          <a:stretch>
            <a:fillRect/>
          </a:stretch>
        </p:blipFill>
        <p:spPr bwMode="auto">
          <a:xfrm>
            <a:off x="4716016" y="4653136"/>
            <a:ext cx="792089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96 0.02107 C -0.054 -0.11227 -0.08386 -0.2456 -0.0717 -0.30092 C -0.05938 -0.35602 0.02951 -0.30995 0.05 -0.31134 " pathEditMode="relative" rAng="0" ptsTypes="aaA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0" y="-1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 -0.31134 C -0.01094 -0.33426 -0.07171 -0.35672 -0.07813 -0.30324 C -0.08438 -0.24977 -0.00365 -0.0419 0.01128 0.01065 " pathEditMode="relative" rAng="0" ptsTypes="aaA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0" y="1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Łącznik prosty ze strzałką 4"/>
          <p:cNvCxnSpPr/>
          <p:nvPr/>
        </p:nvCxnSpPr>
        <p:spPr>
          <a:xfrm>
            <a:off x="4499992" y="4005064"/>
            <a:ext cx="571504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ole tekstowe 6"/>
          <p:cNvSpPr txBox="1"/>
          <p:nvPr/>
        </p:nvSpPr>
        <p:spPr>
          <a:xfrm>
            <a:off x="2339752" y="3645024"/>
            <a:ext cx="571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+</a:t>
            </a:r>
            <a:endParaRPr lang="pl-PL" sz="4400" dirty="0">
              <a:latin typeface="+mj-lt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23528" y="3645024"/>
            <a:ext cx="22145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Ag</a:t>
            </a:r>
            <a:endParaRPr lang="pl-PL" sz="4400" dirty="0">
              <a:latin typeface="+mj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043608" y="3645024"/>
            <a:ext cx="2000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NO</a:t>
            </a:r>
            <a:r>
              <a:rPr lang="pl-PL" sz="4400" baseline="-25000" dirty="0" smtClean="0">
                <a:latin typeface="+mj-lt"/>
              </a:rPr>
              <a:t>3</a:t>
            </a:r>
            <a:endParaRPr lang="pl-PL" sz="4400" baseline="-25000" dirty="0">
              <a:latin typeface="+mj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987824" y="3645024"/>
            <a:ext cx="7858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K</a:t>
            </a:r>
            <a:endParaRPr lang="pl-PL" sz="4400" dirty="0">
              <a:latin typeface="+mj-lt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347864" y="3645024"/>
            <a:ext cx="1785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OH</a:t>
            </a:r>
            <a:endParaRPr lang="pl-PL" sz="4400" dirty="0">
              <a:latin typeface="+mj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148064" y="3645024"/>
            <a:ext cx="19288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AgOH</a:t>
            </a:r>
            <a:endParaRPr lang="pl-PL" sz="4400" dirty="0">
              <a:latin typeface="+mj-lt"/>
            </a:endParaRPr>
          </a:p>
        </p:txBody>
      </p:sp>
      <p:cxnSp>
        <p:nvCxnSpPr>
          <p:cNvPr id="15" name="Łącznik prosty ze strzałką 14"/>
          <p:cNvCxnSpPr/>
          <p:nvPr/>
        </p:nvCxnSpPr>
        <p:spPr>
          <a:xfrm rot="5400000">
            <a:off x="6591298" y="4001990"/>
            <a:ext cx="571504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ole tekstowe 15"/>
          <p:cNvSpPr txBox="1"/>
          <p:nvPr/>
        </p:nvSpPr>
        <p:spPr>
          <a:xfrm>
            <a:off x="7020272" y="3645024"/>
            <a:ext cx="571504" cy="785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+</a:t>
            </a:r>
            <a:endParaRPr lang="pl-PL" sz="4400" dirty="0">
              <a:latin typeface="+mj-lt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7452320" y="3645024"/>
            <a:ext cx="18573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KNO</a:t>
            </a:r>
            <a:r>
              <a:rPr lang="pl-PL" sz="4400" baseline="-25000" dirty="0" smtClean="0">
                <a:latin typeface="+mj-lt"/>
              </a:rPr>
              <a:t>3</a:t>
            </a:r>
            <a:endParaRPr lang="pl-PL" sz="4400" baseline="-25000" dirty="0">
              <a:latin typeface="+mj-lt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83768" y="1628800"/>
            <a:ext cx="37517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 – etap II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7 -0.00024 C -0.00868 -0.05348 -0.01406 -0.10672 0.01129 -0.14213 C 0.03681 -0.17732 0.12605 -0.19908 0.15053 -0.21135 C 0.17518 -0.22362 0.16667 -0.21991 0.15834 -0.21598 " pathEditMode="relative" rAng="0" ptsTypes="aaa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-1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4.14064E-7 C 0.00504 -0.05552 0.00989 -0.11103 -0.0073 -0.14643 C -0.02448 -0.18205 -0.08628 -0.20194 -0.10226 -0.21305 " pathEditMode="relative" rAng="0" ptsTypes="aaA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0" y="-1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81481E-6 L -0.13836 0.1858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0.0074 L 0.13021 0.1826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000"/>
                            </p:stCondLst>
                            <p:childTnLst>
                              <p:par>
                                <p:cTn id="45" presetID="8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8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0"/>
                            </p:stCondLst>
                            <p:childTnLst>
                              <p:par>
                                <p:cTn id="59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3000"/>
                            </p:stCondLst>
                            <p:childTnLst>
                              <p:par>
                                <p:cTn id="68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60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9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1000"/>
                            </p:stCondLst>
                            <p:childTnLst>
                              <p:par>
                                <p:cTn id="9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8" grpId="2"/>
      <p:bldP spid="8" grpId="3"/>
      <p:bldP spid="9" grpId="0"/>
      <p:bldP spid="9" grpId="1"/>
      <p:bldP spid="9" grpId="2"/>
      <p:bldP spid="9" grpId="3"/>
      <p:bldP spid="11" grpId="0"/>
      <p:bldP spid="11" grpId="1"/>
      <p:bldP spid="11" grpId="2"/>
      <p:bldP spid="11" grpId="3"/>
      <p:bldP spid="12" grpId="0"/>
      <p:bldP spid="12" grpId="1"/>
      <p:bldP spid="12" grpId="2"/>
      <p:bldP spid="12" grpId="3"/>
      <p:bldP spid="13" grpId="0"/>
      <p:bldP spid="16" grpId="0"/>
      <p:bldP spid="1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000100" y="3214686"/>
            <a:ext cx="2000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AgOH</a:t>
            </a:r>
            <a:endParaRPr lang="pl-PL" sz="4400" baseline="-25000" dirty="0">
              <a:latin typeface="+mj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000496" y="3214686"/>
            <a:ext cx="1785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Ag</a:t>
            </a:r>
            <a:r>
              <a:rPr lang="pl-PL" sz="4400" baseline="-25000" dirty="0" smtClean="0">
                <a:latin typeface="+mj-lt"/>
              </a:rPr>
              <a:t>2</a:t>
            </a:r>
            <a:r>
              <a:rPr lang="pl-PL" sz="4400" dirty="0" smtClean="0">
                <a:latin typeface="+mj-lt"/>
              </a:rPr>
              <a:t>O</a:t>
            </a:r>
            <a:endParaRPr lang="pl-PL" sz="4400" dirty="0">
              <a:latin typeface="+mj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5572132" y="3286124"/>
            <a:ext cx="857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+</a:t>
            </a:r>
            <a:endParaRPr lang="pl-PL" sz="4400" dirty="0">
              <a:latin typeface="+mj-lt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228184" y="3214686"/>
            <a:ext cx="2571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latin typeface="+mj-lt"/>
              </a:rPr>
              <a:t>H</a:t>
            </a:r>
            <a:r>
              <a:rPr lang="pl-PL" sz="4400" baseline="-25000" dirty="0" smtClean="0">
                <a:latin typeface="+mj-lt"/>
              </a:rPr>
              <a:t>2</a:t>
            </a:r>
            <a:r>
              <a:rPr lang="pl-PL" sz="4400" dirty="0" smtClean="0">
                <a:latin typeface="+mj-lt"/>
              </a:rPr>
              <a:t>O</a:t>
            </a:r>
            <a:endParaRPr lang="pl-PL" sz="4400" dirty="0">
              <a:latin typeface="+mj-lt"/>
            </a:endParaRPr>
          </a:p>
        </p:txBody>
      </p:sp>
      <p:cxnSp>
        <p:nvCxnSpPr>
          <p:cNvPr id="14" name="Łącznik prosty ze strzałką 13"/>
          <p:cNvCxnSpPr/>
          <p:nvPr/>
        </p:nvCxnSpPr>
        <p:spPr>
          <a:xfrm>
            <a:off x="2928926" y="3643314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pole tekstowe 7"/>
          <p:cNvSpPr txBox="1"/>
          <p:nvPr/>
        </p:nvSpPr>
        <p:spPr>
          <a:xfrm>
            <a:off x="571472" y="3214686"/>
            <a:ext cx="5341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dirty="0" smtClean="0">
                <a:latin typeface="+mj-lt"/>
              </a:rPr>
              <a:t>2</a:t>
            </a:r>
            <a:endParaRPr lang="pl-PL" sz="4400" dirty="0">
              <a:latin typeface="+mj-lt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2483768" y="1628800"/>
            <a:ext cx="37517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 – etap II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cxnSp>
        <p:nvCxnSpPr>
          <p:cNvPr id="13" name="Łącznik prosty ze strzałką 12"/>
          <p:cNvCxnSpPr/>
          <p:nvPr/>
        </p:nvCxnSpPr>
        <p:spPr>
          <a:xfrm rot="5400000">
            <a:off x="5221558" y="3569942"/>
            <a:ext cx="571504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57554" y="2357430"/>
            <a:ext cx="732239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7" name="Picture 7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716016" y="2348880"/>
            <a:ext cx="800781" cy="306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Łącznik prosty ze strzałką 8"/>
          <p:cNvCxnSpPr/>
          <p:nvPr/>
        </p:nvCxnSpPr>
        <p:spPr>
          <a:xfrm flipV="1">
            <a:off x="2643174" y="4857760"/>
            <a:ext cx="100013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2097" name="Picture 1"/>
          <p:cNvPicPr>
            <a:picLocks noChangeAspect="1" noChangeArrowheads="1"/>
          </p:cNvPicPr>
          <p:nvPr/>
        </p:nvPicPr>
        <p:blipFill>
          <a:blip r:embed="rId4" cstate="print">
            <a:lum contrast="1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94" b="100000" l="5814" r="872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9199" y="2708920"/>
            <a:ext cx="768905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AutoShape 4"/>
          <p:cNvCxnSpPr>
            <a:cxnSpLocks noChangeShapeType="1"/>
          </p:cNvCxnSpPr>
          <p:nvPr/>
        </p:nvCxnSpPr>
        <p:spPr bwMode="auto">
          <a:xfrm rot="10800000">
            <a:off x="5286380" y="4857760"/>
            <a:ext cx="785817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11" name="Prostokąt 10"/>
          <p:cNvSpPr/>
          <p:nvPr/>
        </p:nvSpPr>
        <p:spPr>
          <a:xfrm>
            <a:off x="2483768" y="1628800"/>
            <a:ext cx="38319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 – etap III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6000760" y="5429264"/>
            <a:ext cx="16995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tlenek srebra(I)</a:t>
            </a:r>
          </a:p>
          <a:p>
            <a:pPr algn="ctr"/>
            <a:r>
              <a:rPr lang="pl-PL" sz="1600" dirty="0" smtClean="0">
                <a:latin typeface="+mj-lt"/>
              </a:rPr>
              <a:t>Ag</a:t>
            </a:r>
            <a:r>
              <a:rPr lang="pl-PL" sz="1600" baseline="-25000" dirty="0" smtClean="0">
                <a:latin typeface="+mj-lt"/>
              </a:rPr>
              <a:t>2</a:t>
            </a:r>
            <a:r>
              <a:rPr lang="pl-PL" sz="1600" dirty="0" smtClean="0">
                <a:latin typeface="+mj-lt"/>
              </a:rPr>
              <a:t>O</a:t>
            </a:r>
            <a:endParaRPr lang="pl-PL" sz="1600" dirty="0">
              <a:latin typeface="+mj-lt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1000100" y="5500702"/>
            <a:ext cx="22926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amonu</a:t>
            </a:r>
          </a:p>
          <a:p>
            <a:pPr algn="ctr"/>
            <a:r>
              <a:rPr lang="pl-PL" sz="1600" dirty="0" smtClean="0">
                <a:latin typeface="+mj-lt"/>
              </a:rPr>
              <a:t>NH</a:t>
            </a:r>
            <a:r>
              <a:rPr lang="pl-PL" sz="1600" baseline="-25000" dirty="0" smtClean="0">
                <a:latin typeface="+mj-lt"/>
              </a:rPr>
              <a:t>3</a:t>
            </a:r>
            <a:r>
              <a:rPr lang="pl-PL" sz="1600" dirty="0" smtClean="0">
                <a:latin typeface="+mj-lt"/>
              </a:rPr>
              <a:t>*H</a:t>
            </a:r>
            <a:r>
              <a:rPr lang="pl-PL" sz="1600" baseline="-25000" dirty="0" smtClean="0">
                <a:latin typeface="+mj-lt"/>
              </a:rPr>
              <a:t>2</a:t>
            </a:r>
            <a:r>
              <a:rPr lang="pl-PL" sz="1600" dirty="0" smtClean="0">
                <a:latin typeface="+mj-lt"/>
              </a:rPr>
              <a:t>O</a:t>
            </a:r>
            <a:endParaRPr lang="pl-PL" sz="1600" baseline="-25000" dirty="0">
              <a:latin typeface="+mj-lt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0556 C -0.05781 -0.09784 -0.11615 -0.20101 -0.11615 -0.25098 C -0.11615 -0.30094 -0.01962 -0.28799 -0.00017 -0.29493 " pathEditMode="relative" rAng="465245" ptsTypes="aaA">
                                      <p:cBhvr>
                                        <p:cTn id="36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00" y="-1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3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9" dur="3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32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000"/>
                            </p:stCondLst>
                            <p:childTnLst>
                              <p:par>
                                <p:cTn id="5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2" dur="3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0"/>
                            </p:stCondLst>
                            <p:childTnLst>
                              <p:par>
                                <p:cTn id="5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52 -0.29193 C -0.08645 -0.29655 -0.15121 -0.29979 -0.14809 -0.25098 C -0.14427 -0.20148 -0.025 -0.03724 0.00053 0.00555 " pathEditMode="relative" rAng="0" ptsTypes="aaA">
                                      <p:cBhvr>
                                        <p:cTn id="55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00" y="14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571472" y="2643182"/>
            <a:ext cx="63579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latin typeface="+mj-lt"/>
                <a:ea typeface="Calibri" pitchFamily="34" charset="0"/>
                <a:cs typeface="Times New Roman" pitchFamily="18" charset="0"/>
              </a:rPr>
              <a:t>Ag</a:t>
            </a:r>
            <a:r>
              <a:rPr lang="pl-PL" sz="5400" baseline="-30000" dirty="0" smtClean="0">
                <a:latin typeface="+mj-lt"/>
                <a:ea typeface="Calibri" pitchFamily="34" charset="0"/>
                <a:cs typeface="Times New Roman" pitchFamily="18" charset="0"/>
              </a:rPr>
              <a:t>2</a:t>
            </a:r>
            <a:r>
              <a:rPr lang="pl-PL" sz="5400" dirty="0" smtClean="0">
                <a:latin typeface="+mj-lt"/>
                <a:ea typeface="Calibri" pitchFamily="34" charset="0"/>
                <a:cs typeface="Times New Roman" pitchFamily="18" charset="0"/>
              </a:rPr>
              <a:t>O +  NH</a:t>
            </a:r>
            <a:r>
              <a:rPr lang="pl-PL" sz="5400" baseline="-30000" dirty="0" smtClean="0">
                <a:latin typeface="+mj-lt"/>
                <a:ea typeface="Calibri" pitchFamily="34" charset="0"/>
                <a:cs typeface="Times New Roman" pitchFamily="18" charset="0"/>
              </a:rPr>
              <a:t>3</a:t>
            </a:r>
            <a:r>
              <a:rPr lang="pl-PL" sz="5400" dirty="0" smtClean="0">
                <a:latin typeface="+mj-lt"/>
                <a:ea typeface="Calibri" pitchFamily="34" charset="0"/>
                <a:cs typeface="Times New Roman" pitchFamily="18" charset="0"/>
              </a:rPr>
              <a:t>+ H</a:t>
            </a:r>
            <a:r>
              <a:rPr lang="pl-PL" sz="5400" baseline="-30000" dirty="0" smtClean="0">
                <a:latin typeface="+mj-lt"/>
                <a:ea typeface="Calibri" pitchFamily="34" charset="0"/>
                <a:cs typeface="Times New Roman" pitchFamily="18" charset="0"/>
              </a:rPr>
              <a:t>2</a:t>
            </a:r>
            <a:r>
              <a:rPr lang="pl-PL" sz="5400" dirty="0" smtClean="0">
                <a:latin typeface="+mj-lt"/>
                <a:ea typeface="Calibri" pitchFamily="34" charset="0"/>
                <a:cs typeface="Times New Roman" pitchFamily="18" charset="0"/>
              </a:rPr>
              <a:t>O </a:t>
            </a:r>
            <a:endParaRPr lang="pl-PL" sz="5400" dirty="0">
              <a:latin typeface="+mj-lt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948264" y="3068960"/>
            <a:ext cx="1500198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428596" y="3929066"/>
            <a:ext cx="4286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latin typeface="+mj-lt"/>
                <a:ea typeface="Calibri" pitchFamily="34" charset="0"/>
                <a:cs typeface="Times New Roman" pitchFamily="18" charset="0"/>
              </a:rPr>
              <a:t>[Ag(NH</a:t>
            </a:r>
            <a:r>
              <a:rPr lang="pl-PL" sz="5400" baseline="-30000" dirty="0" smtClean="0">
                <a:latin typeface="+mj-lt"/>
                <a:ea typeface="Calibri" pitchFamily="34" charset="0"/>
                <a:cs typeface="Times New Roman" pitchFamily="18" charset="0"/>
                <a:sym typeface="Wingdings" pitchFamily="2" charset="2"/>
              </a:rPr>
              <a:t>3</a:t>
            </a:r>
            <a:r>
              <a:rPr lang="pl-PL" sz="5400" dirty="0" smtClean="0">
                <a:latin typeface="+mj-lt"/>
                <a:ea typeface="Calibri" pitchFamily="34" charset="0"/>
                <a:cs typeface="Times New Roman" pitchFamily="18" charset="0"/>
                <a:sym typeface="Wingdings" pitchFamily="2" charset="2"/>
              </a:rPr>
              <a:t>)</a:t>
            </a:r>
            <a:r>
              <a:rPr lang="pl-PL" sz="5400" baseline="-30000" dirty="0" smtClean="0">
                <a:latin typeface="+mj-lt"/>
                <a:ea typeface="Calibri" pitchFamily="34" charset="0"/>
                <a:cs typeface="Times New Roman" pitchFamily="18" charset="0"/>
                <a:sym typeface="Wingdings" pitchFamily="2" charset="2"/>
              </a:rPr>
              <a:t>2</a:t>
            </a:r>
            <a:r>
              <a:rPr lang="pl-PL" sz="5400" dirty="0" smtClean="0">
                <a:latin typeface="+mj-lt"/>
                <a:ea typeface="Calibri" pitchFamily="34" charset="0"/>
                <a:cs typeface="Times New Roman" pitchFamily="18" charset="0"/>
                <a:sym typeface="Wingdings" pitchFamily="2" charset="2"/>
              </a:rPr>
              <a:t>]</a:t>
            </a:r>
            <a:r>
              <a:rPr lang="pl-PL" sz="5400" baseline="30000" dirty="0" smtClean="0">
                <a:latin typeface="+mj-lt"/>
                <a:ea typeface="Calibri" pitchFamily="34" charset="0"/>
                <a:cs typeface="Times New Roman" pitchFamily="18" charset="0"/>
                <a:sym typeface="Wingdings" pitchFamily="2" charset="2"/>
              </a:rPr>
              <a:t>+ </a:t>
            </a:r>
            <a:endParaRPr lang="pl-PL" sz="5400" dirty="0">
              <a:latin typeface="+mj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427984" y="4000504"/>
            <a:ext cx="10001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latin typeface="+mj-lt"/>
                <a:cs typeface="Times New Roman" pitchFamily="18" charset="0"/>
              </a:rPr>
              <a:t>+</a:t>
            </a:r>
            <a:endParaRPr lang="pl-PL" sz="5400" dirty="0">
              <a:latin typeface="+mj-lt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5500694" y="3929066"/>
            <a:ext cx="3143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l-PL" sz="5400" dirty="0" smtClean="0">
                <a:latin typeface="Times New Roman" pitchFamily="18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pl-PL" sz="5400" dirty="0" smtClean="0">
                <a:latin typeface="+mj-lt"/>
                <a:ea typeface="Calibri" pitchFamily="34" charset="0"/>
                <a:cs typeface="Times New Roman" pitchFamily="18" charset="0"/>
                <a:sym typeface="Wingdings" pitchFamily="2" charset="2"/>
              </a:rPr>
              <a:t>OH</a:t>
            </a:r>
            <a:r>
              <a:rPr lang="pl-PL" sz="4800" baseline="30000" dirty="0" smtClean="0">
                <a:latin typeface="+mj-lt"/>
                <a:ea typeface="Calibri" pitchFamily="34" charset="0"/>
                <a:cs typeface="Times New Roman" pitchFamily="18" charset="0"/>
                <a:sym typeface="Wingdings" pitchFamily="2" charset="2"/>
              </a:rPr>
              <a:t>-</a:t>
            </a:r>
            <a:endParaRPr lang="pl-PL" sz="4800" dirty="0" smtClean="0">
              <a:latin typeface="+mj-lt"/>
              <a:ea typeface="Calibri" pitchFamily="34" charset="0"/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2915816" y="2636912"/>
            <a:ext cx="285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latin typeface="+mj-lt"/>
                <a:cs typeface="Times New Roman" pitchFamily="18" charset="0"/>
              </a:rPr>
              <a:t>4</a:t>
            </a:r>
            <a:endParaRPr lang="pl-PL" sz="5400" dirty="0">
              <a:latin typeface="+mj-lt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0" y="3933056"/>
            <a:ext cx="6142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5400" dirty="0" smtClean="0">
                <a:latin typeface="+mj-lt"/>
                <a:cs typeface="Times New Roman" pitchFamily="18" charset="0"/>
              </a:rPr>
              <a:t>2</a:t>
            </a:r>
            <a:endParaRPr lang="pl-PL" sz="5400" dirty="0">
              <a:latin typeface="+mj-lt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220072" y="3929066"/>
            <a:ext cx="6142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5400" dirty="0" smtClean="0">
                <a:latin typeface="+mj-lt"/>
                <a:cs typeface="Times New Roman" pitchFamily="18" charset="0"/>
              </a:rPr>
              <a:t>2</a:t>
            </a:r>
            <a:endParaRPr lang="pl-PL" sz="5400" dirty="0">
              <a:latin typeface="+mj-lt"/>
              <a:cs typeface="Times New Roman" pitchFamily="18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2483768" y="1628800"/>
            <a:ext cx="38319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 – etap III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535892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800" dirty="0" smtClean="0"/>
              <a:t>	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informacji znalezionych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Internecie, przygotuj kartę charakterystyki aldehydu mrówkowego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(substratu w kolejnym etapie doświadczenia)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7282" name="Picture 2" descr="GHS-pictogram-aci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149080"/>
            <a:ext cx="1928826" cy="1928826"/>
          </a:xfrm>
          <a:prstGeom prst="rect">
            <a:avLst/>
          </a:prstGeom>
          <a:noFill/>
        </p:spPr>
      </p:pic>
      <p:pic>
        <p:nvPicPr>
          <p:cNvPr id="97284" name="Picture 4" descr="GHS-pictogram-skull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077072"/>
            <a:ext cx="1857388" cy="1928826"/>
          </a:xfrm>
          <a:prstGeom prst="rect">
            <a:avLst/>
          </a:prstGeom>
          <a:noFill/>
        </p:spPr>
      </p:pic>
      <p:pic>
        <p:nvPicPr>
          <p:cNvPr id="97286" name="Picture 6" descr="GHS-pictogram-silhouete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149080"/>
            <a:ext cx="1785950" cy="1785950"/>
          </a:xfrm>
          <a:prstGeom prst="rect">
            <a:avLst/>
          </a:prstGeom>
          <a:noFill/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0364" y="2662091"/>
            <a:ext cx="771527" cy="308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4876" y="2688978"/>
            <a:ext cx="795286" cy="3051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Łącznik prosty ze strzałką 11"/>
          <p:cNvCxnSpPr/>
          <p:nvPr/>
        </p:nvCxnSpPr>
        <p:spPr>
          <a:xfrm flipV="1">
            <a:off x="2285984" y="5143512"/>
            <a:ext cx="1000132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AutoShape 4"/>
          <p:cNvCxnSpPr>
            <a:cxnSpLocks noChangeShapeType="1"/>
          </p:cNvCxnSpPr>
          <p:nvPr/>
        </p:nvCxnSpPr>
        <p:spPr bwMode="auto">
          <a:xfrm rot="10800000">
            <a:off x="5214942" y="5214950"/>
            <a:ext cx="785817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pic>
        <p:nvPicPr>
          <p:cNvPr id="129027" name="Picture 3"/>
          <p:cNvPicPr>
            <a:picLocks noChangeAspect="1" noChangeArrowheads="1"/>
          </p:cNvPicPr>
          <p:nvPr/>
        </p:nvPicPr>
        <p:blipFill>
          <a:blip r:embed="rId4" cstate="print">
            <a:lum bright="-54000" contrast="-8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7748" b="98799" l="8046" r="885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93726" y="2755001"/>
            <a:ext cx="792000" cy="3031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Prostokąt 13"/>
          <p:cNvSpPr/>
          <p:nvPr/>
        </p:nvSpPr>
        <p:spPr>
          <a:xfrm>
            <a:off x="2483768" y="1628800"/>
            <a:ext cx="3867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 – etap IV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285852" y="5786454"/>
            <a:ext cx="9973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metanal</a:t>
            </a:r>
          </a:p>
          <a:p>
            <a:pPr algn="ctr"/>
            <a:r>
              <a:rPr lang="pl-PL" sz="1600" dirty="0" smtClean="0">
                <a:latin typeface="+mj-lt"/>
              </a:rPr>
              <a:t>HCHO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5907215" y="5786454"/>
            <a:ext cx="3236784" cy="7489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diaminasrebra(I)</a:t>
            </a:r>
          </a:p>
          <a:p>
            <a:pPr algn="ctr"/>
            <a:r>
              <a:rPr lang="pl-PL" sz="1600" dirty="0" smtClean="0">
                <a:latin typeface="+mj-lt"/>
              </a:rPr>
              <a:t>[Ag(NH</a:t>
            </a:r>
            <a:r>
              <a:rPr lang="pl-PL" sz="1600" baseline="-25000" dirty="0" smtClean="0">
                <a:latin typeface="+mj-lt"/>
              </a:rPr>
              <a:t>3</a:t>
            </a:r>
            <a:r>
              <a:rPr lang="pl-PL" sz="1600" dirty="0" smtClean="0">
                <a:latin typeface="+mj-lt"/>
              </a:rPr>
              <a:t>)</a:t>
            </a:r>
            <a:r>
              <a:rPr lang="pl-PL" sz="1600" baseline="-25000" dirty="0" smtClean="0">
                <a:latin typeface="+mj-lt"/>
              </a:rPr>
              <a:t>2</a:t>
            </a:r>
            <a:r>
              <a:rPr lang="pl-PL" sz="1600" dirty="0" smtClean="0">
                <a:latin typeface="+mj-lt"/>
              </a:rPr>
              <a:t>]</a:t>
            </a:r>
            <a:r>
              <a:rPr lang="pl-PL" sz="1600" baseline="30000" dirty="0" smtClean="0">
                <a:latin typeface="+mj-lt"/>
              </a:rPr>
              <a:t>+</a:t>
            </a:r>
          </a:p>
          <a:p>
            <a:pPr algn="ctr"/>
            <a:endParaRPr lang="pl-PL" sz="1600" baseline="-25000" dirty="0">
              <a:latin typeface="+mj-lt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9 -3.40736E-6 C -0.05989 -0.10895 -0.08871 -0.21767 -0.08437 -0.26555 C -0.08003 -0.31321 -0.01805 -0.28336 -0.00416 -0.2866 " pathEditMode="relative" rAng="0" ptsTypes="aaA">
                                      <p:cBhvr>
                                        <p:cTn id="39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3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29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nodeType="clickEffect">
                                  <p:stCondLst>
                                    <p:cond delay="700"/>
                                  </p:stCondLst>
                                  <p:childTnLst>
                                    <p:animRot by="-5400000">
                                      <p:cBhvr>
                                        <p:cTn id="52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6 -0.28661 C -0.06493 -0.28244 -0.12552 -0.27828 -0.13055 -0.23039 C -0.13559 -0.18251 -0.05017 -0.0377 -0.0342 0.00069 " pathEditMode="relative" ptsTypes="aaA">
                                      <p:cBhvr>
                                        <p:cTn id="56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4810" y="3439613"/>
            <a:ext cx="1725555" cy="2489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Łącznik prosty ze strzałką 7"/>
          <p:cNvCxnSpPr/>
          <p:nvPr/>
        </p:nvCxnSpPr>
        <p:spPr>
          <a:xfrm rot="10800000">
            <a:off x="5500694" y="5214950"/>
            <a:ext cx="92869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506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lum bright="-54000" contrast="-8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89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2929"/>
          <a:stretch/>
        </p:blipFill>
        <p:spPr bwMode="auto">
          <a:xfrm>
            <a:off x="2786050" y="3019425"/>
            <a:ext cx="642942" cy="2533007"/>
          </a:xfrm>
          <a:prstGeom prst="rect">
            <a:avLst/>
          </a:prstGeom>
          <a:noFill/>
        </p:spPr>
      </p:pic>
      <p:sp>
        <p:nvSpPr>
          <p:cNvPr id="11" name="Prostokąt 10"/>
          <p:cNvSpPr/>
          <p:nvPr/>
        </p:nvSpPr>
        <p:spPr>
          <a:xfrm>
            <a:off x="2483768" y="1628800"/>
            <a:ext cx="3867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 – etap V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6500826" y="5786454"/>
            <a:ext cx="1428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+mj-lt"/>
              </a:rPr>
              <a:t>gorąca woda</a:t>
            </a:r>
          </a:p>
        </p:txBody>
      </p:sp>
      <p:grpSp>
        <p:nvGrpSpPr>
          <p:cNvPr id="4" name="Grupa 3"/>
          <p:cNvGrpSpPr/>
          <p:nvPr/>
        </p:nvGrpSpPr>
        <p:grpSpPr>
          <a:xfrm>
            <a:off x="4641317" y="4068407"/>
            <a:ext cx="717458" cy="1444287"/>
            <a:chOff x="4641317" y="4068407"/>
            <a:chExt cx="717458" cy="1444287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786" b="100000" l="0" r="89474">
                          <a14:backgroundMark x1="94737" y1="13095" x2="94737" y2="13095"/>
                          <a14:backgroundMark x1="96491" y1="97619" x2="96491" y2="97619"/>
                          <a14:backgroundMark x1="77193" y1="97619" x2="77193" y2="97619"/>
                          <a14:backgroundMark x1="15789" y1="96429" x2="15789" y2="96429"/>
                          <a14:backgroundMark x1="8772" y1="93452" x2="8772" y2="93452"/>
                          <a14:backgroundMark x1="5263" y1="89286" x2="5263" y2="89286"/>
                          <a14:backgroundMark x1="3509" y1="84524" x2="3509" y2="84524"/>
                          <a14:backgroundMark x1="3509" y1="10119" x2="3509" y2="10119"/>
                          <a14:backgroundMark x1="3509" y1="5357" x2="3509" y2="5357"/>
                          <a14:backgroundMark x1="17544" y1="4167" x2="17544" y2="4167"/>
                          <a14:backgroundMark x1="40351" y1="4167" x2="40351" y2="4167"/>
                          <a14:backgroundMark x1="64912" y1="4167" x2="64912" y2="4167"/>
                          <a14:backgroundMark x1="82456" y1="5952" x2="82456" y2="5952"/>
                          <a14:backgroundMark x1="94737" y1="8929" x2="94737" y2="8929"/>
                          <a14:backgroundMark x1="94737" y1="13095" x2="94737" y2="1309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25228">
              <a:off x="4773369" y="4068407"/>
              <a:ext cx="490026" cy="1444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Elipsa 1"/>
            <p:cNvSpPr/>
            <p:nvPr/>
          </p:nvSpPr>
          <p:spPr>
            <a:xfrm rot="984321">
              <a:off x="4969736" y="4279365"/>
              <a:ext cx="389039" cy="96097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" name="Prostokąt zaokrąglony 2"/>
            <p:cNvSpPr/>
            <p:nvPr/>
          </p:nvSpPr>
          <p:spPr>
            <a:xfrm rot="1033090">
              <a:off x="4641317" y="5177333"/>
              <a:ext cx="144016" cy="144016"/>
            </a:xfrm>
            <a:prstGeom prst="round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0.03241 C 0.00295 -0.20231 0.01146 -0.43681 0.04149 -0.53079 C 0.07135 -0.625 0.14479 -0.61991 0.175 -0.53287 C 0.20521 -0.44537 0.21458 -0.09375 0.22326 -0.00694 " pathEditMode="fixed" rAng="0" ptsTypes="aaaA">
                                      <p:cBhvr>
                                        <p:cTn id="16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4" y="-3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960000">
                                      <p:cBhvr>
                                        <p:cTn id="19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860733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800" dirty="0" smtClean="0"/>
              <a:t>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Sformułuj wnioski,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ilustrując przebieg próby Tollensa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odpowiednimi rysunkami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(korzystaj z programów graficznych).</a:t>
            </a:r>
            <a:r>
              <a:rPr lang="pl-PL" sz="4800" dirty="0" smtClean="0"/>
              <a:t/>
            </a:r>
            <a:br>
              <a:rPr lang="pl-PL" sz="4800" dirty="0" smtClean="0"/>
            </a:br>
            <a:endParaRPr lang="pl-PL" sz="4800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Polecenie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428596" y="2500307"/>
            <a:ext cx="3429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/>
              <a:t> </a:t>
            </a:r>
            <a:r>
              <a:rPr lang="en-US" sz="4000" dirty="0" smtClean="0">
                <a:latin typeface="+mj-lt"/>
              </a:rPr>
              <a:t>[Ag(NH</a:t>
            </a:r>
            <a:r>
              <a:rPr lang="en-US" sz="4000" baseline="-25000" dirty="0" smtClean="0">
                <a:latin typeface="+mj-lt"/>
              </a:rPr>
              <a:t>3</a:t>
            </a:r>
            <a:r>
              <a:rPr lang="en-US" sz="4000" dirty="0" smtClean="0">
                <a:latin typeface="+mj-lt"/>
              </a:rPr>
              <a:t>)</a:t>
            </a:r>
            <a:r>
              <a:rPr lang="en-US" sz="4000" baseline="-25000" dirty="0" smtClean="0">
                <a:latin typeface="+mj-lt"/>
              </a:rPr>
              <a:t>2</a:t>
            </a:r>
            <a:r>
              <a:rPr lang="en-US" sz="4000" dirty="0" smtClean="0">
                <a:latin typeface="+mj-lt"/>
              </a:rPr>
              <a:t>]</a:t>
            </a:r>
            <a:r>
              <a:rPr lang="en-US" sz="4000" baseline="30000" dirty="0" smtClean="0">
                <a:latin typeface="+mj-lt"/>
              </a:rPr>
              <a:t>+ </a:t>
            </a:r>
            <a:endParaRPr lang="pl-PL" sz="4000" dirty="0">
              <a:latin typeface="+mj-lt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500430" y="2571744"/>
            <a:ext cx="785818" cy="714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latin typeface="+mj-lt"/>
              </a:rPr>
              <a:t>+</a:t>
            </a:r>
            <a:endParaRPr lang="pl-PL" sz="4000" dirty="0">
              <a:latin typeface="+mj-lt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211960" y="2500306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+mj-lt"/>
              </a:rPr>
              <a:t>HCHO</a:t>
            </a:r>
            <a:endParaRPr lang="pl-PL" sz="4000" dirty="0">
              <a:latin typeface="+mj-lt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215074" y="2928934"/>
            <a:ext cx="1357322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571472" y="3786190"/>
            <a:ext cx="15716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/>
              <a:t> </a:t>
            </a:r>
            <a:r>
              <a:rPr lang="pl-PL" sz="4000" dirty="0" smtClean="0"/>
              <a:t> </a:t>
            </a:r>
            <a:r>
              <a:rPr lang="en-US" sz="4000" dirty="0" smtClean="0">
                <a:latin typeface="+mj-lt"/>
              </a:rPr>
              <a:t>Ag↓</a:t>
            </a:r>
            <a:endParaRPr lang="pl-PL" sz="4000" dirty="0">
              <a:latin typeface="+mj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928794" y="3786190"/>
            <a:ext cx="714380" cy="714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latin typeface="+mj-lt"/>
              </a:rPr>
              <a:t>+</a:t>
            </a:r>
            <a:endParaRPr lang="pl-PL" sz="4000" dirty="0">
              <a:latin typeface="+mj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571736" y="3786190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+mj-lt"/>
              </a:rPr>
              <a:t>HCOO</a:t>
            </a:r>
            <a:r>
              <a:rPr lang="en-US" sz="4000" baseline="30000" dirty="0" smtClean="0">
                <a:latin typeface="+mj-lt"/>
              </a:rPr>
              <a:t>-</a:t>
            </a:r>
            <a:r>
              <a:rPr lang="en-US" sz="4000" baseline="30000" dirty="0" smtClean="0"/>
              <a:t> </a:t>
            </a:r>
            <a:endParaRPr lang="pl-PL" sz="40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500562" y="3786190"/>
            <a:ext cx="642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latin typeface="+mj-lt"/>
              </a:rPr>
              <a:t>+</a:t>
            </a:r>
            <a:endParaRPr lang="pl-PL" sz="4000" dirty="0">
              <a:latin typeface="+mj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072066" y="3786190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/>
              <a:t> </a:t>
            </a:r>
            <a:r>
              <a:rPr lang="pl-PL" sz="4000" dirty="0" smtClean="0"/>
              <a:t> </a:t>
            </a:r>
            <a:r>
              <a:rPr lang="en-US" sz="4000" dirty="0" smtClean="0">
                <a:latin typeface="+mj-lt"/>
              </a:rPr>
              <a:t>NH</a:t>
            </a:r>
            <a:r>
              <a:rPr lang="en-US" sz="4000" baseline="-25000" dirty="0" smtClean="0">
                <a:latin typeface="+mj-lt"/>
              </a:rPr>
              <a:t>3</a:t>
            </a:r>
            <a:endParaRPr lang="pl-PL" sz="4000" dirty="0">
              <a:latin typeface="+mj-lt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357950" y="3786190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latin typeface="+mj-lt"/>
              </a:rPr>
              <a:t>+</a:t>
            </a:r>
            <a:endParaRPr lang="pl-PL" sz="4000" dirty="0">
              <a:latin typeface="+mj-lt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858016" y="3786190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/>
              <a:t> </a:t>
            </a:r>
            <a:r>
              <a:rPr lang="pl-PL" sz="4000" dirty="0" smtClean="0"/>
              <a:t> </a:t>
            </a:r>
            <a:r>
              <a:rPr lang="en-US" sz="4000" dirty="0" smtClean="0">
                <a:latin typeface="+mj-lt"/>
              </a:rPr>
              <a:t>H</a:t>
            </a:r>
            <a:r>
              <a:rPr lang="en-US" sz="4000" baseline="-25000" dirty="0" smtClean="0">
                <a:latin typeface="+mj-lt"/>
              </a:rPr>
              <a:t>2</a:t>
            </a:r>
            <a:r>
              <a:rPr lang="en-US" sz="4000" dirty="0" smtClean="0">
                <a:latin typeface="+mj-lt"/>
              </a:rPr>
              <a:t>O</a:t>
            </a:r>
            <a:endParaRPr lang="pl-PL" sz="4000" dirty="0">
              <a:latin typeface="+mj-lt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03753" y="2545161"/>
            <a:ext cx="5020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>
                <a:latin typeface="+mj-lt"/>
              </a:rPr>
              <a:t>2</a:t>
            </a:r>
            <a:endParaRPr lang="pl-PL" sz="4000" dirty="0">
              <a:latin typeface="+mj-lt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509129" y="3789437"/>
            <a:ext cx="5020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>
                <a:latin typeface="+mj-lt"/>
              </a:rPr>
              <a:t>2</a:t>
            </a:r>
            <a:endParaRPr lang="pl-PL" sz="4000" dirty="0">
              <a:latin typeface="+mj-lt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5072066" y="3792684"/>
            <a:ext cx="5020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+mj-lt"/>
              </a:rPr>
              <a:t>4</a:t>
            </a:r>
          </a:p>
        </p:txBody>
      </p:sp>
      <p:sp>
        <p:nvSpPr>
          <p:cNvPr id="19" name="pole tekstowe 18"/>
          <p:cNvSpPr txBox="1"/>
          <p:nvPr/>
        </p:nvSpPr>
        <p:spPr>
          <a:xfrm>
            <a:off x="6804248" y="3792684"/>
            <a:ext cx="5020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>
                <a:latin typeface="+mj-lt"/>
              </a:rPr>
              <a:t>2</a:t>
            </a:r>
            <a:endParaRPr lang="pl-PL" sz="4000" dirty="0">
              <a:latin typeface="+mj-lt"/>
            </a:endParaRPr>
          </a:p>
        </p:txBody>
      </p:sp>
      <p:sp>
        <p:nvSpPr>
          <p:cNvPr id="25" name="Prostokąt 24"/>
          <p:cNvSpPr/>
          <p:nvPr/>
        </p:nvSpPr>
        <p:spPr>
          <a:xfrm>
            <a:off x="2483768" y="1628800"/>
            <a:ext cx="3867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 – etap V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1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4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60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3" grpId="0"/>
      <p:bldP spid="16" grpId="0"/>
      <p:bldP spid="18" grpId="0"/>
      <p:bldP spid="19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243408"/>
            <a:ext cx="9715568" cy="990600"/>
          </a:xfrm>
        </p:spPr>
        <p:txBody>
          <a:bodyPr>
            <a:noAutofit/>
          </a:bodyPr>
          <a:lstStyle/>
          <a:p>
            <a:pPr algn="l"/>
            <a:r>
              <a:rPr lang="pl-PL" dirty="0" smtClean="0">
                <a:cs typeface="Times New Roman" pitchFamily="18" charset="0"/>
              </a:rPr>
              <a:t>   </a:t>
            </a:r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próby Tollensa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14282" y="5301208"/>
            <a:ext cx="52938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000" dirty="0" smtClean="0">
                <a:solidFill>
                  <a:schemeClr val="tx2"/>
                </a:solidFill>
                <a:latin typeface="+mn-lt"/>
              </a:rPr>
              <a:t>Próba Tollensa jest wykorzystywana </a:t>
            </a:r>
            <a:br>
              <a:rPr lang="pl-PL" sz="2000" dirty="0" smtClean="0">
                <a:solidFill>
                  <a:schemeClr val="tx2"/>
                </a:solidFill>
                <a:latin typeface="+mn-lt"/>
              </a:rPr>
            </a:br>
            <a:r>
              <a:rPr lang="pl-PL" sz="2000" dirty="0" smtClean="0">
                <a:solidFill>
                  <a:schemeClr val="tx2"/>
                </a:solidFill>
                <a:latin typeface="+mn-lt"/>
              </a:rPr>
              <a:t>przy produkcji luster oraz </a:t>
            </a:r>
            <a:br>
              <a:rPr lang="pl-PL" sz="2000" dirty="0" smtClean="0">
                <a:solidFill>
                  <a:schemeClr val="tx2"/>
                </a:solidFill>
                <a:latin typeface="+mn-lt"/>
              </a:rPr>
            </a:br>
            <a:r>
              <a:rPr lang="pl-PL" sz="2000" dirty="0" smtClean="0">
                <a:solidFill>
                  <a:schemeClr val="tx2"/>
                </a:solidFill>
                <a:latin typeface="+mn-lt"/>
              </a:rPr>
              <a:t>ozdób choinkowych</a:t>
            </a:r>
            <a:r>
              <a:rPr lang="pl-PL" dirty="0" smtClean="0">
                <a:solidFill>
                  <a:schemeClr val="tx2"/>
                </a:solidFill>
                <a:latin typeface="+mn-lt"/>
              </a:rPr>
              <a:t>.</a:t>
            </a:r>
            <a:endParaRPr lang="pl-PL" dirty="0">
              <a:latin typeface="+mn-lt"/>
            </a:endParaRPr>
          </a:p>
        </p:txBody>
      </p:sp>
      <p:pic>
        <p:nvPicPr>
          <p:cNvPr id="6200" name="Picture 56" descr="C:\Documents and Settings\mkopacz\Moje dokumenty\Downloads\Depositphotos_3510259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27301"/>
            <a:ext cx="2880320" cy="4606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01" name="Picture 57" descr="C:\Documents and Settings\mkopacz\Moje dokumenty\Downloads\Depositphotos_4305511_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074" y="1447669"/>
            <a:ext cx="2859934" cy="285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4495800"/>
          </a:xfrm>
        </p:spPr>
        <p:txBody>
          <a:bodyPr/>
          <a:lstStyle/>
          <a:p>
            <a:pPr algn="just">
              <a:buNone/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Właściwości redukujące</a:t>
            </a:r>
            <a:r>
              <a:rPr lang="pl-PL" b="1" dirty="0" smtClean="0">
                <a:latin typeface="+mj-lt"/>
                <a:cs typeface="Times New Roman" pitchFamily="18" charset="0"/>
              </a:rPr>
              <a:t>:</a:t>
            </a:r>
          </a:p>
          <a:p>
            <a:pPr algn="just"/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</a:t>
            </a:r>
          </a:p>
          <a:p>
            <a:pPr algn="just"/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Trommera</a:t>
            </a:r>
          </a:p>
          <a:p>
            <a:pPr algn="just"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Właściwości utleniające:</a:t>
            </a:r>
          </a:p>
          <a:p>
            <a:pPr algn="just"/>
            <a:r>
              <a:rPr lang="pl-PL" dirty="0" smtClean="0">
                <a:latin typeface="+mj-lt"/>
                <a:cs typeface="Times New Roman" pitchFamily="18" charset="0"/>
              </a:rPr>
              <a:t> 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redukcja do alkoholi I-rzędowych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857224" y="5357826"/>
            <a:ext cx="14287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000" dirty="0" smtClean="0"/>
              <a:t>  </a:t>
            </a:r>
            <a:r>
              <a:rPr lang="pl-PL" sz="2000" dirty="0" smtClean="0">
                <a:latin typeface="+mj-lt"/>
              </a:rPr>
              <a:t>alkohol</a:t>
            </a:r>
          </a:p>
          <a:p>
            <a:pPr>
              <a:buNone/>
            </a:pPr>
            <a:r>
              <a:rPr lang="pl-PL" sz="2000" dirty="0" smtClean="0">
                <a:latin typeface="+mj-lt"/>
              </a:rPr>
              <a:t>I-rzędowy</a:t>
            </a:r>
            <a:endParaRPr lang="pl-PL" sz="2000" dirty="0">
              <a:latin typeface="+mj-lt"/>
            </a:endParaRPr>
          </a:p>
        </p:txBody>
      </p:sp>
      <p:cxnSp>
        <p:nvCxnSpPr>
          <p:cNvPr id="9" name="Łącznik prosty ze strzałką 8"/>
          <p:cNvCxnSpPr/>
          <p:nvPr/>
        </p:nvCxnSpPr>
        <p:spPr>
          <a:xfrm>
            <a:off x="2357422" y="5572140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2285984" y="5786454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rostokąt 14"/>
          <p:cNvSpPr/>
          <p:nvPr/>
        </p:nvSpPr>
        <p:spPr>
          <a:xfrm>
            <a:off x="3786182" y="5500702"/>
            <a:ext cx="142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000" dirty="0" smtClean="0">
                <a:latin typeface="+mj-lt"/>
              </a:rPr>
              <a:t>aldehyd</a:t>
            </a:r>
          </a:p>
        </p:txBody>
      </p:sp>
      <p:cxnSp>
        <p:nvCxnSpPr>
          <p:cNvPr id="16" name="Łącznik prosty ze strzałką 15"/>
          <p:cNvCxnSpPr/>
          <p:nvPr/>
        </p:nvCxnSpPr>
        <p:spPr>
          <a:xfrm>
            <a:off x="5000628" y="5572140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/>
          <p:cNvCxnSpPr/>
          <p:nvPr/>
        </p:nvCxnSpPr>
        <p:spPr>
          <a:xfrm rot="10800000">
            <a:off x="5000628" y="5857892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rostokąt 17"/>
          <p:cNvSpPr/>
          <p:nvPr/>
        </p:nvSpPr>
        <p:spPr>
          <a:xfrm>
            <a:off x="6429388" y="5357826"/>
            <a:ext cx="19590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l-PL" sz="2000" dirty="0" smtClean="0">
                <a:latin typeface="+mj-lt"/>
              </a:rPr>
              <a:t>kwas</a:t>
            </a:r>
          </a:p>
          <a:p>
            <a:pPr>
              <a:buNone/>
            </a:pPr>
            <a:r>
              <a:rPr lang="pl-PL" sz="2000" dirty="0" smtClean="0">
                <a:latin typeface="+mj-lt"/>
              </a:rPr>
              <a:t>karboksylowy</a:t>
            </a:r>
          </a:p>
        </p:txBody>
      </p:sp>
      <p:sp>
        <p:nvSpPr>
          <p:cNvPr id="23" name="Prostokąt 22"/>
          <p:cNvSpPr/>
          <p:nvPr/>
        </p:nvSpPr>
        <p:spPr>
          <a:xfrm>
            <a:off x="2339752" y="5214950"/>
            <a:ext cx="13163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utlenianie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4" name="Prostokąt 23"/>
          <p:cNvSpPr/>
          <p:nvPr/>
        </p:nvSpPr>
        <p:spPr>
          <a:xfrm>
            <a:off x="5004048" y="5214950"/>
            <a:ext cx="13163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utlenianie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5" name="Prostokąt 24"/>
          <p:cNvSpPr/>
          <p:nvPr/>
        </p:nvSpPr>
        <p:spPr>
          <a:xfrm>
            <a:off x="2500298" y="5786454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redukcja</a:t>
            </a:r>
            <a:endParaRPr lang="pl-PL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6" name="Prostokąt 25"/>
          <p:cNvSpPr/>
          <p:nvPr/>
        </p:nvSpPr>
        <p:spPr>
          <a:xfrm>
            <a:off x="5076056" y="5786454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redukcja</a:t>
            </a:r>
            <a:endParaRPr lang="pl-PL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</p:spTree>
  </p:cSld>
  <p:clrMapOvr>
    <a:masterClrMapping/>
  </p:clrMapOvr>
  <p:transition spd="slow" advTm="65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0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60154" y="2708920"/>
            <a:ext cx="743694" cy="339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31" name="Picture 1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8" r="17825" b="8264"/>
          <a:stretch/>
        </p:blipFill>
        <p:spPr bwMode="auto">
          <a:xfrm>
            <a:off x="4613455" y="2708920"/>
            <a:ext cx="1082400" cy="3257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6" name="Łącznik prosty ze strzałką 15"/>
          <p:cNvCxnSpPr/>
          <p:nvPr/>
        </p:nvCxnSpPr>
        <p:spPr>
          <a:xfrm flipV="1">
            <a:off x="1475656" y="5445225"/>
            <a:ext cx="1188715" cy="7200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879" b="90152" l="21260" r="771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594" t="58178" r="15067" b="6080"/>
          <a:stretch/>
        </p:blipFill>
        <p:spPr bwMode="auto">
          <a:xfrm>
            <a:off x="4778659" y="4573381"/>
            <a:ext cx="945469" cy="147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Prostokąt 9"/>
          <p:cNvSpPr/>
          <p:nvPr/>
        </p:nvSpPr>
        <p:spPr>
          <a:xfrm>
            <a:off x="2843808" y="1556792"/>
            <a:ext cx="4824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TROMMERA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 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imes New Roman" pitchFamily="18" charset="0"/>
              </a:rPr>
              <a:t>– etap I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n-lt"/>
              <a:cs typeface="Times New Roman" pitchFamily="18" charset="0"/>
            </a:endParaRPr>
          </a:p>
        </p:txBody>
      </p:sp>
      <p:cxnSp>
        <p:nvCxnSpPr>
          <p:cNvPr id="21" name="Łącznik prosty ze strzałką 20"/>
          <p:cNvCxnSpPr/>
          <p:nvPr/>
        </p:nvCxnSpPr>
        <p:spPr>
          <a:xfrm rot="10800000">
            <a:off x="5412482" y="5605508"/>
            <a:ext cx="92869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251520" y="6093296"/>
            <a:ext cx="20794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sodu</a:t>
            </a:r>
          </a:p>
          <a:p>
            <a:pPr algn="ctr"/>
            <a:r>
              <a:rPr lang="pl-PL" sz="1600" dirty="0" smtClean="0">
                <a:latin typeface="+mj-lt"/>
              </a:rPr>
              <a:t>NaOH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357950" y="6072206"/>
            <a:ext cx="2332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siarczan(VI) miedzi(II)</a:t>
            </a:r>
          </a:p>
          <a:p>
            <a:pPr algn="ctr"/>
            <a:r>
              <a:rPr lang="pl-PL" sz="1600" dirty="0" smtClean="0">
                <a:latin typeface="+mj-lt"/>
              </a:rPr>
              <a:t>CuSO</a:t>
            </a:r>
            <a:r>
              <a:rPr lang="pl-PL" sz="1600" baseline="-25000" dirty="0" smtClean="0">
                <a:latin typeface="+mj-lt"/>
              </a:rPr>
              <a:t>4</a:t>
            </a:r>
            <a:endParaRPr lang="pl-PL" sz="1600" baseline="-25000" dirty="0">
              <a:latin typeface="+mj-lt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96" b="98802" l="9375" r="89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49" t="43576" r="-1"/>
          <a:stretch/>
        </p:blipFill>
        <p:spPr bwMode="auto">
          <a:xfrm>
            <a:off x="4999340" y="4797152"/>
            <a:ext cx="581006" cy="1243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7663831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85932E-6 C -0.00087 -0.04743 -0.02031 -0.23253 -0.00503 -0.28459 C 0.01025 -0.33665 0.07136 -0.30703 0.0915 -0.31305 " pathEditMode="relative" rAng="0" ptsTypes="aaa">
                                      <p:cBhvr>
                                        <p:cTn id="36" dur="2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9" y="-168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0"/>
                            </p:stCondLst>
                            <p:childTnLst>
                              <p:par>
                                <p:cTn id="3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9" dur="3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5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8500"/>
                            </p:stCondLst>
                            <p:childTnLst>
                              <p:par>
                                <p:cTn id="5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" dur="3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1500"/>
                            </p:stCondLst>
                            <p:childTnLst>
                              <p:par>
                                <p:cTn id="5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427 -0.31536 C 0.07778 -0.31119 0.01077 -0.34243 -0.00503 -0.28991 C -0.02083 -0.23739 -0.00104 -0.06038 -2.22222E-6 -3.85932E-6 " pathEditMode="relative" rAng="0" ptsTypes="aaa">
                                      <p:cBhvr>
                                        <p:cTn id="59" dur="2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4" y="144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2" grpId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92183" y="3101368"/>
            <a:ext cx="727185" cy="290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Łącznik prosty ze strzałką 3"/>
          <p:cNvCxnSpPr/>
          <p:nvPr/>
        </p:nvCxnSpPr>
        <p:spPr>
          <a:xfrm flipV="1">
            <a:off x="1763688" y="5667199"/>
            <a:ext cx="792088" cy="5701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rostokąt 12"/>
          <p:cNvSpPr/>
          <p:nvPr/>
        </p:nvSpPr>
        <p:spPr>
          <a:xfrm>
            <a:off x="2843808" y="1556792"/>
            <a:ext cx="4968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TROMMERA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 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imes New Roman" pitchFamily="18" charset="0"/>
              </a:rPr>
              <a:t>– etap II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539552" y="6093296"/>
            <a:ext cx="1143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formalina</a:t>
            </a:r>
          </a:p>
          <a:p>
            <a:pPr algn="ctr"/>
            <a:r>
              <a:rPr lang="pl-PL" sz="1600" dirty="0" smtClean="0">
                <a:latin typeface="+mj-lt"/>
              </a:rPr>
              <a:t>HCHO</a:t>
            </a:r>
            <a:endParaRPr lang="pl-PL" sz="1600" baseline="-25000" dirty="0">
              <a:latin typeface="+mj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6357950" y="6143644"/>
            <a:ext cx="24994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wodorotlenek miedzi(II)</a:t>
            </a:r>
          </a:p>
          <a:p>
            <a:pPr algn="ctr"/>
            <a:r>
              <a:rPr lang="pl-PL" sz="1600" dirty="0" smtClean="0">
                <a:latin typeface="+mj-lt"/>
              </a:rPr>
              <a:t>Cu(OH)</a:t>
            </a:r>
            <a:r>
              <a:rPr lang="pl-PL" sz="1600" baseline="-25000" dirty="0" smtClean="0">
                <a:latin typeface="+mj-lt"/>
              </a:rPr>
              <a:t>2</a:t>
            </a:r>
            <a:endParaRPr lang="pl-PL" sz="1600" baseline="-25000" dirty="0">
              <a:latin typeface="+mj-lt"/>
            </a:endParaRPr>
          </a:p>
        </p:txBody>
      </p:sp>
      <p:grpSp>
        <p:nvGrpSpPr>
          <p:cNvPr id="2" name="Grupa 1"/>
          <p:cNvGrpSpPr/>
          <p:nvPr/>
        </p:nvGrpSpPr>
        <p:grpSpPr>
          <a:xfrm>
            <a:off x="5148064" y="3163781"/>
            <a:ext cx="876928" cy="3011906"/>
            <a:chOff x="5148064" y="3163781"/>
            <a:chExt cx="876928" cy="3011906"/>
          </a:xfrm>
        </p:grpSpPr>
        <p:pic>
          <p:nvPicPr>
            <p:cNvPr id="82948" name="Picture 4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30" t="8535" r="12073" b="7118"/>
            <a:stretch/>
          </p:blipFill>
          <p:spPr bwMode="auto">
            <a:xfrm>
              <a:off x="5148064" y="3163781"/>
              <a:ext cx="876928" cy="2979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796" b="98802" l="9375" r="8906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49" t="43576" r="-1"/>
            <a:stretch/>
          </p:blipFill>
          <p:spPr bwMode="auto">
            <a:xfrm>
              <a:off x="5356811" y="5076152"/>
              <a:ext cx="513720" cy="10995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8" name="Łącznik prosty ze strzałką 7"/>
          <p:cNvCxnSpPr/>
          <p:nvPr/>
        </p:nvCxnSpPr>
        <p:spPr>
          <a:xfrm rot="10800000">
            <a:off x="5560646" y="5886073"/>
            <a:ext cx="92869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3992746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2.7197E-6 C -0.00816 -0.05134 -0.02482 -0.2611 0.01007 -0.30782 C 0.04497 -0.35454 0.15903 -0.28585 0.19809 -0.28007 " pathEditMode="relative" rAng="0" ptsTypes="aaa">
                                      <p:cBhvr>
                                        <p:cTn id="36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-177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3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Rot by="-5400000">
                                      <p:cBhvr>
                                        <p:cTn id="44" dur="3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809 -0.27799 C 0.19636 -0.27845 0.21719 -0.27544 0.18768 -0.28007 C 0.15816 -0.28469 0.05174 -0.35269 0.02049 -0.30597 C -0.01076 -0.25925 0.00434 -0.0636 -3.88889E-6 2.7197E-6 " pathEditMode="relative" rAng="0" ptsTypes="aaaa">
                                      <p:cBhvr>
                                        <p:cTn id="48" dur="2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97" y="10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61</a:t>
            </a:fld>
            <a:endParaRPr lang="pl-PL" dirty="0"/>
          </a:p>
        </p:txBody>
      </p:sp>
      <p:pic>
        <p:nvPicPr>
          <p:cNvPr id="6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94247" y="3543744"/>
            <a:ext cx="1625456" cy="2549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Łącznik prosty ze strzałką 6"/>
          <p:cNvCxnSpPr/>
          <p:nvPr/>
        </p:nvCxnSpPr>
        <p:spPr>
          <a:xfrm rot="10800000">
            <a:off x="5724128" y="4797152"/>
            <a:ext cx="92869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pole tekstowe 7"/>
          <p:cNvSpPr txBox="1"/>
          <p:nvPr/>
        </p:nvSpPr>
        <p:spPr>
          <a:xfrm>
            <a:off x="6500826" y="5511533"/>
            <a:ext cx="1428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+mj-lt"/>
              </a:rPr>
              <a:t>gorąca woda</a:t>
            </a: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843808" y="1556792"/>
            <a:ext cx="4968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TROMMERA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 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imes New Roman" pitchFamily="18" charset="0"/>
              </a:rPr>
              <a:t>– etap III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n-lt"/>
              <a:cs typeface="Times New Roman" pitchFamily="18" charset="0"/>
            </a:endParaRPr>
          </a:p>
        </p:txBody>
      </p:sp>
      <p:grpSp>
        <p:nvGrpSpPr>
          <p:cNvPr id="2" name="Grupa 1"/>
          <p:cNvGrpSpPr/>
          <p:nvPr/>
        </p:nvGrpSpPr>
        <p:grpSpPr>
          <a:xfrm>
            <a:off x="2581324" y="2621092"/>
            <a:ext cx="1019175" cy="3148167"/>
            <a:chOff x="2771800" y="2657097"/>
            <a:chExt cx="1019175" cy="3148167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205" b="100000" l="9091" r="8909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771800" y="2657097"/>
              <a:ext cx="1019175" cy="3076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796" b="98802" l="9375" r="8906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49" t="43576" r="-1"/>
            <a:stretch/>
          </p:blipFill>
          <p:spPr bwMode="auto">
            <a:xfrm>
              <a:off x="3024527" y="4705729"/>
              <a:ext cx="513720" cy="10995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846" b="90000" l="2857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8064" y="4450248"/>
            <a:ext cx="671463" cy="1247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251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-0.16412 L 0.12639 -0.16412 C 0.18472 -0.16412 0.25642 -0.12361 0.25642 -0.09074 L 0.25642 -0.01713 " pathEditMode="relative" rAng="0" ptsTypes="FfFF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6" y="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860733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800" dirty="0" smtClean="0"/>
              <a:t>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Sformułuj wnioski,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ilustrując przebieg próby Trommera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odpowiednimi rysunkami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(korzystaj z programów graficznych).</a:t>
            </a:r>
            <a:r>
              <a:rPr lang="pl-PL" sz="4800" dirty="0" smtClean="0"/>
              <a:t/>
            </a:r>
            <a:br>
              <a:rPr lang="pl-PL" sz="4800" dirty="0" smtClean="0"/>
            </a:br>
            <a:endParaRPr lang="pl-PL" sz="4800" dirty="0" smtClean="0"/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51520" y="3092878"/>
            <a:ext cx="17956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>
                <a:latin typeface="+mj-lt"/>
              </a:rPr>
              <a:t>HCHO</a:t>
            </a:r>
            <a:endParaRPr lang="pl-PL" sz="4000" dirty="0">
              <a:latin typeface="+mj-lt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2009588" y="3081287"/>
            <a:ext cx="526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dirty="0" smtClean="0">
                <a:latin typeface="+mj-lt"/>
              </a:rPr>
              <a:t>+</a:t>
            </a:r>
            <a:endParaRPr lang="pl-PL" sz="4400" dirty="0">
              <a:latin typeface="+mj-lt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661315" y="3081287"/>
            <a:ext cx="21707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>
                <a:latin typeface="+mj-lt"/>
              </a:rPr>
              <a:t>Cu(OH)</a:t>
            </a:r>
            <a:r>
              <a:rPr lang="pl-PL" sz="2800" baseline="-25000" dirty="0" smtClean="0">
                <a:latin typeface="+mj-lt"/>
              </a:rPr>
              <a:t>2</a:t>
            </a:r>
            <a:endParaRPr lang="pl-PL" sz="2800" baseline="-25000" dirty="0">
              <a:latin typeface="+mj-lt"/>
            </a:endParaRPr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4878589" y="3388283"/>
            <a:ext cx="943831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261391" y="4293096"/>
            <a:ext cx="21948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>
                <a:latin typeface="+mj-lt"/>
              </a:rPr>
              <a:t>HCOOH</a:t>
            </a:r>
            <a:endParaRPr lang="pl-PL" sz="4000" dirty="0">
              <a:latin typeface="+mj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2661315" y="4262318"/>
            <a:ext cx="526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dirty="0" smtClean="0">
                <a:latin typeface="+mj-lt"/>
              </a:rPr>
              <a:t>+</a:t>
            </a:r>
            <a:endParaRPr lang="pl-PL" sz="4400" dirty="0">
              <a:latin typeface="+mj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3317284" y="4304395"/>
            <a:ext cx="14879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>
                <a:latin typeface="+mj-lt"/>
              </a:rPr>
              <a:t>Cu</a:t>
            </a:r>
            <a:r>
              <a:rPr lang="pl-PL" sz="2800" baseline="-25000" dirty="0" smtClean="0">
                <a:latin typeface="+mj-lt"/>
              </a:rPr>
              <a:t>2</a:t>
            </a:r>
            <a:r>
              <a:rPr lang="pl-PL" sz="4000" dirty="0" smtClean="0">
                <a:latin typeface="+mj-lt"/>
              </a:rPr>
              <a:t>O</a:t>
            </a:r>
            <a:endParaRPr lang="pl-PL" sz="4000" dirty="0">
              <a:latin typeface="+mj-lt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4572000" y="4221088"/>
            <a:ext cx="3540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latin typeface="+mj-lt"/>
              </a:rPr>
              <a:t>↓</a:t>
            </a:r>
            <a:endParaRPr lang="pl-PL" sz="4000" dirty="0">
              <a:latin typeface="+mj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087451" y="4299272"/>
            <a:ext cx="526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dirty="0" smtClean="0">
                <a:latin typeface="+mj-lt"/>
              </a:rPr>
              <a:t>+</a:t>
            </a:r>
            <a:endParaRPr lang="pl-PL" sz="4400" dirty="0">
              <a:latin typeface="+mj-lt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927336" y="4288140"/>
            <a:ext cx="11480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>
                <a:latin typeface="+mj-lt"/>
              </a:rPr>
              <a:t>H</a:t>
            </a:r>
            <a:r>
              <a:rPr lang="pl-PL" sz="2800" baseline="-25000" dirty="0" smtClean="0">
                <a:latin typeface="+mj-lt"/>
              </a:rPr>
              <a:t>2</a:t>
            </a:r>
            <a:r>
              <a:rPr lang="pl-PL" sz="4000" dirty="0" smtClean="0">
                <a:latin typeface="+mj-lt"/>
              </a:rPr>
              <a:t>O</a:t>
            </a:r>
            <a:endParaRPr lang="pl-PL" sz="4000" dirty="0">
              <a:latin typeface="+mj-lt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2372002" y="3112064"/>
            <a:ext cx="4716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latin typeface="+mj-lt"/>
              </a:rPr>
              <a:t>2</a:t>
            </a:r>
            <a:endParaRPr lang="pl-PL" sz="3600" dirty="0">
              <a:latin typeface="+mj-lt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5585851" y="4318917"/>
            <a:ext cx="4716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latin typeface="+mj-lt"/>
              </a:rPr>
              <a:t>2</a:t>
            </a:r>
            <a:endParaRPr lang="pl-PL" sz="3600" dirty="0">
              <a:latin typeface="+mj-lt"/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2843808" y="1556792"/>
            <a:ext cx="4824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TROMMERA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cs typeface="Times New Roman" pitchFamily="18" charset="0"/>
              </a:rPr>
              <a:t> 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imes New Roman" pitchFamily="18" charset="0"/>
              </a:rPr>
              <a:t>– etap IV </a:t>
            </a:r>
            <a:endParaRPr lang="pl-PL" sz="2400" b="1" dirty="0">
              <a:solidFill>
                <a:schemeClr val="accent2">
                  <a:lumMod val="75000"/>
                </a:schemeClr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19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551164"/>
            <a:ext cx="727326" cy="2273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6600147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0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0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628800"/>
            <a:ext cx="8892480" cy="5040560"/>
          </a:xfrm>
        </p:spPr>
        <p:txBody>
          <a:bodyPr>
            <a:normAutofit/>
          </a:bodyPr>
          <a:lstStyle/>
          <a:p>
            <a:pPr>
              <a:buNone/>
            </a:pPr>
            <a:endParaRPr lang="pl-PL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pl-PL" sz="2400" dirty="0" smtClean="0">
              <a:latin typeface="+mj-lt"/>
              <a:cs typeface="Times New Roman" pitchFamily="18" charset="0"/>
            </a:endParaRPr>
          </a:p>
          <a:p>
            <a:pPr marL="0" indent="0" algn="ctr">
              <a:buNone/>
            </a:pPr>
            <a:endParaRPr lang="pl-PL" sz="2400" dirty="0" smtClean="0">
              <a:latin typeface="+mj-lt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pl-PL" sz="2400" dirty="0" smtClean="0">
                <a:latin typeface="+mj-lt"/>
                <a:cs typeface="Times New Roman" pitchFamily="18" charset="0"/>
              </a:rPr>
              <a:t>Metanal w reakcji z wodorotlenkiem miedzi(II) </a:t>
            </a:r>
            <a:br>
              <a:rPr lang="pl-PL" sz="2400" dirty="0" smtClean="0">
                <a:latin typeface="+mj-lt"/>
                <a:cs typeface="Times New Roman" pitchFamily="18" charset="0"/>
              </a:rPr>
            </a:br>
            <a:r>
              <a:rPr lang="pl-PL" sz="2400" b="1" dirty="0" smtClean="0">
                <a:solidFill>
                  <a:srgbClr val="00B0F0"/>
                </a:solidFill>
                <a:latin typeface="+mj-lt"/>
                <a:cs typeface="Times New Roman" pitchFamily="18" charset="0"/>
              </a:rPr>
              <a:t>zredukował</a:t>
            </a:r>
            <a:r>
              <a:rPr lang="pl-PL" sz="2400" b="1" dirty="0" smtClean="0">
                <a:latin typeface="+mj-lt"/>
                <a:cs typeface="Times New Roman" pitchFamily="18" charset="0"/>
              </a:rPr>
              <a:t> </a:t>
            </a:r>
            <a:r>
              <a:rPr lang="pl-PL" sz="2400" dirty="0" smtClean="0">
                <a:latin typeface="+mj-lt"/>
                <a:cs typeface="Times New Roman" pitchFamily="18" charset="0"/>
              </a:rPr>
              <a:t>miedź ze stopnia utlenienia II do I, </a:t>
            </a:r>
            <a:br>
              <a:rPr lang="pl-PL" sz="2400" dirty="0" smtClean="0">
                <a:latin typeface="+mj-lt"/>
                <a:cs typeface="Times New Roman" pitchFamily="18" charset="0"/>
              </a:rPr>
            </a:br>
            <a:r>
              <a:rPr lang="pl-PL" sz="2400" dirty="0" smtClean="0">
                <a:latin typeface="+mj-lt"/>
                <a:cs typeface="Times New Roman" pitchFamily="18" charset="0"/>
              </a:rPr>
              <a:t>a sam </a:t>
            </a:r>
            <a:r>
              <a:rPr lang="pl-PL" sz="2400" b="1" dirty="0" smtClean="0">
                <a:solidFill>
                  <a:srgbClr val="FF0000"/>
                </a:solidFill>
                <a:latin typeface="+mj-lt"/>
              </a:rPr>
              <a:t>utlenił</a:t>
            </a:r>
            <a:r>
              <a:rPr lang="pl-PL" sz="2400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 </a:t>
            </a:r>
            <a:r>
              <a:rPr lang="pl-PL" sz="2400" dirty="0" smtClean="0">
                <a:latin typeface="+mj-lt"/>
                <a:cs typeface="Times New Roman" pitchFamily="18" charset="0"/>
              </a:rPr>
              <a:t>się do kwasu mrówkowego.</a:t>
            </a:r>
            <a:endParaRPr lang="pl-PL" sz="2400" dirty="0">
              <a:latin typeface="+mj-lt"/>
              <a:cs typeface="Times New Roman" pitchFamily="18" charset="0"/>
            </a:endParaRPr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132856"/>
            <a:ext cx="7569103" cy="1296144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683568" y="342900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latin typeface="+mn-lt"/>
              </a:rPr>
              <a:t>metanal</a:t>
            </a:r>
            <a:endParaRPr lang="pl-PL" dirty="0">
              <a:latin typeface="+mn-lt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427984" y="3491716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latin typeface="+mn-lt"/>
              </a:rPr>
              <a:t>kwas mrówkowy</a:t>
            </a:r>
            <a:endParaRPr lang="pl-PL" dirty="0">
              <a:latin typeface="+mn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132112" y="3284984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latin typeface="+mn-lt"/>
              </a:rPr>
              <a:t>wodorotlenek miedzi(II)</a:t>
            </a:r>
            <a:endParaRPr lang="pl-PL" dirty="0"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372200" y="3502749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latin typeface="+mn-lt"/>
              </a:rPr>
              <a:t>tlenek </a:t>
            </a:r>
          </a:p>
          <a:p>
            <a:pPr algn="ctr"/>
            <a:r>
              <a:rPr lang="pl-PL" dirty="0" smtClean="0">
                <a:latin typeface="+mn-lt"/>
              </a:rPr>
              <a:t>miedzi(I)</a:t>
            </a:r>
            <a:endParaRPr lang="pl-PL" dirty="0">
              <a:latin typeface="+mn-lt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4727873" y="2132856"/>
            <a:ext cx="1356295" cy="13588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1" name="Prostokąt 10"/>
          <p:cNvSpPr/>
          <p:nvPr/>
        </p:nvSpPr>
        <p:spPr>
          <a:xfrm>
            <a:off x="6372200" y="2132856"/>
            <a:ext cx="1008112" cy="136815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2627784" y="2317522"/>
            <a:ext cx="368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II</a:t>
            </a:r>
            <a:endParaRPr lang="pl-PL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6660232" y="2276872"/>
            <a:ext cx="368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I</a:t>
            </a:r>
            <a:endParaRPr lang="pl-PL" dirty="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640960" cy="4525963"/>
          </a:xfrm>
        </p:spPr>
        <p:txBody>
          <a:bodyPr/>
          <a:lstStyle/>
          <a:p>
            <a:pPr algn="ctr">
              <a:buNone/>
            </a:pPr>
            <a:r>
              <a:rPr lang="pl-PL" dirty="0" smtClean="0"/>
              <a:t>	</a:t>
            </a:r>
            <a:r>
              <a:rPr lang="pl-PL" sz="2800" dirty="0" smtClean="0"/>
              <a:t>Próba Trommera jest wykorzystywana </a:t>
            </a:r>
            <a:br>
              <a:rPr lang="pl-PL" sz="2800" dirty="0" smtClean="0"/>
            </a:br>
            <a:r>
              <a:rPr lang="pl-PL" sz="2800" dirty="0" smtClean="0"/>
              <a:t>także do wykazania właściwości redukujących cukrów.</a:t>
            </a:r>
          </a:p>
          <a:p>
            <a:pPr marL="64008" indent="0" algn="ctr">
              <a:buNone/>
            </a:pPr>
            <a:endParaRPr lang="pl-PL" dirty="0" smtClean="0"/>
          </a:p>
          <a:p>
            <a:pPr marL="64008" indent="0" algn="ctr">
              <a:buNone/>
            </a:pPr>
            <a:r>
              <a:rPr lang="pl-PL" sz="2800" dirty="0" smtClean="0"/>
              <a:t>przykład</a:t>
            </a:r>
          </a:p>
          <a:p>
            <a:pPr marL="64008" indent="0" algn="ctr">
              <a:buNone/>
            </a:pPr>
            <a:r>
              <a:rPr lang="pl-PL" sz="2800" b="1" dirty="0" smtClean="0"/>
              <a:t>utlenienie glukozy do kwasu glukonowego</a:t>
            </a:r>
            <a:endParaRPr lang="pl-PL" sz="2800" b="1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próby Trommera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1884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5000636"/>
            <a:ext cx="4105275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92506677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66</a:t>
            </a:fld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764704"/>
            <a:ext cx="831929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Wykrywanie obecności glukozy w winogronach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Próba Trommera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1884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2135" y="2314594"/>
            <a:ext cx="6124575" cy="38290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4495800"/>
          </a:xfrm>
        </p:spPr>
        <p:txBody>
          <a:bodyPr/>
          <a:lstStyle/>
          <a:p>
            <a:pPr algn="just">
              <a:buNone/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Właściwości redukujące</a:t>
            </a:r>
            <a:r>
              <a:rPr lang="pl-PL" b="1" dirty="0" smtClean="0">
                <a:latin typeface="+mj-lt"/>
                <a:cs typeface="Times New Roman" pitchFamily="18" charset="0"/>
              </a:rPr>
              <a:t>:</a:t>
            </a:r>
          </a:p>
          <a:p>
            <a:pPr algn="just"/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Tollensa</a:t>
            </a:r>
          </a:p>
          <a:p>
            <a:pPr algn="just"/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itchFamily="18" charset="0"/>
              </a:rPr>
              <a:t>próba Trommera</a:t>
            </a:r>
          </a:p>
          <a:p>
            <a:pPr algn="just">
              <a:buNone/>
            </a:pPr>
            <a:endParaRPr lang="pl-PL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Właściwości utleniające:</a:t>
            </a:r>
          </a:p>
          <a:p>
            <a:pPr algn="just"/>
            <a:r>
              <a:rPr lang="pl-PL" dirty="0" smtClean="0">
                <a:latin typeface="+mj-lt"/>
                <a:cs typeface="Times New Roman" pitchFamily="18" charset="0"/>
              </a:rPr>
              <a:t> </a:t>
            </a: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redukcja do alkoholi I-rzędowych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857224" y="5357826"/>
            <a:ext cx="14287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000" dirty="0" smtClean="0"/>
              <a:t>  </a:t>
            </a:r>
            <a:r>
              <a:rPr lang="pl-PL" sz="2000" dirty="0" smtClean="0">
                <a:latin typeface="+mj-lt"/>
              </a:rPr>
              <a:t>alkohol</a:t>
            </a:r>
          </a:p>
          <a:p>
            <a:pPr>
              <a:buNone/>
            </a:pPr>
            <a:r>
              <a:rPr lang="pl-PL" sz="2000" dirty="0" smtClean="0">
                <a:latin typeface="+mj-lt"/>
              </a:rPr>
              <a:t>I-rzędowy</a:t>
            </a:r>
            <a:endParaRPr lang="pl-PL" sz="2000" dirty="0">
              <a:latin typeface="+mj-lt"/>
            </a:endParaRPr>
          </a:p>
        </p:txBody>
      </p:sp>
      <p:cxnSp>
        <p:nvCxnSpPr>
          <p:cNvPr id="9" name="Łącznik prosty ze strzałką 8"/>
          <p:cNvCxnSpPr/>
          <p:nvPr/>
        </p:nvCxnSpPr>
        <p:spPr>
          <a:xfrm>
            <a:off x="2357422" y="5572140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2285984" y="5786454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rostokąt 14"/>
          <p:cNvSpPr/>
          <p:nvPr/>
        </p:nvSpPr>
        <p:spPr>
          <a:xfrm>
            <a:off x="3786182" y="5500702"/>
            <a:ext cx="1428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000" dirty="0" smtClean="0">
                <a:latin typeface="+mj-lt"/>
              </a:rPr>
              <a:t>aldehyd</a:t>
            </a:r>
          </a:p>
        </p:txBody>
      </p:sp>
      <p:cxnSp>
        <p:nvCxnSpPr>
          <p:cNvPr id="16" name="Łącznik prosty ze strzałką 15"/>
          <p:cNvCxnSpPr/>
          <p:nvPr/>
        </p:nvCxnSpPr>
        <p:spPr>
          <a:xfrm>
            <a:off x="5000628" y="5572140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/>
          <p:cNvCxnSpPr/>
          <p:nvPr/>
        </p:nvCxnSpPr>
        <p:spPr>
          <a:xfrm rot="10800000">
            <a:off x="5000628" y="5857892"/>
            <a:ext cx="128588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rostokąt 17"/>
          <p:cNvSpPr/>
          <p:nvPr/>
        </p:nvSpPr>
        <p:spPr>
          <a:xfrm>
            <a:off x="6429388" y="5357826"/>
            <a:ext cx="19590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l-PL" sz="2000" dirty="0" smtClean="0">
                <a:latin typeface="+mj-lt"/>
              </a:rPr>
              <a:t>kwas</a:t>
            </a:r>
          </a:p>
          <a:p>
            <a:pPr>
              <a:buNone/>
            </a:pPr>
            <a:r>
              <a:rPr lang="pl-PL" sz="2000" dirty="0" smtClean="0">
                <a:latin typeface="+mj-lt"/>
              </a:rPr>
              <a:t>karboksylowy</a:t>
            </a:r>
          </a:p>
        </p:txBody>
      </p:sp>
      <p:sp>
        <p:nvSpPr>
          <p:cNvPr id="23" name="Prostokąt 22"/>
          <p:cNvSpPr/>
          <p:nvPr/>
        </p:nvSpPr>
        <p:spPr>
          <a:xfrm>
            <a:off x="2339752" y="5214950"/>
            <a:ext cx="13163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utlenianie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4" name="Prostokąt 23"/>
          <p:cNvSpPr/>
          <p:nvPr/>
        </p:nvSpPr>
        <p:spPr>
          <a:xfrm>
            <a:off x="5004048" y="5214950"/>
            <a:ext cx="13163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utlenianie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5" name="Prostokąt 24"/>
          <p:cNvSpPr/>
          <p:nvPr/>
        </p:nvSpPr>
        <p:spPr>
          <a:xfrm>
            <a:off x="2500298" y="5786454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redukcja</a:t>
            </a:r>
            <a:endParaRPr lang="pl-PL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6" name="Prostokąt 25"/>
          <p:cNvSpPr/>
          <p:nvPr/>
        </p:nvSpPr>
        <p:spPr>
          <a:xfrm>
            <a:off x="5076056" y="5786454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redukcja</a:t>
            </a:r>
            <a:endParaRPr lang="pl-PL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</p:spTree>
  </p:cSld>
  <p:clrMapOvr>
    <a:masterClrMapping/>
  </p:clrMapOvr>
  <p:transition spd="slow" advTm="65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3"/>
          <p:cNvSpPr txBox="1">
            <a:spLocks noGrp="1"/>
          </p:cNvSpPr>
          <p:nvPr>
            <p:ph sz="quarter" idx="1"/>
          </p:nvPr>
        </p:nvSpPr>
        <p:spPr>
          <a:xfrm>
            <a:off x="4725863" y="2756320"/>
            <a:ext cx="9464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008" indent="0">
              <a:buNone/>
            </a:pPr>
            <a:r>
              <a:rPr lang="pl-PL" sz="4000" dirty="0" smtClean="0"/>
              <a:t>H</a:t>
            </a:r>
            <a:endParaRPr lang="pl-PL" sz="4000" b="1" dirty="0" smtClean="0"/>
          </a:p>
          <a:p>
            <a:pPr marL="64008" indent="0">
              <a:buNone/>
            </a:pPr>
            <a:endParaRPr lang="pl-PL" sz="40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964135" y="2787025"/>
            <a:ext cx="4956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/>
              <a:t>+</a:t>
            </a:r>
            <a:endParaRPr lang="pl-PL" sz="4000" dirty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5648552" y="3232140"/>
            <a:ext cx="1557892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6012160" y="2708920"/>
            <a:ext cx="86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>
                <a:latin typeface="+mn-lt"/>
              </a:rPr>
              <a:t>k</a:t>
            </a:r>
            <a:r>
              <a:rPr lang="pl-PL" sz="2800" dirty="0" smtClean="0">
                <a:latin typeface="+mn-lt"/>
              </a:rPr>
              <a:t>at.</a:t>
            </a:r>
            <a:endParaRPr lang="pl-PL" sz="2800" dirty="0">
              <a:latin typeface="+mn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143504" y="3071810"/>
            <a:ext cx="343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2</a:t>
            </a:r>
            <a:endParaRPr lang="pl-PL" sz="2000" dirty="0">
              <a:latin typeface="+mn-lt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323528" y="1556792"/>
            <a:ext cx="8820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smtClean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itchFamily="18" charset="0"/>
              </a:rPr>
              <a:t>Redukcja aldehydów do alkoholi I-rzędowych</a:t>
            </a:r>
          </a:p>
        </p:txBody>
      </p:sp>
      <p:sp>
        <p:nvSpPr>
          <p:cNvPr id="1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</a:t>
            </a:r>
            <a:r>
              <a:rPr lang="pl-PL" sz="2800" b="1" dirty="0">
                <a:solidFill>
                  <a:schemeClr val="bg1"/>
                </a:solidFill>
              </a:rPr>
              <a:t>aldehydów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174" y="2247702"/>
            <a:ext cx="2232248" cy="1757362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834" y="4437112"/>
            <a:ext cx="2649900" cy="17590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449493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9" grpId="0"/>
      <p:bldP spid="1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0034" y="-99392"/>
            <a:ext cx="8229600" cy="90182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Występowanie aldehydów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268760"/>
            <a:ext cx="7815812" cy="4970024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pl-PL" sz="3400" b="1" dirty="0" smtClean="0">
                <a:latin typeface="+mj-lt"/>
                <a:cs typeface="Times New Roman" pitchFamily="18" charset="0"/>
              </a:rPr>
              <a:t>cytral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sz="3400" dirty="0" smtClean="0">
                <a:latin typeface="+mj-lt"/>
                <a:cs typeface="Times New Roman" pitchFamily="18" charset="0"/>
              </a:rPr>
              <a:t>Aldehyd, od którego pochodzi cytrynowy </a:t>
            </a:r>
            <a:br>
              <a:rPr lang="pl-PL" sz="3400" dirty="0" smtClean="0">
                <a:latin typeface="+mj-lt"/>
                <a:cs typeface="Times New Roman" pitchFamily="18" charset="0"/>
              </a:rPr>
            </a:br>
            <a:r>
              <a:rPr lang="pl-PL" sz="3400" dirty="0" smtClean="0">
                <a:latin typeface="+mj-lt"/>
                <a:cs typeface="Times New Roman" pitchFamily="18" charset="0"/>
              </a:rPr>
              <a:t>zapach olejku eterycznego, otrzymywanego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sz="3400" dirty="0" smtClean="0">
                <a:latin typeface="+mj-lt"/>
                <a:cs typeface="Times New Roman" pitchFamily="18" charset="0"/>
              </a:rPr>
              <a:t>z liści mirtu cytrynowego i trawy cytrynowej. </a:t>
            </a:r>
            <a:br>
              <a:rPr lang="pl-PL" sz="3400" dirty="0" smtClean="0">
                <a:latin typeface="+mj-lt"/>
                <a:cs typeface="Times New Roman" pitchFamily="18" charset="0"/>
              </a:rPr>
            </a:br>
            <a:r>
              <a:rPr lang="pl-PL" sz="3400" dirty="0" smtClean="0">
                <a:latin typeface="+mj-lt"/>
                <a:cs typeface="Times New Roman" pitchFamily="18" charset="0"/>
              </a:rPr>
              <a:t>Występuje w postaci mieszaniny izomerów </a:t>
            </a:r>
            <a:r>
              <a:rPr lang="pl-PL" sz="3400" i="1" dirty="0" smtClean="0">
                <a:latin typeface="+mj-lt"/>
                <a:cs typeface="Times New Roman" pitchFamily="18" charset="0"/>
              </a:rPr>
              <a:t>cis </a:t>
            </a:r>
            <a:br>
              <a:rPr lang="pl-PL" sz="3400" i="1" dirty="0" smtClean="0">
                <a:latin typeface="+mj-lt"/>
                <a:cs typeface="Times New Roman" pitchFamily="18" charset="0"/>
              </a:rPr>
            </a:br>
            <a:r>
              <a:rPr lang="pl-PL" sz="3400" dirty="0" smtClean="0">
                <a:latin typeface="+mj-lt"/>
                <a:cs typeface="Times New Roman" pitchFamily="18" charset="0"/>
              </a:rPr>
              <a:t>(jako neral) i </a:t>
            </a:r>
            <a:r>
              <a:rPr lang="pl-PL" sz="3400" i="1" dirty="0" smtClean="0">
                <a:latin typeface="+mj-lt"/>
                <a:cs typeface="Times New Roman" pitchFamily="18" charset="0"/>
              </a:rPr>
              <a:t>trans </a:t>
            </a:r>
            <a:r>
              <a:rPr lang="pl-PL" sz="3400" dirty="0" smtClean="0">
                <a:latin typeface="+mj-lt"/>
                <a:cs typeface="Times New Roman" pitchFamily="18" charset="0"/>
              </a:rPr>
              <a:t>(jako geranial).</a:t>
            </a:r>
          </a:p>
          <a:p>
            <a:pPr algn="just">
              <a:buNone/>
            </a:pPr>
            <a:endParaRPr lang="pl-PL" sz="3400" dirty="0" smtClean="0">
              <a:latin typeface="+mj-lt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pl-PL" sz="3400" b="1" dirty="0" smtClean="0">
                <a:latin typeface="+mj-lt"/>
                <a:cs typeface="Times New Roman" pitchFamily="18" charset="0"/>
              </a:rPr>
              <a:t>aldehyd cynamonowy</a:t>
            </a:r>
          </a:p>
          <a:p>
            <a:pPr>
              <a:lnSpc>
                <a:spcPct val="160000"/>
              </a:lnSpc>
              <a:buNone/>
            </a:pPr>
            <a:r>
              <a:rPr lang="pl-PL" sz="3400" dirty="0" smtClean="0">
                <a:latin typeface="+mj-lt"/>
                <a:cs typeface="Times New Roman" pitchFamily="18" charset="0"/>
              </a:rPr>
              <a:t>Nadaje cynamonowy zapach i korzenny smak.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pl-PL" sz="3400" dirty="0" smtClean="0">
                <a:latin typeface="+mj-lt"/>
                <a:cs typeface="Times New Roman" pitchFamily="18" charset="0"/>
              </a:rPr>
              <a:t>Olejek ten występuje w korzeniach, liściach </a:t>
            </a:r>
            <a:br>
              <a:rPr lang="pl-PL" sz="3400" dirty="0" smtClean="0">
                <a:latin typeface="+mj-lt"/>
                <a:cs typeface="Times New Roman" pitchFamily="18" charset="0"/>
              </a:rPr>
            </a:br>
            <a:r>
              <a:rPr lang="pl-PL" sz="3400" dirty="0" smtClean="0">
                <a:latin typeface="+mj-lt"/>
                <a:cs typeface="Times New Roman" pitchFamily="18" charset="0"/>
              </a:rPr>
              <a:t>i korze cynamonowca.</a:t>
            </a:r>
          </a:p>
          <a:p>
            <a:pPr>
              <a:buNone/>
            </a:pP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Documents and Settings\mkopacz\Moje dokumenty\Downloads\Depositphotos_42348275_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355" y="1043579"/>
            <a:ext cx="1938337" cy="239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Documents and Settings\mkopacz\Moje dokumenty\Downloads\Depositphotos_3074755_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026" y="4581127"/>
            <a:ext cx="2198155" cy="146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aldehydów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39552" y="1268760"/>
            <a:ext cx="8291264" cy="4686006"/>
          </a:xfrm>
        </p:spPr>
        <p:txBody>
          <a:bodyPr>
            <a:normAutofit/>
          </a:bodyPr>
          <a:lstStyle/>
          <a:p>
            <a:pPr marL="271463" indent="-271463">
              <a:buFont typeface="Wingdings" pitchFamily="2" charset="2"/>
              <a:buChar char="q"/>
            </a:pPr>
            <a:r>
              <a:rPr lang="pl-PL" sz="2400" b="1" dirty="0" smtClean="0">
                <a:latin typeface="+mj-lt"/>
                <a:cs typeface="Times New Roman" pitchFamily="18" charset="0"/>
              </a:rPr>
              <a:t>wanilina </a:t>
            </a:r>
            <a:r>
              <a:rPr lang="pl-PL" sz="2400" dirty="0" smtClean="0">
                <a:latin typeface="+mj-lt"/>
                <a:cs typeface="Times New Roman" pitchFamily="18" charset="0"/>
              </a:rPr>
              <a:t>– w przemyśle spożywczym i cukierniczym, jako substancja zapachowa</a:t>
            </a:r>
          </a:p>
          <a:p>
            <a:pPr marL="271463" indent="-271463">
              <a:buNone/>
            </a:pPr>
            <a:endParaRPr lang="pl-PL" sz="2400" dirty="0" smtClean="0">
              <a:latin typeface="+mj-lt"/>
              <a:cs typeface="Times New Roman" pitchFamily="18" charset="0"/>
            </a:endParaRPr>
          </a:p>
          <a:p>
            <a:pPr marL="271463" indent="-271463">
              <a:buFont typeface="Wingdings" pitchFamily="2" charset="2"/>
              <a:buChar char="q"/>
            </a:pPr>
            <a:r>
              <a:rPr lang="pl-PL" sz="2400" dirty="0" smtClean="0">
                <a:latin typeface="+mj-lt"/>
                <a:cs typeface="Times New Roman" pitchFamily="18" charset="0"/>
              </a:rPr>
              <a:t> </a:t>
            </a:r>
            <a:r>
              <a:rPr lang="pl-PL" sz="2400" b="1" dirty="0" smtClean="0">
                <a:latin typeface="+mj-lt"/>
                <a:cs typeface="Times New Roman" pitchFamily="18" charset="0"/>
              </a:rPr>
              <a:t>cynamal </a:t>
            </a:r>
            <a:r>
              <a:rPr lang="pl-PL" sz="2400" dirty="0" smtClean="0">
                <a:latin typeface="+mj-lt"/>
                <a:cs typeface="Times New Roman" pitchFamily="18" charset="0"/>
              </a:rPr>
              <a:t>– do aromatyzowania </a:t>
            </a:r>
            <a:br>
              <a:rPr lang="pl-PL" sz="2400" dirty="0" smtClean="0">
                <a:latin typeface="+mj-lt"/>
                <a:cs typeface="Times New Roman" pitchFamily="18" charset="0"/>
              </a:rPr>
            </a:br>
            <a:r>
              <a:rPr lang="pl-PL" sz="2400" dirty="0" smtClean="0">
                <a:latin typeface="+mj-lt"/>
                <a:cs typeface="Times New Roman" pitchFamily="18" charset="0"/>
              </a:rPr>
              <a:t> słodyczy, sosów i napojów</a:t>
            </a:r>
          </a:p>
          <a:p>
            <a:pPr marL="271463" indent="-271463">
              <a:buNone/>
            </a:pPr>
            <a:endParaRPr lang="pl-PL" sz="2400" dirty="0" smtClean="0">
              <a:latin typeface="+mj-lt"/>
              <a:cs typeface="Times New Roman" pitchFamily="18" charset="0"/>
            </a:endParaRPr>
          </a:p>
          <a:p>
            <a:pPr marL="271463" indent="-271463">
              <a:buFont typeface="Wingdings" pitchFamily="2" charset="2"/>
              <a:buChar char="q"/>
            </a:pPr>
            <a:r>
              <a:rPr lang="pl-PL" sz="2400" dirty="0" smtClean="0">
                <a:latin typeface="+mj-lt"/>
                <a:cs typeface="Times New Roman" pitchFamily="18" charset="0"/>
              </a:rPr>
              <a:t> </a:t>
            </a:r>
            <a:r>
              <a:rPr lang="pl-PL" sz="2400" b="1" dirty="0" smtClean="0">
                <a:latin typeface="+mj-lt"/>
                <a:cs typeface="Times New Roman" pitchFamily="18" charset="0"/>
              </a:rPr>
              <a:t>aldehyd glutarowy i aldehyd bursztynowy </a:t>
            </a:r>
            <a:r>
              <a:rPr lang="pl-PL" sz="2400" dirty="0" smtClean="0">
                <a:latin typeface="+mj-lt"/>
                <a:cs typeface="Times New Roman" pitchFamily="18" charset="0"/>
              </a:rPr>
              <a:t>– </a:t>
            </a:r>
            <a:br>
              <a:rPr lang="pl-PL" sz="2400" dirty="0" smtClean="0">
                <a:latin typeface="+mj-lt"/>
                <a:cs typeface="Times New Roman" pitchFamily="18" charset="0"/>
              </a:rPr>
            </a:br>
            <a:r>
              <a:rPr lang="pl-PL" sz="2400" dirty="0" smtClean="0">
                <a:latin typeface="+mj-lt"/>
                <a:cs typeface="Times New Roman" pitchFamily="18" charset="0"/>
              </a:rPr>
              <a:t>do dezynfekcji narzędzi dentystycznych </a:t>
            </a:r>
            <a:br>
              <a:rPr lang="pl-PL" sz="2400" dirty="0" smtClean="0">
                <a:latin typeface="+mj-lt"/>
                <a:cs typeface="Times New Roman" pitchFamily="18" charset="0"/>
              </a:rPr>
            </a:br>
            <a:r>
              <a:rPr lang="pl-PL" sz="2400" dirty="0" smtClean="0">
                <a:latin typeface="+mj-lt"/>
                <a:cs typeface="Times New Roman" pitchFamily="18" charset="0"/>
              </a:rPr>
              <a:t>i chirurgicznych (właściwości wirusobójcze,</a:t>
            </a:r>
            <a:r>
              <a:rPr lang="pl-PL" sz="2400" dirty="0">
                <a:latin typeface="+mj-lt"/>
                <a:cs typeface="Times New Roman" pitchFamily="18" charset="0"/>
              </a:rPr>
              <a:t> </a:t>
            </a:r>
            <a:r>
              <a:rPr lang="pl-PL" sz="2400" dirty="0" smtClean="0">
                <a:latin typeface="+mj-lt"/>
                <a:cs typeface="Times New Roman" pitchFamily="18" charset="0"/>
              </a:rPr>
              <a:t>bakteriobójcze i grzybobójcze)</a:t>
            </a:r>
          </a:p>
        </p:txBody>
      </p:sp>
      <p:pic>
        <p:nvPicPr>
          <p:cNvPr id="9218" name="Picture 2" descr="C:\Documents and Settings\mkopacz\Moje dokumenty\Downloads\Depositphotos_24545723_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03131">
            <a:off x="7068328" y="1887383"/>
            <a:ext cx="1406599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39552" y="1340768"/>
            <a:ext cx="84969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pl-PL" sz="2400" dirty="0" smtClean="0">
                <a:latin typeface="+mj-lt"/>
                <a:cs typeface="Times New Roman" pitchFamily="18" charset="0"/>
              </a:rPr>
              <a:t> </a:t>
            </a:r>
            <a:r>
              <a:rPr lang="pl-PL" sz="2400" b="1" dirty="0" smtClean="0">
                <a:latin typeface="+mj-lt"/>
                <a:cs typeface="Times New Roman" pitchFamily="18" charset="0"/>
              </a:rPr>
              <a:t>aldehyd mukonowy </a:t>
            </a:r>
            <a:r>
              <a:rPr lang="pl-PL" sz="2400" dirty="0" smtClean="0">
                <a:latin typeface="+mj-lt"/>
                <a:cs typeface="Times New Roman" pitchFamily="18" charset="0"/>
              </a:rPr>
              <a:t>– w preparatach brązujących</a:t>
            </a:r>
          </a:p>
          <a:p>
            <a:pPr>
              <a:buFont typeface="Wingdings" pitchFamily="2" charset="2"/>
              <a:buChar char="q"/>
            </a:pPr>
            <a:endParaRPr lang="pl-PL" sz="2400" dirty="0" smtClean="0">
              <a:latin typeface="+mj-lt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pl-PL" sz="2400" dirty="0" smtClean="0">
                <a:latin typeface="+mj-lt"/>
                <a:cs typeface="Times New Roman" pitchFamily="18" charset="0"/>
              </a:rPr>
              <a:t> </a:t>
            </a:r>
            <a:r>
              <a:rPr lang="pl-PL" sz="2400" b="1" dirty="0" smtClean="0">
                <a:latin typeface="+mj-lt"/>
                <a:cs typeface="Times New Roman" pitchFamily="18" charset="0"/>
              </a:rPr>
              <a:t>aldehyd mrówkowy </a:t>
            </a:r>
            <a:r>
              <a:rPr lang="pl-PL" sz="2400" dirty="0" smtClean="0">
                <a:latin typeface="+mj-lt"/>
                <a:cs typeface="Times New Roman" pitchFamily="18" charset="0"/>
              </a:rPr>
              <a:t>– jako substancja </a:t>
            </a:r>
          </a:p>
          <a:p>
            <a:r>
              <a:rPr lang="pl-PL" sz="2400" dirty="0" smtClean="0">
                <a:latin typeface="+mj-lt"/>
                <a:cs typeface="Times New Roman" pitchFamily="18" charset="0"/>
              </a:rPr>
              <a:t>    konserwująca w kosmetykach (właściwości </a:t>
            </a:r>
          </a:p>
          <a:p>
            <a:r>
              <a:rPr lang="pl-PL" sz="2400" dirty="0" smtClean="0">
                <a:latin typeface="+mj-lt"/>
                <a:cs typeface="Times New Roman" pitchFamily="18" charset="0"/>
              </a:rPr>
              <a:t>    bakteriobójcze), do produkcji tworzyw sztucznych,</a:t>
            </a:r>
            <a:br>
              <a:rPr lang="pl-PL" sz="2400" dirty="0" smtClean="0">
                <a:latin typeface="+mj-lt"/>
                <a:cs typeface="Times New Roman" pitchFamily="18" charset="0"/>
              </a:rPr>
            </a:br>
            <a:r>
              <a:rPr lang="pl-PL" sz="2400" dirty="0" smtClean="0">
                <a:latin typeface="+mj-lt"/>
                <a:cs typeface="Times New Roman" pitchFamily="18" charset="0"/>
              </a:rPr>
              <a:t>    barwników i leków</a:t>
            </a:r>
          </a:p>
          <a:p>
            <a:endParaRPr lang="pl-PL" sz="2400" dirty="0" smtClean="0">
              <a:latin typeface="+mj-lt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pl-PL" sz="2400" dirty="0" smtClean="0">
                <a:latin typeface="+mj-lt"/>
                <a:cs typeface="Times New Roman" pitchFamily="18" charset="0"/>
              </a:rPr>
              <a:t> </a:t>
            </a:r>
            <a:r>
              <a:rPr lang="pl-PL" sz="2400" b="1" dirty="0" smtClean="0">
                <a:latin typeface="+mj-lt"/>
                <a:cs typeface="Times New Roman" pitchFamily="18" charset="0"/>
              </a:rPr>
              <a:t>aldehyd octowy</a:t>
            </a:r>
            <a:r>
              <a:rPr lang="pl-PL" sz="2400" dirty="0" smtClean="0">
                <a:latin typeface="+mj-lt"/>
                <a:cs typeface="Times New Roman" pitchFamily="18" charset="0"/>
              </a:rPr>
              <a:t>– do produkcji kwasu etanowego</a:t>
            </a:r>
            <a:endParaRPr lang="pl-PL" sz="2400" dirty="0">
              <a:latin typeface="+mj-lt"/>
              <a:cs typeface="Times New Roman" pitchFamily="18" charset="0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aldehydów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10242" name="Picture 2" descr="C:\Documents and Settings\mkopacz\Moje dokumenty\Downloads\Depositphotos_6669352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581128"/>
            <a:ext cx="3394075" cy="213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pPr>
              <a:buNone/>
            </a:pPr>
            <a:r>
              <a:rPr lang="pl-PL" sz="44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Narysuj cząsteczkę aldehydu benzoesowego oraz butanalu.</a:t>
            </a:r>
          </a:p>
          <a:p>
            <a:pPr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   Skorzystaj z dowolnego programu </a:t>
            </a:r>
            <a:b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do modelowania struktury związków chemicznych (na przykład ISIS Draw).</a:t>
            </a:r>
            <a:endParaRPr lang="pl-PL" sz="3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pl-PL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4000" dirty="0" smtClean="0">
                <a:solidFill>
                  <a:schemeClr val="accent1">
                    <a:lumMod val="50000"/>
                  </a:schemeClr>
                </a:solidFill>
              </a:rPr>
              <a:t>Co to jest reakcja</a:t>
            </a:r>
          </a:p>
          <a:p>
            <a:pPr algn="ctr">
              <a:buNone/>
            </a:pPr>
            <a:r>
              <a:rPr lang="pl-PL" sz="4000" dirty="0" smtClean="0">
                <a:solidFill>
                  <a:schemeClr val="accent1">
                    <a:lumMod val="50000"/>
                  </a:schemeClr>
                </a:solidFill>
              </a:rPr>
              <a:t>dysproporcjonowania?</a:t>
            </a:r>
            <a:endParaRPr lang="pl-PL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Przypomnijmy</a:t>
            </a:r>
            <a:endParaRPr lang="pl-PL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42910" y="1785926"/>
            <a:ext cx="8153400" cy="4495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pPr algn="ctr">
              <a:buNone/>
            </a:pPr>
            <a:r>
              <a:rPr lang="pl-PL" dirty="0" smtClean="0"/>
              <a:t>	</a:t>
            </a: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Dysproporcjonowanie </a:t>
            </a:r>
          </a:p>
          <a:p>
            <a:pPr algn="ctr"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typ reakcji chemicznej, w której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jedno indywiduum ulega równoczesnemu utlenieniu i redukcji.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Przypomnijmy</a:t>
            </a:r>
            <a:endParaRPr lang="pl-PL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785926"/>
            <a:ext cx="82296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4400" i="1" dirty="0" smtClean="0"/>
              <a:t>	</a:t>
            </a:r>
            <a:r>
              <a:rPr lang="pl-PL" sz="3000" dirty="0" smtClean="0"/>
              <a:t>Aldehydy, które </a:t>
            </a:r>
            <a:r>
              <a:rPr lang="pl-PL" sz="3000" b="1" dirty="0" smtClean="0"/>
              <a:t>nie mają</a:t>
            </a:r>
            <a:br>
              <a:rPr lang="pl-PL" sz="3000" b="1" dirty="0" smtClean="0"/>
            </a:br>
            <a:r>
              <a:rPr lang="pl-PL" sz="3000" b="1" dirty="0" smtClean="0"/>
              <a:t> </a:t>
            </a:r>
            <a:r>
              <a:rPr lang="pl-PL" sz="3000" dirty="0" smtClean="0"/>
              <a:t>atomów wodoru przy drugim atomie węgla w szkielecie węglowym, </a:t>
            </a:r>
            <a:br>
              <a:rPr lang="pl-PL" sz="3000" dirty="0" smtClean="0"/>
            </a:br>
            <a:r>
              <a:rPr lang="pl-PL" sz="3000" dirty="0" smtClean="0"/>
              <a:t>w środowisku silnie zasadowym ulegają </a:t>
            </a:r>
            <a:r>
              <a:rPr lang="pl-PL" sz="3000" b="1" dirty="0" smtClean="0"/>
              <a:t>dysproporcjonowaniu.</a:t>
            </a:r>
            <a:r>
              <a:rPr lang="pl-PL" sz="3000" dirty="0" smtClean="0"/>
              <a:t> </a:t>
            </a:r>
            <a:br>
              <a:rPr lang="pl-PL" sz="3000" dirty="0" smtClean="0"/>
            </a:br>
            <a:r>
              <a:rPr lang="pl-PL" sz="3000" dirty="0" smtClean="0"/>
              <a:t>Są to tzw. </a:t>
            </a:r>
            <a:r>
              <a:rPr lang="pl-PL" sz="3000" b="1" dirty="0" smtClean="0"/>
              <a:t>reakcje Cannizzaro</a:t>
            </a:r>
            <a:r>
              <a:rPr lang="pl-PL" sz="3000" dirty="0" smtClean="0"/>
              <a:t>.</a:t>
            </a:r>
          </a:p>
          <a:p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612648" y="-153888"/>
            <a:ext cx="8153400" cy="9906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Reakcja Cannizzaro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612648" y="-153888"/>
            <a:ext cx="8351840" cy="990600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Ogólne równanie reakcji Cannizzaro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7544" y="4149080"/>
            <a:ext cx="867645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ole tekstowe 5"/>
          <p:cNvSpPr txBox="1"/>
          <p:nvPr/>
        </p:nvSpPr>
        <p:spPr>
          <a:xfrm>
            <a:off x="571472" y="5214950"/>
            <a:ext cx="9154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Nazwij</a:t>
            </a:r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substrat i produkty reakcji Cannizzaro</a:t>
            </a:r>
            <a:endParaRPr lang="pl-PL" sz="2800" dirty="0">
              <a:latin typeface="+mj-lt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63" y="1994570"/>
            <a:ext cx="8604146" cy="172819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612648" y="-153888"/>
            <a:ext cx="8351840" cy="990600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Ogólne równanie reakcji Cannizzaro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63" y="1994570"/>
            <a:ext cx="8604146" cy="1728192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7544" y="393305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benzaldehyd</a:t>
            </a:r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3995936" y="393305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kwas benzoesowy</a:t>
            </a: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6516216" y="393305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alkohol benzylowy</a:t>
            </a:r>
            <a:endParaRPr lang="pl-PL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571472" y="5214950"/>
            <a:ext cx="9154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    substrat i produkty reakcji Cannizzaro</a:t>
            </a:r>
            <a:endParaRPr lang="pl-PL" sz="2800" dirty="0"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noFill/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pl-PL" sz="4800" dirty="0" smtClean="0"/>
          </a:p>
          <a:p>
            <a:pPr>
              <a:buNone/>
            </a:pPr>
            <a:r>
              <a:rPr lang="pl-PL" sz="10100" dirty="0" smtClean="0"/>
              <a:t>	 </a:t>
            </a:r>
            <a:r>
              <a:rPr lang="pl-PL" sz="9800" dirty="0" smtClean="0"/>
              <a:t>opis</a:t>
            </a:r>
          </a:p>
          <a:p>
            <a:pPr>
              <a:buNone/>
            </a:pPr>
            <a:endParaRPr lang="pl-PL" sz="8700" dirty="0" smtClean="0"/>
          </a:p>
          <a:p>
            <a:pPr>
              <a:buNone/>
            </a:pPr>
            <a:r>
              <a:rPr lang="pl-PL" sz="8700" dirty="0" smtClean="0"/>
              <a:t>					</a:t>
            </a:r>
            <a:r>
              <a:rPr lang="pl-PL" sz="9800" dirty="0" smtClean="0"/>
              <a:t>mechanizm</a:t>
            </a:r>
          </a:p>
          <a:p>
            <a:pPr>
              <a:buNone/>
            </a:pPr>
            <a:endParaRPr lang="pl-PL" sz="8700" dirty="0" smtClean="0"/>
          </a:p>
          <a:p>
            <a:pPr>
              <a:buNone/>
            </a:pPr>
            <a:r>
              <a:rPr lang="pl-PL" sz="8700" dirty="0" smtClean="0"/>
              <a:t>					</a:t>
            </a:r>
            <a:endParaRPr lang="pl-PL" sz="8700" dirty="0"/>
          </a:p>
        </p:txBody>
      </p:sp>
      <p:sp>
        <p:nvSpPr>
          <p:cNvPr id="5" name="Prostokąt 4"/>
          <p:cNvSpPr/>
          <p:nvPr/>
        </p:nvSpPr>
        <p:spPr>
          <a:xfrm>
            <a:off x="714348" y="2071678"/>
            <a:ext cx="2357454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Obraz 6" descr="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4643446"/>
            <a:ext cx="271464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rostokąt 7"/>
          <p:cNvSpPr/>
          <p:nvPr/>
        </p:nvSpPr>
        <p:spPr>
          <a:xfrm>
            <a:off x="3857620" y="3643314"/>
            <a:ext cx="4786346" cy="278608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612648" y="-171400"/>
            <a:ext cx="835184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Mechanizm reakcji Cannizzaro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773" b="19634"/>
          <a:stretch/>
        </p:blipFill>
        <p:spPr>
          <a:xfrm>
            <a:off x="932195" y="2930278"/>
            <a:ext cx="1911613" cy="164233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340768"/>
            <a:ext cx="8568952" cy="507209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pl-PL" sz="2400" dirty="0" smtClean="0">
                <a:latin typeface="+mj-lt"/>
              </a:rPr>
              <a:t>	</a:t>
            </a:r>
            <a:r>
              <a:rPr lang="pl-PL" sz="2400" b="1" dirty="0" smtClean="0">
                <a:latin typeface="+mj-lt"/>
              </a:rPr>
              <a:t>Reakcja Cannizzaro </a:t>
            </a:r>
            <a:r>
              <a:rPr lang="pl-PL" sz="2400" dirty="0" smtClean="0">
                <a:latin typeface="+mj-lt"/>
              </a:rPr>
              <a:t>zachodzi poprzez addycję nukleofilową jonu wodorotlenowego do aldehydu. Powstaje wówczas tetraedryczny produkt pośredni, </a:t>
            </a:r>
            <a:br>
              <a:rPr lang="pl-PL" sz="2400" dirty="0" smtClean="0">
                <a:latin typeface="+mj-lt"/>
              </a:rPr>
            </a:br>
            <a:r>
              <a:rPr lang="pl-PL" sz="2400" dirty="0" smtClean="0">
                <a:latin typeface="+mj-lt"/>
              </a:rPr>
              <a:t>z którego możliwe jest odczepienie jonu wodorkowego. Następnie druga cząsteczka aldehydu przyjmuje ten jon wodorkowy (w procesie addycji) – zachodzi reakcja dysproporcjonowania.</a:t>
            </a:r>
          </a:p>
          <a:p>
            <a:pPr>
              <a:buNone/>
            </a:pPr>
            <a:r>
              <a:rPr lang="pl-PL" sz="2400" dirty="0" smtClean="0">
                <a:latin typeface="+mj-lt"/>
              </a:rPr>
              <a:t>	W jednej cząsteczce aldehydu następuje podstawienie jonu wodorkowego przez jon wodorotlenowy </a:t>
            </a:r>
            <a:br>
              <a:rPr lang="pl-PL" sz="2400" dirty="0" smtClean="0">
                <a:latin typeface="+mj-lt"/>
              </a:rPr>
            </a:br>
            <a:r>
              <a:rPr lang="pl-PL" sz="2400" dirty="0" smtClean="0">
                <a:latin typeface="+mj-lt"/>
              </a:rPr>
              <a:t>i cząsteczka ta zostaje ona </a:t>
            </a:r>
            <a:r>
              <a:rPr lang="pl-PL" sz="24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utleniona </a:t>
            </a:r>
            <a:r>
              <a:rPr lang="pl-PL" sz="2400" dirty="0" smtClean="0">
                <a:latin typeface="+mj-lt"/>
              </a:rPr>
              <a:t>do </a:t>
            </a:r>
            <a:r>
              <a:rPr lang="pl-PL" sz="2400" u="sng" dirty="0" smtClean="0">
                <a:latin typeface="+mj-lt"/>
              </a:rPr>
              <a:t>kwasu</a:t>
            </a:r>
            <a:r>
              <a:rPr lang="pl-PL" sz="2400" dirty="0" smtClean="0">
                <a:latin typeface="+mj-lt"/>
              </a:rPr>
              <a:t>. </a:t>
            </a:r>
          </a:p>
          <a:p>
            <a:pPr>
              <a:buNone/>
            </a:pPr>
            <a:r>
              <a:rPr lang="pl-PL" sz="2400" dirty="0" smtClean="0">
                <a:latin typeface="+mj-lt"/>
              </a:rPr>
              <a:t>	Druga cząsteczka aldehydu łączy się z jonem wodorkowym i w konsekwencji </a:t>
            </a:r>
            <a:r>
              <a:rPr lang="pl-PL" sz="2400" b="1" dirty="0" smtClean="0">
                <a:solidFill>
                  <a:srgbClr val="0070C0"/>
                </a:solidFill>
                <a:latin typeface="+mj-lt"/>
              </a:rPr>
              <a:t>redukuje się </a:t>
            </a:r>
            <a:br>
              <a:rPr lang="pl-PL" sz="2400" b="1" dirty="0" smtClean="0">
                <a:solidFill>
                  <a:srgbClr val="0070C0"/>
                </a:solidFill>
                <a:latin typeface="+mj-lt"/>
              </a:rPr>
            </a:br>
            <a:r>
              <a:rPr lang="pl-PL" sz="2400" dirty="0" smtClean="0">
                <a:latin typeface="+mj-lt"/>
              </a:rPr>
              <a:t>do </a:t>
            </a:r>
            <a:r>
              <a:rPr lang="pl-PL" sz="2400" u="sng" dirty="0" smtClean="0">
                <a:latin typeface="+mj-lt"/>
              </a:rPr>
              <a:t>alkoholu</a:t>
            </a:r>
            <a:r>
              <a:rPr lang="pl-PL" sz="2400" dirty="0" smtClean="0">
                <a:latin typeface="+mj-lt"/>
              </a:rPr>
              <a:t>.</a:t>
            </a:r>
            <a:endParaRPr lang="pl-PL" sz="2400" dirty="0">
              <a:latin typeface="+mj-lt"/>
            </a:endParaRPr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612648" y="-171400"/>
            <a:ext cx="8351840" cy="990600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Mechanizm reakcji Cannizzaro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71612"/>
            <a:ext cx="8153400" cy="449580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Powtórzmy budowę i nazewnictwo aldehydów</a:t>
            </a:r>
          </a:p>
          <a:p>
            <a:pPr algn="ctr">
              <a:buNone/>
            </a:pPr>
            <a:r>
              <a:rPr lang="pl-PL" sz="8900" b="1" dirty="0" smtClean="0">
                <a:solidFill>
                  <a:schemeClr val="accent1">
                    <a:lumMod val="50000"/>
                  </a:schemeClr>
                </a:solidFill>
              </a:rPr>
              <a:t>GRA EDUKACYJNA </a:t>
            </a:r>
            <a:r>
              <a:rPr lang="pl-PL" sz="8800" b="1" dirty="0" smtClean="0">
                <a:solidFill>
                  <a:schemeClr val="accent1">
                    <a:lumMod val="50000"/>
                  </a:schemeClr>
                </a:solidFill>
              </a:rPr>
              <a:t>MEMORY</a:t>
            </a:r>
          </a:p>
          <a:p>
            <a:pPr>
              <a:buNone/>
            </a:pPr>
            <a:endParaRPr lang="pl-PL" sz="8800" dirty="0" smtClean="0"/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1.	Skorzystaj z gotowej gry Memory.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Klikaj w zakryte karty i szukaj par.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pl-PL" sz="9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2.	Przygotuj samodzielnie podobną grę, korzystając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z dowolnego programu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(np. Scratch lub Flash).</a:t>
            </a:r>
          </a:p>
          <a:p>
            <a:pPr algn="ctr">
              <a:buNone/>
            </a:pPr>
            <a:endParaRPr lang="pl-PL" sz="8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iestandardowy 1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4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5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2356</TotalTime>
  <Words>994</Words>
  <Application>Microsoft Office PowerPoint</Application>
  <PresentationFormat>Pokaz na ekranie (4:3)</PresentationFormat>
  <Paragraphs>526</Paragraphs>
  <Slides>81</Slides>
  <Notes>8</Notes>
  <HiddenSlides>0</HiddenSlides>
  <MMClips>0</MMClips>
  <ScaleCrop>false</ScaleCrop>
  <HeadingPairs>
    <vt:vector size="4" baseType="variant">
      <vt:variant>
        <vt:lpstr>Motyw</vt:lpstr>
      </vt:variant>
      <vt:variant>
        <vt:i4>10</vt:i4>
      </vt:variant>
      <vt:variant>
        <vt:lpstr>Tytuły slajdów</vt:lpstr>
      </vt:variant>
      <vt:variant>
        <vt:i4>81</vt:i4>
      </vt:variant>
    </vt:vector>
  </HeadingPairs>
  <TitlesOfParts>
    <vt:vector size="91" baseType="lpstr">
      <vt:lpstr>Motyw pakietu Office</vt:lpstr>
      <vt:lpstr>6_Motyw pakietu Office</vt:lpstr>
      <vt:lpstr>7_Motyw pakietu Office</vt:lpstr>
      <vt:lpstr>8_Motyw pakietu Office</vt:lpstr>
      <vt:lpstr>Projekt niestandardowy</vt:lpstr>
      <vt:lpstr>1_Motyw pakietu Office</vt:lpstr>
      <vt:lpstr>2_Motyw pakietu Office</vt:lpstr>
      <vt:lpstr>3_Motyw pakietu Office</vt:lpstr>
      <vt:lpstr>4_Motyw pakietu Office</vt:lpstr>
      <vt:lpstr>5_Motyw pakietu Office</vt:lpstr>
      <vt:lpstr>Treści multimedialne - kodowanie, przetwarzanie, prezentacja  Odtwarzanie treści multimedialnych</vt:lpstr>
      <vt:lpstr>Prezentacja programu PowerPoint</vt:lpstr>
      <vt:lpstr>Budowa aldehydów</vt:lpstr>
      <vt:lpstr>Grupa funkcyjna</vt:lpstr>
      <vt:lpstr> </vt:lpstr>
      <vt:lpstr>Nazewnictwo aldehydów</vt:lpstr>
      <vt:lpstr>Nazewnictwo aldehydów</vt:lpstr>
      <vt:lpstr>Nazewnictwo aldehydów</vt:lpstr>
      <vt:lpstr>Prezentacja programu PowerPoint</vt:lpstr>
      <vt:lpstr>Model cząsteczki aldehydu octowego</vt:lpstr>
      <vt:lpstr>Polecenie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Model aldehydu benzoesowego</vt:lpstr>
      <vt:lpstr>Aldehydy aromatyczne          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Otrzymywanie aldehydów      </vt:lpstr>
      <vt:lpstr>Otrzymywanie aldehydów      </vt:lpstr>
      <vt:lpstr>Otrzymywanie aldehydów      </vt:lpstr>
      <vt:lpstr>Prezentacja programu PowerPoint</vt:lpstr>
      <vt:lpstr>Prezentacja programu PowerPoint</vt:lpstr>
      <vt:lpstr>Otrzymywanie aldehydów      </vt:lpstr>
      <vt:lpstr>Otrzymywanie aldehydów      </vt:lpstr>
      <vt:lpstr>Otrzymywanie aldehydów      </vt:lpstr>
      <vt:lpstr>Otrzymywanie aldehydów      </vt:lpstr>
      <vt:lpstr>Otrzymywanie aldehydów      </vt:lpstr>
      <vt:lpstr>Otrzymywanie aldehydów      </vt:lpstr>
      <vt:lpstr>Otrzymywanie aldehydów      </vt:lpstr>
      <vt:lpstr>Właściwości fizyczne aldehydów</vt:lpstr>
      <vt:lpstr>Właściwości fizyczne aldehydów</vt:lpstr>
      <vt:lpstr>Prezentacja programu PowerPoint</vt:lpstr>
      <vt:lpstr>Właściwości chemiczne aldehydów</vt:lpstr>
      <vt:lpstr>Właściwości chemiczne aldehydów</vt:lpstr>
      <vt:lpstr>Właściwości chemiczne aldehydów</vt:lpstr>
      <vt:lpstr>Właściwości chemiczne aldehydów</vt:lpstr>
      <vt:lpstr>Właściwości chemiczne aldehydów</vt:lpstr>
      <vt:lpstr>Właściwości chemiczne aldehydów</vt:lpstr>
      <vt:lpstr>Właściwości chemiczne aldehydów</vt:lpstr>
      <vt:lpstr>Właściwości chemiczne aldehydów</vt:lpstr>
      <vt:lpstr>Właściwości chemiczne aldehydów</vt:lpstr>
      <vt:lpstr>Prezentacja programu PowerPoint</vt:lpstr>
      <vt:lpstr>Właściwości chemiczne aldehydów</vt:lpstr>
      <vt:lpstr>Właściwości chemiczne aldehydów</vt:lpstr>
      <vt:lpstr>Polecenie</vt:lpstr>
      <vt:lpstr>Właściwości chemiczne aldehydów</vt:lpstr>
      <vt:lpstr>   Zastosowanie próby Tollensa</vt:lpstr>
      <vt:lpstr>Właściwości chemiczne aldehydów</vt:lpstr>
      <vt:lpstr>Właściwości chemiczne aldehydów</vt:lpstr>
      <vt:lpstr>Właściwości chemiczne aldehydów</vt:lpstr>
      <vt:lpstr>Właściwości chemiczne aldehydów</vt:lpstr>
      <vt:lpstr>Prezentacja programu PowerPoint</vt:lpstr>
      <vt:lpstr>Właściwości chemiczne aldehydów</vt:lpstr>
      <vt:lpstr>Właściwości chemiczne aldehydów</vt:lpstr>
      <vt:lpstr>Zastosowanie próby Trommera</vt:lpstr>
      <vt:lpstr>Próba Trommera</vt:lpstr>
      <vt:lpstr>Właściwości chemiczne aldehydów</vt:lpstr>
      <vt:lpstr>Właściwości chemiczne aldehydów</vt:lpstr>
      <vt:lpstr>Występowanie aldehydów</vt:lpstr>
      <vt:lpstr>Zastosowanie aldehydów </vt:lpstr>
      <vt:lpstr>Zastosowanie aldehydów </vt:lpstr>
      <vt:lpstr>Prezentacja programu PowerPoint</vt:lpstr>
      <vt:lpstr>Przypomnijmy</vt:lpstr>
      <vt:lpstr>Przypomnijmy</vt:lpstr>
      <vt:lpstr>Reakcja Cannizzaro</vt:lpstr>
      <vt:lpstr>Ogólne równanie reakcji Cannizzaro</vt:lpstr>
      <vt:lpstr>Ogólne równanie reakcji Cannizzaro</vt:lpstr>
      <vt:lpstr>Prezentacja programu PowerPoint</vt:lpstr>
      <vt:lpstr>Mechanizm reakcji Cannizzaro</vt:lpstr>
      <vt:lpstr>Prezentacja programu PowerPoint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153</cp:revision>
  <dcterms:created xsi:type="dcterms:W3CDTF">2009-06-29T13:15:16Z</dcterms:created>
  <dcterms:modified xsi:type="dcterms:W3CDTF">2014-06-17T11:09:06Z</dcterms:modified>
</cp:coreProperties>
</file>