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0" r:id="rId1"/>
    <p:sldMasterId id="2147483794" r:id="rId2"/>
    <p:sldMasterId id="2147483806" r:id="rId3"/>
    <p:sldMasterId id="2147483818" r:id="rId4"/>
    <p:sldMasterId id="2147483722" r:id="rId5"/>
    <p:sldMasterId id="2147483734" r:id="rId6"/>
    <p:sldMasterId id="2147483746" r:id="rId7"/>
    <p:sldMasterId id="2147483758" r:id="rId8"/>
    <p:sldMasterId id="2147483770" r:id="rId9"/>
    <p:sldMasterId id="2147483782" r:id="rId10"/>
  </p:sldMasterIdLst>
  <p:notesMasterIdLst>
    <p:notesMasterId r:id="rId54"/>
  </p:notesMasterIdLst>
  <p:sldIdLst>
    <p:sldId id="259" r:id="rId11"/>
    <p:sldId id="388" r:id="rId12"/>
    <p:sldId id="470" r:id="rId13"/>
    <p:sldId id="471" r:id="rId14"/>
    <p:sldId id="472" r:id="rId15"/>
    <p:sldId id="564" r:id="rId16"/>
    <p:sldId id="565" r:id="rId17"/>
    <p:sldId id="569" r:id="rId18"/>
    <p:sldId id="568" r:id="rId19"/>
    <p:sldId id="570" r:id="rId20"/>
    <p:sldId id="571" r:id="rId21"/>
    <p:sldId id="572" r:id="rId22"/>
    <p:sldId id="573" r:id="rId23"/>
    <p:sldId id="574" r:id="rId24"/>
    <p:sldId id="575" r:id="rId25"/>
    <p:sldId id="576" r:id="rId26"/>
    <p:sldId id="579" r:id="rId27"/>
    <p:sldId id="603" r:id="rId28"/>
    <p:sldId id="578" r:id="rId29"/>
    <p:sldId id="581" r:id="rId30"/>
    <p:sldId id="580" r:id="rId31"/>
    <p:sldId id="562" r:id="rId32"/>
    <p:sldId id="582" r:id="rId33"/>
    <p:sldId id="530" r:id="rId34"/>
    <p:sldId id="592" r:id="rId35"/>
    <p:sldId id="589" r:id="rId36"/>
    <p:sldId id="593" r:id="rId37"/>
    <p:sldId id="594" r:id="rId38"/>
    <p:sldId id="595" r:id="rId39"/>
    <p:sldId id="586" r:id="rId40"/>
    <p:sldId id="596" r:id="rId41"/>
    <p:sldId id="597" r:id="rId42"/>
    <p:sldId id="598" r:id="rId43"/>
    <p:sldId id="561" r:id="rId44"/>
    <p:sldId id="588" r:id="rId45"/>
    <p:sldId id="605" r:id="rId46"/>
    <p:sldId id="599" r:id="rId47"/>
    <p:sldId id="600" r:id="rId48"/>
    <p:sldId id="583" r:id="rId49"/>
    <p:sldId id="520" r:id="rId50"/>
    <p:sldId id="560" r:id="rId51"/>
    <p:sldId id="604" r:id="rId52"/>
    <p:sldId id="469" r:id="rId53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Styl jasny 3 — Ak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6" autoAdjust="0"/>
    <p:restoredTop sz="98406" autoAdjust="0"/>
  </p:normalViewPr>
  <p:slideViewPr>
    <p:cSldViewPr>
      <p:cViewPr>
        <p:scale>
          <a:sx n="90" d="100"/>
          <a:sy n="90" d="100"/>
        </p:scale>
        <p:origin x="-7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97" d="100"/>
          <a:sy n="97" d="100"/>
        </p:scale>
        <p:origin x="-184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slide" Target="slides/slide29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slide" Target="slides/slide32.xml"/><Relationship Id="rId47" Type="http://schemas.openxmlformats.org/officeDocument/2006/relationships/slide" Target="slides/slide37.xml"/><Relationship Id="rId50" Type="http://schemas.openxmlformats.org/officeDocument/2006/relationships/slide" Target="slides/slide40.xml"/><Relationship Id="rId55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46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41" Type="http://schemas.openxmlformats.org/officeDocument/2006/relationships/slide" Target="slides/slide31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slide" Target="slides/slide30.xml"/><Relationship Id="rId45" Type="http://schemas.openxmlformats.org/officeDocument/2006/relationships/slide" Target="slides/slide35.xml"/><Relationship Id="rId53" Type="http://schemas.openxmlformats.org/officeDocument/2006/relationships/slide" Target="slides/slide43.xml"/><Relationship Id="rId58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49" Type="http://schemas.openxmlformats.org/officeDocument/2006/relationships/slide" Target="slides/slide39.xml"/><Relationship Id="rId57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4" Type="http://schemas.openxmlformats.org/officeDocument/2006/relationships/slide" Target="slides/slide34.xml"/><Relationship Id="rId52" Type="http://schemas.openxmlformats.org/officeDocument/2006/relationships/slide" Target="slides/slide42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openxmlformats.org/officeDocument/2006/relationships/slide" Target="slides/slide33.xml"/><Relationship Id="rId48" Type="http://schemas.openxmlformats.org/officeDocument/2006/relationships/slide" Target="slides/slide38.xml"/><Relationship Id="rId56" Type="http://schemas.openxmlformats.org/officeDocument/2006/relationships/viewProps" Target="viewProp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1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l-PL" dirty="0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B1EB550-343E-45A2-B3F3-22D56E08DEFC}" type="datetimeFigureOut">
              <a:rPr lang="pl-PL"/>
              <a:pPr>
                <a:defRPr/>
              </a:pPr>
              <a:t>2014-06-17</a:t>
            </a:fld>
            <a:endParaRPr lang="pl-PL" dirty="0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071563" y="642938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dirty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dirty="0" smtClean="0"/>
              <a:t>Kliknij, aby edytować style wzorca tekstu</a:t>
            </a:r>
          </a:p>
          <a:p>
            <a:pPr lvl="1"/>
            <a:r>
              <a:rPr lang="pl-PL" noProof="0" dirty="0" smtClean="0"/>
              <a:t>Drugi poziom</a:t>
            </a:r>
          </a:p>
          <a:p>
            <a:pPr lvl="2"/>
            <a:r>
              <a:rPr lang="pl-PL" noProof="0" dirty="0" smtClean="0"/>
              <a:t>Trzeci poziom</a:t>
            </a:r>
          </a:p>
          <a:p>
            <a:pPr lvl="3"/>
            <a:r>
              <a:rPr lang="pl-PL" noProof="0" dirty="0" smtClean="0"/>
              <a:t>Czwarty poziom</a:t>
            </a:r>
          </a:p>
          <a:p>
            <a:pPr lvl="4"/>
            <a:r>
              <a:rPr lang="pl-PL" noProof="0" dirty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7E95914-DBF5-4AA7-8023-D8DB7F9503E4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4578029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7" name="Tytuł 5"/>
          <p:cNvSpPr txBox="1">
            <a:spLocks/>
          </p:cNvSpPr>
          <p:nvPr userDrawn="1"/>
        </p:nvSpPr>
        <p:spPr>
          <a:xfrm>
            <a:off x="331788" y="282575"/>
            <a:ext cx="8785225" cy="490538"/>
          </a:xfrm>
          <a:prstGeom prst="rect">
            <a:avLst/>
          </a:prstGeom>
        </p:spPr>
        <p:txBody>
          <a:bodyPr>
            <a:normAutofit fontScale="97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TYTUŁ SLAJDU</a:t>
            </a:r>
          </a:p>
        </p:txBody>
      </p:sp>
      <p:sp>
        <p:nvSpPr>
          <p:cNvPr id="8" name="Symbol zastępczy numeru slajdu 3"/>
          <p:cNvSpPr txBox="1">
            <a:spLocks/>
          </p:cNvSpPr>
          <p:nvPr userDrawn="1"/>
        </p:nvSpPr>
        <p:spPr bwMode="auto">
          <a:xfrm>
            <a:off x="6705600" y="650875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7EBF4F-031E-49BA-AC37-C782E95C990C}" type="slidenum">
              <a:rPr kumimoji="0" lang="pl-PL" sz="2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pl-P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37BA1E-ABE4-4DB5-9B23-7D5BDC8D4BAD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microsoft.com/office/2007/relationships/hdphoto" Target="../media/hdphoto2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microsoft.com/office/2007/relationships/hdphoto" Target="../media/hdphoto1.wdp"/><Relationship Id="rId4" Type="http://schemas.openxmlformats.org/officeDocument/2006/relationships/image" Target="../media/image3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3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36.png"/><Relationship Id="rId4" Type="http://schemas.microsoft.com/office/2007/relationships/hdphoto" Target="../media/hdphoto3.wdp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ytuł 1"/>
          <p:cNvSpPr>
            <a:spLocks noGrp="1"/>
          </p:cNvSpPr>
          <p:nvPr>
            <p:ph type="ctrTitle"/>
          </p:nvPr>
        </p:nvSpPr>
        <p:spPr>
          <a:xfrm>
            <a:off x="685800" y="1071563"/>
            <a:ext cx="7772400" cy="2528887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pl-PL" sz="3600" b="1" dirty="0" smtClean="0"/>
              <a:t>Treści multimedialne - kodowanie, przetwarzanie, prezentacja</a:t>
            </a:r>
            <a:r>
              <a:rPr lang="pl-PL" sz="3600" dirty="0" smtClean="0"/>
              <a:t/>
            </a:r>
            <a:br>
              <a:rPr lang="pl-PL" sz="3600" dirty="0" smtClean="0"/>
            </a:br>
            <a:r>
              <a:rPr lang="pl-PL" sz="1600" dirty="0" smtClean="0"/>
              <a:t/>
            </a:r>
            <a:br>
              <a:rPr lang="pl-PL" sz="1600" dirty="0" smtClean="0"/>
            </a:br>
            <a:r>
              <a:rPr lang="pl-PL" sz="3600" dirty="0" smtClean="0"/>
              <a:t>Odtwarzanie treści multimedialnych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Andrzej Majkowski</a:t>
            </a:r>
          </a:p>
        </p:txBody>
      </p:sp>
      <p:sp>
        <p:nvSpPr>
          <p:cNvPr id="2053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dirty="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sp>
        <p:nvSpPr>
          <p:cNvPr id="205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A08FF9B-0118-44C7-8E1D-98D0E61C4556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2054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6689" cy="6855984"/>
          </a:xfrm>
          <a:prstGeom prst="rect">
            <a:avLst/>
          </a:prstGeom>
        </p:spPr>
      </p:pic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</a:t>
            </a:fld>
            <a:endParaRPr lang="pl-PL" dirty="0"/>
          </a:p>
        </p:txBody>
      </p:sp>
      <p:sp>
        <p:nvSpPr>
          <p:cNvPr id="9" name="Tytuł 5"/>
          <p:cNvSpPr txBox="1">
            <a:spLocks/>
          </p:cNvSpPr>
          <p:nvPr/>
        </p:nvSpPr>
        <p:spPr>
          <a:xfrm>
            <a:off x="179388" y="188913"/>
            <a:ext cx="8785225" cy="475297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32500" lnSpcReduction="20000"/>
          </a:bodyPr>
          <a:lstStyle/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r>
              <a:rPr lang="pl-PL" sz="67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67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67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67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9800" cap="small" dirty="0" smtClean="0">
                <a:solidFill>
                  <a:schemeClr val="bg1"/>
                </a:solidFill>
                <a:latin typeface="+mn-lt"/>
              </a:rPr>
              <a:t>Jednofunkcyjne pochodne węglowodorów:</a:t>
            </a:r>
          </a:p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r>
              <a:rPr lang="pl-PL" sz="9800" b="1" cap="all" dirty="0" smtClean="0">
                <a:solidFill>
                  <a:schemeClr val="bg1"/>
                </a:solidFill>
                <a:latin typeface="+mj-lt"/>
              </a:rPr>
              <a:t>KETONY</a:t>
            </a:r>
            <a:r>
              <a:rPr lang="pl-PL" sz="40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40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kumimoji="0" lang="pl-PL" sz="9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9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6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6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7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7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7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7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endParaRPr kumimoji="0" lang="pl-PL" sz="3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Bookman Old Style" pitchFamily="18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357158" y="-1429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Budowa ketonów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>
          <a:xfrm>
            <a:off x="428596" y="1785926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3600" dirty="0" smtClean="0"/>
              <a:t>	</a:t>
            </a:r>
            <a:r>
              <a:rPr lang="pl-PL" sz="3600" b="1" dirty="0" smtClean="0"/>
              <a:t>KETONY</a:t>
            </a:r>
            <a:r>
              <a:rPr lang="pl-PL" sz="3600" dirty="0" smtClean="0"/>
              <a:t> – pochodne węglowodorów, </a:t>
            </a:r>
            <a:br>
              <a:rPr lang="pl-PL" sz="3600" dirty="0" smtClean="0"/>
            </a:br>
            <a:r>
              <a:rPr lang="pl-PL" sz="3600" dirty="0" smtClean="0"/>
              <a:t>zawierające w swej cząsteczce</a:t>
            </a:r>
          </a:p>
          <a:p>
            <a:pPr algn="ctr">
              <a:buNone/>
            </a:pPr>
            <a:r>
              <a:rPr lang="pl-PL" sz="3600" b="1" dirty="0" smtClean="0"/>
              <a:t>grupę karbonylową –C(O)– </a:t>
            </a:r>
            <a:r>
              <a:rPr lang="pl-PL" sz="3600" dirty="0" smtClean="0"/>
              <a:t/>
            </a:r>
            <a:br>
              <a:rPr lang="pl-PL" sz="3600" dirty="0" smtClean="0"/>
            </a:br>
            <a:endParaRPr lang="pl-PL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4</a:t>
            </a:fld>
            <a:endParaRPr lang="pl-PL" dirty="0"/>
          </a:p>
        </p:txBody>
      </p:sp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357158" y="-1429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Grupa funkcyjna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8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pl-PL" sz="3600" b="1" dirty="0" smtClean="0"/>
              <a:t>GRUPA KARBONYLOWA</a:t>
            </a:r>
          </a:p>
          <a:p>
            <a:pPr algn="ctr">
              <a:buNone/>
            </a:pPr>
            <a:r>
              <a:rPr lang="pl-PL" sz="3600" b="1" dirty="0" smtClean="0"/>
              <a:t>            </a:t>
            </a:r>
            <a:endParaRPr lang="pl-PL" sz="3600" b="1" dirty="0"/>
          </a:p>
        </p:txBody>
      </p:sp>
      <p:cxnSp>
        <p:nvCxnSpPr>
          <p:cNvPr id="9" name="Łącznik prosty 8"/>
          <p:cNvCxnSpPr/>
          <p:nvPr/>
        </p:nvCxnSpPr>
        <p:spPr>
          <a:xfrm>
            <a:off x="3143240" y="4929198"/>
            <a:ext cx="64294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ole tekstowe 9"/>
          <p:cNvSpPr txBox="1"/>
          <p:nvPr/>
        </p:nvSpPr>
        <p:spPr>
          <a:xfrm>
            <a:off x="3857620" y="2857496"/>
            <a:ext cx="100540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8000" dirty="0" smtClean="0">
                <a:latin typeface="+mn-lt"/>
              </a:rPr>
              <a:t>O</a:t>
            </a:r>
            <a:endParaRPr lang="pl-PL" sz="8000" dirty="0">
              <a:latin typeface="+mn-lt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3929058" y="4286256"/>
            <a:ext cx="94288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8000" dirty="0" smtClean="0">
                <a:latin typeface="+mn-lt"/>
              </a:rPr>
              <a:t>C</a:t>
            </a:r>
            <a:endParaRPr lang="pl-PL" sz="8000" dirty="0">
              <a:latin typeface="+mn-lt"/>
            </a:endParaRPr>
          </a:p>
        </p:txBody>
      </p:sp>
      <p:cxnSp>
        <p:nvCxnSpPr>
          <p:cNvPr id="13" name="Łącznik prosty 12"/>
          <p:cNvCxnSpPr/>
          <p:nvPr/>
        </p:nvCxnSpPr>
        <p:spPr>
          <a:xfrm>
            <a:off x="4929190" y="4929198"/>
            <a:ext cx="64294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Łącznik prosty 13"/>
          <p:cNvCxnSpPr/>
          <p:nvPr/>
        </p:nvCxnSpPr>
        <p:spPr>
          <a:xfrm rot="5400000">
            <a:off x="4045739" y="4241013"/>
            <a:ext cx="490542" cy="95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Łącznik prosty 19"/>
          <p:cNvCxnSpPr/>
          <p:nvPr/>
        </p:nvCxnSpPr>
        <p:spPr>
          <a:xfrm rot="5400000">
            <a:off x="4188615" y="4241013"/>
            <a:ext cx="490542" cy="95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</a:t>
            </a:fld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4525963"/>
          </a:xfrm>
        </p:spPr>
        <p:txBody>
          <a:bodyPr/>
          <a:lstStyle/>
          <a:p>
            <a:pPr algn="ctr">
              <a:buNone/>
            </a:pPr>
            <a:r>
              <a:rPr lang="pl-PL" sz="3600" dirty="0" smtClean="0"/>
              <a:t>POWTÓRZMY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/>
          </a:p>
        </p:txBody>
      </p:sp>
      <p:sp>
        <p:nvSpPr>
          <p:cNvPr id="11" name="Tytuł 1"/>
          <p:cNvSpPr>
            <a:spLocks noGrp="1"/>
          </p:cNvSpPr>
          <p:nvPr>
            <p:ph type="title"/>
          </p:nvPr>
        </p:nvSpPr>
        <p:spPr>
          <a:xfrm>
            <a:off x="357158" y="-1429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Grupa funkcyjna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C:\Documents and Settings\mkopacz\Moje dokumenty\Downloads\Depositphotos_11250537_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060848"/>
            <a:ext cx="4032448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996952"/>
            <a:ext cx="622300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357158" y="-1429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Nazewnictwo ketonów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9" name="Tytuł 1"/>
          <p:cNvSpPr txBox="1">
            <a:spLocks/>
          </p:cNvSpPr>
          <p:nvPr/>
        </p:nvSpPr>
        <p:spPr>
          <a:xfrm>
            <a:off x="642910" y="857232"/>
            <a:ext cx="4649170" cy="10212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Tworzenie</a:t>
            </a: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nazw ketonów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Tytuł 1"/>
          <p:cNvSpPr txBox="1">
            <a:spLocks/>
          </p:cNvSpPr>
          <p:nvPr/>
        </p:nvSpPr>
        <p:spPr>
          <a:xfrm>
            <a:off x="2051720" y="5805264"/>
            <a:ext cx="6696744" cy="7331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Prezentacja </a:t>
            </a: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Khan Academy 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" name="Obraz 9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2857496"/>
            <a:ext cx="2928958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az 10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3857628"/>
            <a:ext cx="3000396" cy="1409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</a:t>
            </a:fld>
            <a:endParaRPr lang="pl-PL" dirty="0"/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Podaj nazwę systematyczną </a:t>
            </a:r>
            <a:r>
              <a:rPr lang="pl-PL" sz="33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ketonu</a:t>
            </a:r>
            <a:r>
              <a:rPr kumimoji="0" lang="pl-PL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573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3143248"/>
            <a:ext cx="3383198" cy="1162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8</a:t>
            </a:fld>
            <a:endParaRPr lang="pl-PL" dirty="0"/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Podaj nazwę systematyczną </a:t>
            </a:r>
            <a:r>
              <a:rPr lang="pl-PL" sz="33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ketonu</a:t>
            </a:r>
            <a:r>
              <a:rPr kumimoji="0" lang="pl-PL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573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3143248"/>
            <a:ext cx="3383198" cy="1162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Prostokąt 7"/>
          <p:cNvSpPr/>
          <p:nvPr/>
        </p:nvSpPr>
        <p:spPr>
          <a:xfrm>
            <a:off x="2857488" y="5143512"/>
            <a:ext cx="33575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6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but-3-en-1-on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9</a:t>
            </a:fld>
            <a:endParaRPr lang="pl-PL" dirty="0"/>
          </a:p>
        </p:txBody>
      </p:sp>
      <p:sp>
        <p:nvSpPr>
          <p:cNvPr id="6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pl-PL" sz="3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Narysuj wzór </a:t>
            </a:r>
            <a:r>
              <a:rPr lang="pl-PL" sz="3000" b="1" dirty="0" err="1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półstrukturalny</a:t>
            </a:r>
            <a:r>
              <a:rPr lang="pl-PL" sz="3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 ketonu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7544" y="2924944"/>
            <a:ext cx="5770984" cy="6046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1-bromo-1-chloropropanon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10</a:t>
            </a:fld>
            <a:endParaRPr lang="pl-PL" dirty="0"/>
          </a:p>
        </p:txBody>
      </p:sp>
      <p:sp>
        <p:nvSpPr>
          <p:cNvPr id="6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pl-PL" sz="3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Narysuj wzór </a:t>
            </a:r>
            <a:r>
              <a:rPr lang="pl-PL" sz="3000" b="1" dirty="0" err="1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półstrukturalny</a:t>
            </a:r>
            <a:r>
              <a:rPr lang="pl-PL" sz="3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 ketonu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7544" y="2924944"/>
            <a:ext cx="5770984" cy="6046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1-bromo-1-chloropropanon</a:t>
            </a:r>
          </a:p>
        </p:txBody>
      </p:sp>
      <p:pic>
        <p:nvPicPr>
          <p:cNvPr id="3584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0430" y="3929066"/>
            <a:ext cx="2214578" cy="1673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74848" y="1571612"/>
            <a:ext cx="8229600" cy="4525963"/>
          </a:xfrm>
        </p:spPr>
        <p:txBody>
          <a:bodyPr/>
          <a:lstStyle/>
          <a:p>
            <a:pPr marL="514350" indent="-514350">
              <a:buFont typeface="+mj-lt"/>
              <a:buAutoNum type="arabicPeriod"/>
              <a:tabLst>
                <a:tab pos="265113" algn="l"/>
              </a:tabLst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Narysuj w dowolnym programie wzory półstrukturalne izomerów o wzorze sumarycznym C</a:t>
            </a:r>
            <a:r>
              <a:rPr lang="pl-PL" sz="2800" baseline="-25000" dirty="0" smtClean="0">
                <a:solidFill>
                  <a:schemeClr val="accent1">
                    <a:lumMod val="50000"/>
                  </a:schemeClr>
                </a:solidFill>
              </a:rPr>
              <a:t>3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H</a:t>
            </a:r>
            <a:r>
              <a:rPr lang="pl-PL" sz="2800" baseline="-25000" dirty="0" smtClean="0">
                <a:solidFill>
                  <a:schemeClr val="accent1">
                    <a:lumMod val="50000"/>
                  </a:schemeClr>
                </a:solidFill>
              </a:rPr>
              <a:t>6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O. Nazwij je.</a:t>
            </a:r>
          </a:p>
          <a:p>
            <a:pPr marL="514350" indent="-514350">
              <a:buFont typeface="+mj-lt"/>
              <a:buAutoNum type="arabicPeriod"/>
              <a:tabLst>
                <a:tab pos="265113" algn="l"/>
              </a:tabLst>
            </a:pPr>
            <a:endParaRPr lang="pl-PL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  <a:tabLst>
                <a:tab pos="265113" algn="l"/>
              </a:tabLst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Wyszukaj w zasobach Internetu informacje na temat rodzaju izomerii związku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o wzorze sumarycznym C</a:t>
            </a:r>
            <a:r>
              <a:rPr lang="pl-PL" sz="2800" baseline="-25000" dirty="0" smtClean="0">
                <a:solidFill>
                  <a:schemeClr val="accent1">
                    <a:lumMod val="50000"/>
                  </a:schemeClr>
                </a:solidFill>
              </a:rPr>
              <a:t>3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H</a:t>
            </a:r>
            <a:r>
              <a:rPr lang="pl-PL" sz="2800" baseline="-25000" dirty="0" smtClean="0">
                <a:solidFill>
                  <a:schemeClr val="accent1">
                    <a:lumMod val="50000"/>
                  </a:schemeClr>
                </a:solidFill>
              </a:rPr>
              <a:t>6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O.</a:t>
            </a:r>
            <a:endParaRPr lang="pl-PL" sz="2800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11</a:t>
            </a:fld>
            <a:endParaRPr lang="pl-PL" dirty="0"/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12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-2786114" y="-142900"/>
            <a:ext cx="8229600" cy="1143000"/>
          </a:xfrm>
        </p:spPr>
        <p:txBody>
          <a:bodyPr>
            <a:norm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</a:rPr>
              <a:t>Izomery 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3594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2000240"/>
            <a:ext cx="2000264" cy="95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752" y="2071678"/>
            <a:ext cx="2735227" cy="1285884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1214414" y="3714752"/>
            <a:ext cx="23936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 smtClean="0">
                <a:latin typeface="+mn-lt"/>
              </a:rPr>
              <a:t>propan</a:t>
            </a:r>
            <a:r>
              <a:rPr lang="pl-PL" sz="3600" b="1" dirty="0" smtClean="0">
                <a:latin typeface="+mn-lt"/>
              </a:rPr>
              <a:t>on</a:t>
            </a:r>
            <a:endParaRPr lang="pl-PL" sz="3600" b="1" dirty="0">
              <a:latin typeface="+mn-lt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5214942" y="3714752"/>
            <a:ext cx="22172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 smtClean="0">
                <a:latin typeface="+mn-lt"/>
              </a:rPr>
              <a:t>propan</a:t>
            </a:r>
            <a:r>
              <a:rPr lang="pl-PL" sz="3600" b="1" dirty="0" smtClean="0">
                <a:latin typeface="+mn-lt"/>
              </a:rPr>
              <a:t>al</a:t>
            </a:r>
            <a:endParaRPr lang="pl-PL" sz="3600" b="1" dirty="0">
              <a:latin typeface="+mn-lt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2071670" y="5000636"/>
            <a:ext cx="53110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 smtClean="0">
                <a:latin typeface="+mn-lt"/>
              </a:rPr>
              <a:t>izomery konstytucyjne</a:t>
            </a:r>
            <a:endParaRPr lang="pl-PL" sz="36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13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-14294" y="-142892"/>
            <a:ext cx="6300806" cy="1143000"/>
          </a:xfrm>
        </p:spPr>
        <p:txBody>
          <a:bodyPr>
            <a:norm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</a:rPr>
              <a:t>Model cząsteczki propanonu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348880"/>
            <a:ext cx="3709178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Prostokąt 7"/>
          <p:cNvSpPr/>
          <p:nvPr/>
        </p:nvSpPr>
        <p:spPr>
          <a:xfrm>
            <a:off x="251520" y="2204864"/>
            <a:ext cx="4104456" cy="352839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9" name="Prostokąt 8"/>
          <p:cNvSpPr/>
          <p:nvPr/>
        </p:nvSpPr>
        <p:spPr>
          <a:xfrm>
            <a:off x="4572000" y="2204864"/>
            <a:ext cx="4104456" cy="352839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63006" y="2348880"/>
            <a:ext cx="3869434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14</a:t>
            </a:fld>
            <a:endParaRPr lang="pl-PL" dirty="0"/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56588" y="1700808"/>
            <a:ext cx="8535892" cy="4572000"/>
          </a:xfrm>
        </p:spPr>
        <p:txBody>
          <a:bodyPr>
            <a:normAutofit lnSpcReduction="10000"/>
          </a:bodyPr>
          <a:lstStyle/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Wskaż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gdzie w modelu propanonu znajduje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się grupa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karbonylowa. </a:t>
            </a:r>
          </a:p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Przeanalizuj,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w jaki sposób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łączą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się ze sobą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atomy węgla i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tlenu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tej grupie. </a:t>
            </a:r>
            <a:endParaRPr lang="pl-PL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Za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pomocą programu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ChemSkech narysuj wzór acetonu.</a:t>
            </a:r>
          </a:p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Obejrzyj narysowaną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przez Ciebie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strukturę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przestrzeni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trójwymiarowej,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wykorzystując funkcje programu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ChemSketch o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nazwie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3D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Viewer.</a:t>
            </a:r>
          </a:p>
          <a:p>
            <a:pPr>
              <a:buNone/>
            </a:pPr>
            <a:endParaRPr lang="pl-PL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15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-1428792" y="-214338"/>
            <a:ext cx="8229600" cy="1143000"/>
          </a:xfrm>
        </p:spPr>
        <p:txBody>
          <a:bodyPr>
            <a:norm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</a:rPr>
              <a:t>Otrzymywanie ketonów: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pl-PL" dirty="0" smtClean="0">
                <a:latin typeface="+mj-lt"/>
                <a:cs typeface="Times New Roman" pitchFamily="18" charset="0"/>
              </a:rPr>
              <a:t>katalityczne utlenianie alkoholi </a:t>
            </a:r>
            <a:br>
              <a:rPr lang="pl-PL" dirty="0" smtClean="0">
                <a:latin typeface="+mj-lt"/>
                <a:cs typeface="Times New Roman" pitchFamily="18" charset="0"/>
              </a:rPr>
            </a:br>
            <a:r>
              <a:rPr lang="pl-PL" dirty="0" smtClean="0">
                <a:latin typeface="+mj-lt"/>
                <a:cs typeface="Times New Roman" pitchFamily="18" charset="0"/>
              </a:rPr>
              <a:t> II-rzędowych</a:t>
            </a:r>
          </a:p>
          <a:p>
            <a:pPr marL="514350" indent="-514350">
              <a:buFont typeface="+mj-lt"/>
              <a:buAutoNum type="arabicPeriod"/>
            </a:pPr>
            <a:endParaRPr lang="pl-PL" dirty="0" smtClean="0">
              <a:latin typeface="+mj-lt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pl-PL" dirty="0" smtClean="0">
                <a:latin typeface="+mj-lt"/>
                <a:cs typeface="Times New Roman" pitchFamily="18" charset="0"/>
              </a:rPr>
              <a:t>uwodnienie alkinów </a:t>
            </a:r>
            <a:r>
              <a:rPr lang="pl-PL" dirty="0" smtClean="0">
                <a:cs typeface="Times New Roman" pitchFamily="18" charset="0"/>
              </a:rPr>
              <a:t>w obecności </a:t>
            </a:r>
            <a:r>
              <a:rPr lang="pl-PL" dirty="0" smtClean="0">
                <a:latin typeface="+mj-lt"/>
                <a:cs typeface="Times New Roman" pitchFamily="18" charset="0"/>
              </a:rPr>
              <a:t>katalizatora </a:t>
            </a:r>
          </a:p>
          <a:p>
            <a:pPr>
              <a:buNone/>
            </a:pPr>
            <a:endParaRPr lang="pl-PL" dirty="0">
              <a:latin typeface="+mj-lt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16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-1428792" y="-214338"/>
            <a:ext cx="8229600" cy="1143000"/>
          </a:xfrm>
        </p:spPr>
        <p:txBody>
          <a:bodyPr>
            <a:norm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</a:rPr>
              <a:t>Otrzymywanie ketonów: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pl-PL" dirty="0" smtClean="0">
                <a:latin typeface="+mj-lt"/>
                <a:cs typeface="Times New Roman" pitchFamily="18" charset="0"/>
              </a:rPr>
              <a:t>katalityczne utlenianie alkoholi </a:t>
            </a:r>
            <a:br>
              <a:rPr lang="pl-PL" dirty="0" smtClean="0">
                <a:latin typeface="+mj-lt"/>
                <a:cs typeface="Times New Roman" pitchFamily="18" charset="0"/>
              </a:rPr>
            </a:br>
            <a:r>
              <a:rPr lang="pl-PL" dirty="0" smtClean="0">
                <a:latin typeface="+mj-lt"/>
                <a:cs typeface="Times New Roman" pitchFamily="18" charset="0"/>
              </a:rPr>
              <a:t> II-rzędowych</a:t>
            </a:r>
          </a:p>
          <a:p>
            <a:pPr marL="514350" indent="-514350">
              <a:buNone/>
            </a:pPr>
            <a:endParaRPr lang="pl-PL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endParaRPr lang="pl-PL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endParaRPr lang="pl-PL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endParaRPr lang="pl-PL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endParaRPr lang="pl-PL" sz="2400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r>
              <a:rPr lang="pl-PL" sz="2400" dirty="0" smtClean="0">
                <a:latin typeface="+mj-lt"/>
                <a:cs typeface="Times New Roman" pitchFamily="18" charset="0"/>
              </a:rPr>
              <a:t>[O] – utleniacz: CuO lub K</a:t>
            </a:r>
            <a:r>
              <a:rPr lang="pl-PL" sz="2400" baseline="-25000" dirty="0" smtClean="0">
                <a:latin typeface="+mj-lt"/>
                <a:cs typeface="Times New Roman" pitchFamily="18" charset="0"/>
              </a:rPr>
              <a:t>2</a:t>
            </a:r>
            <a:r>
              <a:rPr lang="pl-PL" sz="2400" dirty="0" smtClean="0">
                <a:latin typeface="+mj-lt"/>
                <a:cs typeface="Times New Roman" pitchFamily="18" charset="0"/>
              </a:rPr>
              <a:t>Cr</a:t>
            </a:r>
            <a:r>
              <a:rPr lang="pl-PL" sz="2400" baseline="-25000" dirty="0" smtClean="0">
                <a:latin typeface="+mj-lt"/>
                <a:cs typeface="Times New Roman" pitchFamily="18" charset="0"/>
              </a:rPr>
              <a:t>2</a:t>
            </a:r>
            <a:r>
              <a:rPr lang="pl-PL" sz="2400" dirty="0" smtClean="0">
                <a:latin typeface="+mj-lt"/>
                <a:cs typeface="Times New Roman" pitchFamily="18" charset="0"/>
              </a:rPr>
              <a:t>O</a:t>
            </a:r>
            <a:r>
              <a:rPr lang="pl-PL" sz="2400" baseline="-25000" dirty="0" smtClean="0">
                <a:latin typeface="+mj-lt"/>
                <a:cs typeface="Times New Roman" pitchFamily="18" charset="0"/>
              </a:rPr>
              <a:t>7</a:t>
            </a:r>
            <a:endParaRPr lang="pl-PL" sz="2400" baseline="-25000" dirty="0">
              <a:latin typeface="+mj-lt"/>
              <a:cs typeface="Times New Roman" pitchFamily="18" charset="0"/>
            </a:endParaRPr>
          </a:p>
        </p:txBody>
      </p:sp>
      <p:pic>
        <p:nvPicPr>
          <p:cNvPr id="3604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3500438"/>
            <a:ext cx="2353522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1" name="Łącznik prosty ze strzałką 10"/>
          <p:cNvCxnSpPr/>
          <p:nvPr/>
        </p:nvCxnSpPr>
        <p:spPr>
          <a:xfrm>
            <a:off x="3643306" y="4143380"/>
            <a:ext cx="1428760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ole tekstowe 11"/>
          <p:cNvSpPr txBox="1"/>
          <p:nvPr/>
        </p:nvSpPr>
        <p:spPr>
          <a:xfrm>
            <a:off x="4000496" y="3714752"/>
            <a:ext cx="5437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>
                <a:latin typeface="+mn-lt"/>
              </a:rPr>
              <a:t>[O]</a:t>
            </a:r>
            <a:endParaRPr lang="pl-PL" sz="2000" dirty="0">
              <a:latin typeface="+mn-lt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3929058" y="4143380"/>
            <a:ext cx="7008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>
                <a:latin typeface="+mn-lt"/>
              </a:rPr>
              <a:t>H</a:t>
            </a:r>
            <a:r>
              <a:rPr lang="pl-PL" sz="2000" baseline="-25000" dirty="0" smtClean="0">
                <a:latin typeface="+mn-lt"/>
              </a:rPr>
              <a:t>2</a:t>
            </a:r>
            <a:r>
              <a:rPr lang="pl-PL" sz="2000" dirty="0" smtClean="0">
                <a:latin typeface="+mn-lt"/>
              </a:rPr>
              <a:t>O</a:t>
            </a:r>
            <a:endParaRPr lang="pl-PL" sz="20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17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-1428792" y="-214338"/>
            <a:ext cx="8229600" cy="1143000"/>
          </a:xfrm>
        </p:spPr>
        <p:txBody>
          <a:bodyPr>
            <a:norm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</a:rPr>
              <a:t>Otrzymywanie ketonów: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pl-PL" dirty="0" smtClean="0">
                <a:latin typeface="+mj-lt"/>
                <a:cs typeface="Times New Roman" pitchFamily="18" charset="0"/>
              </a:rPr>
              <a:t>katalityczne utlenianie alkoholi </a:t>
            </a:r>
            <a:br>
              <a:rPr lang="pl-PL" dirty="0" smtClean="0">
                <a:latin typeface="+mj-lt"/>
                <a:cs typeface="Times New Roman" pitchFamily="18" charset="0"/>
              </a:rPr>
            </a:br>
            <a:r>
              <a:rPr lang="pl-PL" dirty="0" smtClean="0">
                <a:latin typeface="+mj-lt"/>
                <a:cs typeface="Times New Roman" pitchFamily="18" charset="0"/>
              </a:rPr>
              <a:t> II-rzędowych</a:t>
            </a:r>
          </a:p>
          <a:p>
            <a:pPr marL="514350" indent="-514350">
              <a:buNone/>
            </a:pPr>
            <a:endParaRPr lang="pl-PL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endParaRPr lang="pl-PL" dirty="0">
              <a:latin typeface="+mj-lt"/>
              <a:cs typeface="Times New Roman" pitchFamily="18" charset="0"/>
            </a:endParaRPr>
          </a:p>
        </p:txBody>
      </p:sp>
      <p:pic>
        <p:nvPicPr>
          <p:cNvPr id="3604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3500438"/>
            <a:ext cx="2353522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1" name="Łącznik prosty ze strzałką 10"/>
          <p:cNvCxnSpPr/>
          <p:nvPr/>
        </p:nvCxnSpPr>
        <p:spPr>
          <a:xfrm>
            <a:off x="3643306" y="4143380"/>
            <a:ext cx="1428760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ole tekstowe 11"/>
          <p:cNvSpPr txBox="1"/>
          <p:nvPr/>
        </p:nvSpPr>
        <p:spPr>
          <a:xfrm>
            <a:off x="4000496" y="3714752"/>
            <a:ext cx="5437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>
                <a:latin typeface="+mn-lt"/>
              </a:rPr>
              <a:t>[O]</a:t>
            </a:r>
            <a:endParaRPr lang="pl-PL" sz="2000" dirty="0">
              <a:latin typeface="+mn-lt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3929058" y="4143380"/>
            <a:ext cx="7008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>
                <a:latin typeface="+mn-lt"/>
              </a:rPr>
              <a:t>H</a:t>
            </a:r>
            <a:r>
              <a:rPr lang="pl-PL" sz="2000" baseline="-25000" dirty="0" smtClean="0">
                <a:latin typeface="+mn-lt"/>
              </a:rPr>
              <a:t>2</a:t>
            </a:r>
            <a:r>
              <a:rPr lang="pl-PL" sz="2000" dirty="0" smtClean="0">
                <a:latin typeface="+mn-lt"/>
              </a:rPr>
              <a:t>O</a:t>
            </a:r>
            <a:endParaRPr lang="pl-PL" sz="2000" dirty="0">
              <a:latin typeface="+mn-lt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3714752"/>
            <a:ext cx="2286016" cy="1085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pole tekstowe 13"/>
          <p:cNvSpPr txBox="1"/>
          <p:nvPr/>
        </p:nvSpPr>
        <p:spPr>
          <a:xfrm>
            <a:off x="6084168" y="5013176"/>
            <a:ext cx="17145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err="1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propanon</a:t>
            </a:r>
            <a:endParaRPr lang="pl-PL" sz="2400" dirty="0" smtClean="0">
              <a:solidFill>
                <a:schemeClr val="accent1">
                  <a:lumMod val="50000"/>
                </a:schemeClr>
              </a:solidFill>
              <a:latin typeface="+mn-lt"/>
            </a:endParaRPr>
          </a:p>
          <a:p>
            <a:pPr algn="ctr"/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(aceton)</a:t>
            </a:r>
            <a:endParaRPr lang="pl-PL" sz="2400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18</a:t>
            </a:fld>
            <a:endParaRPr lang="pl-PL" dirty="0"/>
          </a:p>
        </p:txBody>
      </p:sp>
      <p:sp>
        <p:nvSpPr>
          <p:cNvPr id="9" name="Tytuł 1"/>
          <p:cNvSpPr txBox="1">
            <a:spLocks/>
          </p:cNvSpPr>
          <p:nvPr/>
        </p:nvSpPr>
        <p:spPr>
          <a:xfrm>
            <a:off x="642910" y="857232"/>
            <a:ext cx="8177562" cy="10212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Otrzymywanie acetonu i badanie jego właściwości fizycznych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Tytuł 1"/>
          <p:cNvSpPr>
            <a:spLocks noGrp="1"/>
          </p:cNvSpPr>
          <p:nvPr>
            <p:ph type="title"/>
          </p:nvPr>
        </p:nvSpPr>
        <p:spPr>
          <a:xfrm>
            <a:off x="-1428792" y="-214338"/>
            <a:ext cx="8229600" cy="1143000"/>
          </a:xfrm>
        </p:spPr>
        <p:txBody>
          <a:bodyPr>
            <a:norm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</a:rPr>
              <a:t>Otrzymywanie ketonów: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285992"/>
            <a:ext cx="6172200" cy="38957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19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-1428792" y="-214338"/>
            <a:ext cx="8229600" cy="1143000"/>
          </a:xfrm>
        </p:spPr>
        <p:txBody>
          <a:bodyPr>
            <a:norm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</a:rPr>
              <a:t>Otrzymywanie ketonów: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>
          <a:xfrm>
            <a:off x="485804" y="1643050"/>
            <a:ext cx="8229600" cy="4525963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pl-PL" dirty="0" smtClean="0">
                <a:latin typeface="+mj-lt"/>
                <a:cs typeface="Times New Roman" pitchFamily="18" charset="0"/>
              </a:rPr>
              <a:t>katalityczne utlenianie alkoholi </a:t>
            </a:r>
            <a:br>
              <a:rPr lang="pl-PL" dirty="0" smtClean="0">
                <a:latin typeface="+mj-lt"/>
                <a:cs typeface="Times New Roman" pitchFamily="18" charset="0"/>
              </a:rPr>
            </a:br>
            <a:r>
              <a:rPr lang="pl-PL" dirty="0" smtClean="0">
                <a:latin typeface="+mj-lt"/>
                <a:cs typeface="Times New Roman" pitchFamily="18" charset="0"/>
              </a:rPr>
              <a:t> II-rzędowych</a:t>
            </a:r>
          </a:p>
          <a:p>
            <a:pPr marL="514350" indent="-514350">
              <a:buNone/>
            </a:pPr>
            <a:endParaRPr lang="pl-PL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r>
              <a:rPr lang="pl-PL" dirty="0" smtClean="0">
                <a:latin typeface="+mj-lt"/>
                <a:cs typeface="Times New Roman" pitchFamily="18" charset="0"/>
              </a:rPr>
              <a:t>                  </a:t>
            </a:r>
          </a:p>
          <a:p>
            <a:pPr>
              <a:buNone/>
            </a:pPr>
            <a:r>
              <a:rPr lang="pl-PL" dirty="0" smtClean="0">
                <a:latin typeface="+mj-lt"/>
                <a:cs typeface="Times New Roman" pitchFamily="18" charset="0"/>
              </a:rPr>
              <a:t>                    +  CuO</a:t>
            </a:r>
          </a:p>
          <a:p>
            <a:pPr>
              <a:buNone/>
            </a:pPr>
            <a:endParaRPr lang="pl-PL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r>
              <a:rPr lang="pl-PL" dirty="0">
                <a:latin typeface="+mj-lt"/>
                <a:cs typeface="Times New Roman" pitchFamily="18" charset="0"/>
              </a:rPr>
              <a:t> </a:t>
            </a:r>
            <a:r>
              <a:rPr lang="pl-PL" dirty="0" smtClean="0">
                <a:latin typeface="+mj-lt"/>
                <a:cs typeface="Times New Roman" pitchFamily="18" charset="0"/>
              </a:rPr>
              <a:t>                                          </a:t>
            </a:r>
          </a:p>
          <a:p>
            <a:pPr>
              <a:buNone/>
            </a:pPr>
            <a:r>
              <a:rPr lang="pl-PL" dirty="0" smtClean="0">
                <a:latin typeface="+mj-lt"/>
                <a:cs typeface="Times New Roman" pitchFamily="18" charset="0"/>
              </a:rPr>
              <a:t>                                            + Cu + H</a:t>
            </a:r>
            <a:r>
              <a:rPr lang="pl-PL" baseline="-25000" dirty="0" smtClean="0">
                <a:latin typeface="+mj-lt"/>
                <a:cs typeface="Times New Roman" pitchFamily="18" charset="0"/>
              </a:rPr>
              <a:t>2</a:t>
            </a:r>
            <a:r>
              <a:rPr lang="pl-PL" dirty="0" smtClean="0">
                <a:latin typeface="+mj-lt"/>
                <a:cs typeface="Times New Roman" pitchFamily="18" charset="0"/>
              </a:rPr>
              <a:t>O</a:t>
            </a:r>
          </a:p>
        </p:txBody>
      </p:sp>
      <p:pic>
        <p:nvPicPr>
          <p:cNvPr id="3604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3071810"/>
            <a:ext cx="2143140" cy="1235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4786322"/>
            <a:ext cx="2071702" cy="98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8" name="Łącznik prosty ze strzałką 7"/>
          <p:cNvCxnSpPr/>
          <p:nvPr/>
        </p:nvCxnSpPr>
        <p:spPr>
          <a:xfrm>
            <a:off x="5000628" y="3857628"/>
            <a:ext cx="857256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pole tekstowe 12"/>
          <p:cNvSpPr txBox="1"/>
          <p:nvPr/>
        </p:nvSpPr>
        <p:spPr>
          <a:xfrm>
            <a:off x="4214810" y="5949280"/>
            <a:ext cx="1714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propanon</a:t>
            </a:r>
            <a:endParaRPr lang="pl-PL" sz="2400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20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-1428792" y="-214338"/>
            <a:ext cx="8229600" cy="1143000"/>
          </a:xfrm>
        </p:spPr>
        <p:txBody>
          <a:bodyPr>
            <a:norm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</a:rPr>
              <a:t>Otrzymywanie ketonów: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>
          <a:xfrm>
            <a:off x="485804" y="1643050"/>
            <a:ext cx="8229600" cy="4525963"/>
          </a:xfrm>
        </p:spPr>
        <p:txBody>
          <a:bodyPr>
            <a:normAutofit lnSpcReduction="10000"/>
          </a:bodyPr>
          <a:lstStyle/>
          <a:p>
            <a:pPr marL="514350" indent="-514350">
              <a:buNone/>
            </a:pPr>
            <a:r>
              <a:rPr lang="pl-PL" dirty="0" smtClean="0">
                <a:cs typeface="Times New Roman" pitchFamily="18" charset="0"/>
              </a:rPr>
              <a:t>2. uwodnienie alkinów w obecności katalizatora </a:t>
            </a:r>
          </a:p>
          <a:p>
            <a:pPr marL="514350" indent="-514350">
              <a:buNone/>
            </a:pPr>
            <a:endParaRPr lang="pl-PL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r>
              <a:rPr lang="pl-PL" dirty="0" smtClean="0">
                <a:latin typeface="+mj-lt"/>
                <a:cs typeface="Times New Roman" pitchFamily="18" charset="0"/>
              </a:rPr>
              <a:t>                  </a:t>
            </a:r>
          </a:p>
          <a:p>
            <a:pPr>
              <a:buNone/>
            </a:pPr>
            <a:r>
              <a:rPr lang="pl-PL" dirty="0" smtClean="0">
                <a:latin typeface="+mj-lt"/>
                <a:cs typeface="Times New Roman" pitchFamily="18" charset="0"/>
              </a:rPr>
              <a:t>                    +</a:t>
            </a:r>
            <a:r>
              <a:rPr lang="pl-PL" dirty="0" smtClean="0">
                <a:cs typeface="Times New Roman" pitchFamily="18" charset="0"/>
              </a:rPr>
              <a:t> H</a:t>
            </a:r>
            <a:r>
              <a:rPr lang="pl-PL" baseline="-25000" dirty="0" smtClean="0">
                <a:cs typeface="Times New Roman" pitchFamily="18" charset="0"/>
              </a:rPr>
              <a:t>2</a:t>
            </a:r>
            <a:r>
              <a:rPr lang="pl-PL" dirty="0" smtClean="0">
                <a:cs typeface="Times New Roman" pitchFamily="18" charset="0"/>
              </a:rPr>
              <a:t>O</a:t>
            </a:r>
            <a:endParaRPr lang="pl-PL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endParaRPr lang="pl-PL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r>
              <a:rPr lang="pl-PL" dirty="0">
                <a:latin typeface="+mj-lt"/>
                <a:cs typeface="Times New Roman" pitchFamily="18" charset="0"/>
              </a:rPr>
              <a:t> </a:t>
            </a:r>
            <a:r>
              <a:rPr lang="pl-PL" dirty="0" smtClean="0">
                <a:latin typeface="+mj-lt"/>
                <a:cs typeface="Times New Roman" pitchFamily="18" charset="0"/>
              </a:rPr>
              <a:t>                                          </a:t>
            </a:r>
          </a:p>
          <a:p>
            <a:pPr>
              <a:buNone/>
            </a:pPr>
            <a:r>
              <a:rPr lang="pl-PL" dirty="0" smtClean="0">
                <a:latin typeface="+mj-lt"/>
                <a:cs typeface="Times New Roman" pitchFamily="18" charset="0"/>
              </a:rPr>
              <a:t>                                            </a:t>
            </a:r>
          </a:p>
        </p:txBody>
      </p:sp>
      <p:cxnSp>
        <p:nvCxnSpPr>
          <p:cNvPr id="8" name="Łącznik prosty ze strzałką 7"/>
          <p:cNvCxnSpPr/>
          <p:nvPr/>
        </p:nvCxnSpPr>
        <p:spPr>
          <a:xfrm>
            <a:off x="4786314" y="3857628"/>
            <a:ext cx="1071570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ole tekstowe 8"/>
          <p:cNvSpPr txBox="1"/>
          <p:nvPr/>
        </p:nvSpPr>
        <p:spPr>
          <a:xfrm>
            <a:off x="4929190" y="3429000"/>
            <a:ext cx="6719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>
                <a:latin typeface="+mn-lt"/>
              </a:rPr>
              <a:t>kat.</a:t>
            </a:r>
            <a:endParaRPr lang="pl-PL" sz="2000" dirty="0">
              <a:latin typeface="+mn-lt"/>
            </a:endParaRPr>
          </a:p>
        </p:txBody>
      </p:sp>
      <p:pic>
        <p:nvPicPr>
          <p:cNvPr id="3614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3714752"/>
            <a:ext cx="2293942" cy="485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21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-1428792" y="-214338"/>
            <a:ext cx="8229600" cy="1143000"/>
          </a:xfrm>
        </p:spPr>
        <p:txBody>
          <a:bodyPr>
            <a:norm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</a:rPr>
              <a:t>Otrzymywanie ketonów: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>
          <a:xfrm>
            <a:off x="485804" y="1643050"/>
            <a:ext cx="8229600" cy="4525963"/>
          </a:xfrm>
        </p:spPr>
        <p:txBody>
          <a:bodyPr>
            <a:normAutofit lnSpcReduction="10000"/>
          </a:bodyPr>
          <a:lstStyle/>
          <a:p>
            <a:pPr marL="514350" indent="-514350">
              <a:buNone/>
            </a:pPr>
            <a:r>
              <a:rPr lang="pl-PL" dirty="0" smtClean="0">
                <a:cs typeface="Times New Roman" pitchFamily="18" charset="0"/>
              </a:rPr>
              <a:t>2. uwodnienie alkinów w obecności katalizatora </a:t>
            </a:r>
          </a:p>
          <a:p>
            <a:pPr marL="514350" indent="-514350">
              <a:buNone/>
            </a:pPr>
            <a:endParaRPr lang="pl-PL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r>
              <a:rPr lang="pl-PL" dirty="0" smtClean="0">
                <a:latin typeface="+mj-lt"/>
                <a:cs typeface="Times New Roman" pitchFamily="18" charset="0"/>
              </a:rPr>
              <a:t>                  </a:t>
            </a:r>
          </a:p>
          <a:p>
            <a:pPr>
              <a:buNone/>
            </a:pPr>
            <a:r>
              <a:rPr lang="pl-PL" dirty="0" smtClean="0">
                <a:latin typeface="+mj-lt"/>
                <a:cs typeface="Times New Roman" pitchFamily="18" charset="0"/>
              </a:rPr>
              <a:t>                    +</a:t>
            </a:r>
            <a:r>
              <a:rPr lang="pl-PL" dirty="0" smtClean="0">
                <a:cs typeface="Times New Roman" pitchFamily="18" charset="0"/>
              </a:rPr>
              <a:t> H</a:t>
            </a:r>
            <a:r>
              <a:rPr lang="pl-PL" baseline="-25000" dirty="0" smtClean="0">
                <a:cs typeface="Times New Roman" pitchFamily="18" charset="0"/>
              </a:rPr>
              <a:t>2</a:t>
            </a:r>
            <a:r>
              <a:rPr lang="pl-PL" dirty="0" smtClean="0">
                <a:cs typeface="Times New Roman" pitchFamily="18" charset="0"/>
              </a:rPr>
              <a:t>O</a:t>
            </a:r>
            <a:endParaRPr lang="pl-PL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endParaRPr lang="pl-PL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r>
              <a:rPr lang="pl-PL" dirty="0">
                <a:latin typeface="+mj-lt"/>
                <a:cs typeface="Times New Roman" pitchFamily="18" charset="0"/>
              </a:rPr>
              <a:t> </a:t>
            </a:r>
            <a:r>
              <a:rPr lang="pl-PL" dirty="0" smtClean="0">
                <a:latin typeface="+mj-lt"/>
                <a:cs typeface="Times New Roman" pitchFamily="18" charset="0"/>
              </a:rPr>
              <a:t>                                          </a:t>
            </a:r>
          </a:p>
          <a:p>
            <a:pPr>
              <a:buNone/>
            </a:pPr>
            <a:r>
              <a:rPr lang="pl-PL" dirty="0" smtClean="0">
                <a:latin typeface="+mj-lt"/>
                <a:cs typeface="Times New Roman" pitchFamily="18" charset="0"/>
              </a:rPr>
              <a:t>                                            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4857760"/>
            <a:ext cx="2071702" cy="98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8" name="Łącznik prosty ze strzałką 7"/>
          <p:cNvCxnSpPr/>
          <p:nvPr/>
        </p:nvCxnSpPr>
        <p:spPr>
          <a:xfrm>
            <a:off x="4786314" y="3857628"/>
            <a:ext cx="1071570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ole tekstowe 8"/>
          <p:cNvSpPr txBox="1"/>
          <p:nvPr/>
        </p:nvSpPr>
        <p:spPr>
          <a:xfrm>
            <a:off x="4929190" y="3429000"/>
            <a:ext cx="6719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>
                <a:latin typeface="+mn-lt"/>
              </a:rPr>
              <a:t>kat.</a:t>
            </a:r>
            <a:endParaRPr lang="pl-PL" sz="2000" dirty="0">
              <a:latin typeface="+mn-lt"/>
            </a:endParaRPr>
          </a:p>
        </p:txBody>
      </p:sp>
      <p:pic>
        <p:nvPicPr>
          <p:cNvPr id="3614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3714752"/>
            <a:ext cx="2293942" cy="485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3" name="Łącznik prosty ze strzałką 12"/>
          <p:cNvCxnSpPr/>
          <p:nvPr/>
        </p:nvCxnSpPr>
        <p:spPr>
          <a:xfrm>
            <a:off x="4929190" y="5643578"/>
            <a:ext cx="1071570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Łącznik prosty ze strzałką 13"/>
          <p:cNvCxnSpPr/>
          <p:nvPr/>
        </p:nvCxnSpPr>
        <p:spPr>
          <a:xfrm rot="10800000">
            <a:off x="4929190" y="5429264"/>
            <a:ext cx="1071570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14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60" y="4929198"/>
            <a:ext cx="2193991" cy="123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pole tekstowe 19"/>
          <p:cNvSpPr txBox="1"/>
          <p:nvPr/>
        </p:nvSpPr>
        <p:spPr>
          <a:xfrm>
            <a:off x="6572264" y="5929330"/>
            <a:ext cx="1714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propanon</a:t>
            </a:r>
            <a:endParaRPr lang="pl-PL" sz="2400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179512" y="1340768"/>
            <a:ext cx="8535892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4800" dirty="0" smtClean="0"/>
              <a:t>	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Korzystając z informacji znalezionych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 Internecie, przygotuj kartę charakterystyki acetonu.</a:t>
            </a:r>
          </a:p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  </a:t>
            </a:r>
            <a:endParaRPr lang="pl-PL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7282" name="Picture 2" descr="GHS-pictogram-acid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149080"/>
            <a:ext cx="1928826" cy="1928826"/>
          </a:xfrm>
          <a:prstGeom prst="rect">
            <a:avLst/>
          </a:prstGeom>
          <a:noFill/>
        </p:spPr>
      </p:pic>
      <p:pic>
        <p:nvPicPr>
          <p:cNvPr id="97284" name="Picture 4" descr="GHS-pictogram-skull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4077072"/>
            <a:ext cx="1857388" cy="1928826"/>
          </a:xfrm>
          <a:prstGeom prst="rect">
            <a:avLst/>
          </a:prstGeom>
          <a:noFill/>
        </p:spPr>
      </p:pic>
      <p:pic>
        <p:nvPicPr>
          <p:cNvPr id="97286" name="Picture 6" descr="GHS-pictogram-silhouete.sv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4149080"/>
            <a:ext cx="1785950" cy="1785950"/>
          </a:xfrm>
          <a:prstGeom prst="rect">
            <a:avLst/>
          </a:prstGeom>
          <a:noFill/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fizyczne </a:t>
            </a:r>
            <a:r>
              <a:rPr lang="pl-PL" sz="2800" b="1" dirty="0" smtClean="0">
                <a:solidFill>
                  <a:schemeClr val="bg1"/>
                </a:solidFill>
              </a:rPr>
              <a:t>ketonów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95536" y="1512168"/>
            <a:ext cx="8496944" cy="5517232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pl-PL" sz="11200" b="1" dirty="0" smtClean="0">
                <a:latin typeface="+mj-lt"/>
                <a:cs typeface="Times New Roman" pitchFamily="18" charset="0"/>
              </a:rPr>
              <a:t>PROPANON</a:t>
            </a:r>
          </a:p>
          <a:p>
            <a:pPr>
              <a:buNone/>
            </a:pPr>
            <a:r>
              <a:rPr lang="pl-PL" sz="11200" dirty="0" smtClean="0">
                <a:latin typeface="+mj-lt"/>
                <a:cs typeface="Times New Roman" pitchFamily="18" charset="0"/>
              </a:rPr>
              <a:t>     → bezbarwna ciecz o charakterystycznym,</a:t>
            </a:r>
          </a:p>
          <a:p>
            <a:pPr>
              <a:buNone/>
            </a:pPr>
            <a:r>
              <a:rPr lang="pl-PL" sz="11200" dirty="0" smtClean="0">
                <a:latin typeface="+mj-lt"/>
                <a:cs typeface="Times New Roman" pitchFamily="18" charset="0"/>
              </a:rPr>
              <a:t>         ostrym zapachu</a:t>
            </a:r>
          </a:p>
          <a:p>
            <a:pPr>
              <a:buNone/>
            </a:pPr>
            <a:r>
              <a:rPr lang="pl-PL" sz="11200" dirty="0" smtClean="0">
                <a:latin typeface="+mj-lt"/>
                <a:cs typeface="Times New Roman" pitchFamily="18" charset="0"/>
              </a:rPr>
              <a:t>     → bardzo dobrze rozpuszcza się w wodzie </a:t>
            </a:r>
            <a:br>
              <a:rPr lang="pl-PL" sz="11200" dirty="0" smtClean="0">
                <a:latin typeface="+mj-lt"/>
                <a:cs typeface="Times New Roman" pitchFamily="18" charset="0"/>
              </a:rPr>
            </a:br>
            <a:r>
              <a:rPr lang="pl-PL" sz="11200" dirty="0" smtClean="0">
                <a:latin typeface="+mj-lt"/>
                <a:cs typeface="Times New Roman" pitchFamily="18" charset="0"/>
              </a:rPr>
              <a:t>      i w benzynie</a:t>
            </a:r>
          </a:p>
          <a:p>
            <a:pPr>
              <a:buNone/>
            </a:pPr>
            <a:r>
              <a:rPr lang="pl-PL" sz="11200" dirty="0" smtClean="0">
                <a:latin typeface="+mj-lt"/>
                <a:cs typeface="Times New Roman" pitchFamily="18" charset="0"/>
              </a:rPr>
              <a:t>     → ciecz łatwopalna</a:t>
            </a:r>
          </a:p>
          <a:p>
            <a:pPr>
              <a:buNone/>
            </a:pPr>
            <a:r>
              <a:rPr lang="pl-PL" sz="11200" dirty="0" smtClean="0">
                <a:latin typeface="+mj-lt"/>
                <a:cs typeface="Times New Roman" pitchFamily="18" charset="0"/>
              </a:rPr>
              <a:t>	  → dobry rozpuszczalnik substancji</a:t>
            </a:r>
          </a:p>
          <a:p>
            <a:pPr>
              <a:buNone/>
            </a:pPr>
            <a:r>
              <a:rPr lang="pl-PL" sz="11200" dirty="0" smtClean="0">
                <a:latin typeface="+mj-lt"/>
                <a:cs typeface="Times New Roman" pitchFamily="18" charset="0"/>
              </a:rPr>
              <a:t>         organicznych</a:t>
            </a:r>
          </a:p>
          <a:p>
            <a:pPr>
              <a:buNone/>
            </a:pPr>
            <a:endParaRPr lang="pl-PL" sz="2600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r>
              <a:rPr lang="pl-PL" sz="2600" dirty="0" smtClean="0">
                <a:latin typeface="+mj-lt"/>
                <a:cs typeface="Times New Roman" pitchFamily="18" charset="0"/>
              </a:rPr>
              <a:t>	</a:t>
            </a:r>
          </a:p>
          <a:p>
            <a:pPr>
              <a:buNone/>
            </a:pPr>
            <a:endParaRPr lang="pl-PL" sz="2600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endParaRPr lang="pl-PL" sz="2600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r>
              <a:rPr lang="pl-PL" sz="5100" dirty="0" smtClean="0">
                <a:latin typeface="+mj-lt"/>
                <a:cs typeface="Times New Roman" pitchFamily="18" charset="0"/>
              </a:rPr>
              <a:t>	</a:t>
            </a:r>
            <a:r>
              <a:rPr lang="pl-PL" sz="9600" b="1" dirty="0" smtClean="0">
                <a:cs typeface="Calibri" pitchFamily="34" charset="0"/>
              </a:rPr>
              <a:t>Gęstość</a:t>
            </a:r>
            <a:r>
              <a:rPr lang="pl-PL" sz="9600" dirty="0" smtClean="0">
                <a:cs typeface="Calibri" pitchFamily="34" charset="0"/>
              </a:rPr>
              <a:t> oraz </a:t>
            </a:r>
            <a:r>
              <a:rPr lang="pl-PL" sz="9600" b="1" dirty="0" smtClean="0">
                <a:cs typeface="Calibri" pitchFamily="34" charset="0"/>
              </a:rPr>
              <a:t>temperatury wrzenia i topnienia </a:t>
            </a:r>
            <a:r>
              <a:rPr lang="pl-PL" sz="9600" dirty="0" smtClean="0">
                <a:cs typeface="Calibri" pitchFamily="34" charset="0"/>
              </a:rPr>
              <a:t>zwiększają się ze wzrostem liczby atomów węgla </a:t>
            </a:r>
            <a:br>
              <a:rPr lang="pl-PL" sz="9600" dirty="0" smtClean="0">
                <a:cs typeface="Calibri" pitchFamily="34" charset="0"/>
              </a:rPr>
            </a:br>
            <a:r>
              <a:rPr lang="pl-PL" sz="9600" dirty="0" smtClean="0">
                <a:cs typeface="Calibri" pitchFamily="34" charset="0"/>
              </a:rPr>
              <a:t>w cząsteczkach ketonów.</a:t>
            </a:r>
          </a:p>
          <a:p>
            <a:pPr>
              <a:buNone/>
            </a:pPr>
            <a:r>
              <a:rPr lang="pl-PL" sz="8000" dirty="0" smtClean="0">
                <a:cs typeface="Calibri" pitchFamily="34" charset="0"/>
              </a:rPr>
              <a:t>     </a:t>
            </a:r>
          </a:p>
          <a:p>
            <a:pPr>
              <a:buNone/>
            </a:pPr>
            <a:endParaRPr lang="pl-PL" sz="6000" dirty="0" smtClean="0">
              <a:cs typeface="Calibri" pitchFamily="34" charset="0"/>
            </a:endParaRPr>
          </a:p>
          <a:p>
            <a:pPr>
              <a:buNone/>
            </a:pPr>
            <a:endParaRPr lang="pl-PL" sz="6000" dirty="0" smtClean="0">
              <a:cs typeface="Calibri" pitchFamily="34" charset="0"/>
            </a:endParaRPr>
          </a:p>
          <a:p>
            <a:pPr>
              <a:buNone/>
            </a:pPr>
            <a:endParaRPr lang="pl-PL" sz="6000" dirty="0" smtClean="0">
              <a:cs typeface="Calibri" pitchFamily="34" charset="0"/>
            </a:endParaRPr>
          </a:p>
          <a:p>
            <a:pPr algn="just">
              <a:buNone/>
            </a:pPr>
            <a:r>
              <a:rPr lang="pl-PL" sz="6000" dirty="0" smtClean="0">
                <a:cs typeface="Calibri" pitchFamily="34" charset="0"/>
              </a:rPr>
              <a:t>	</a:t>
            </a:r>
            <a:endParaRPr lang="pl-PL" sz="6000" b="1" dirty="0" smtClean="0">
              <a:cs typeface="Calibri" pitchFamily="34" charset="0"/>
            </a:endParaRPr>
          </a:p>
          <a:p>
            <a:endParaRPr lang="pl-PL" dirty="0"/>
          </a:p>
        </p:txBody>
      </p:sp>
    </p:spTree>
  </p:cSld>
  <p:clrMapOvr>
    <a:masterClrMapping/>
  </p:clrMapOvr>
  <p:transition spd="slow" advClick="0" advTm="67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81799" y="2348880"/>
            <a:ext cx="936142" cy="3744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Łącznik prosty ze strzałką 4"/>
          <p:cNvCxnSpPr/>
          <p:nvPr/>
        </p:nvCxnSpPr>
        <p:spPr>
          <a:xfrm flipH="1" flipV="1">
            <a:off x="1749870" y="5833350"/>
            <a:ext cx="976486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421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81971" y="5021095"/>
            <a:ext cx="3357225" cy="1576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5004048" y="5661248"/>
            <a:ext cx="1976400" cy="1764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94213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15506" y="3501120"/>
            <a:ext cx="3873226" cy="128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4325057" y="2247145"/>
            <a:ext cx="39244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>
                <a:solidFill>
                  <a:schemeClr val="tx2"/>
                </a:solidFill>
                <a:latin typeface="+mn-lt"/>
              </a:rPr>
              <a:t>Ketony mają odczyn obojętny.</a:t>
            </a:r>
            <a:endParaRPr lang="pl-PL" sz="2000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13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ketonów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2643174" y="5929330"/>
            <a:ext cx="11496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dirty="0" smtClean="0">
                <a:latin typeface="+mj-lt"/>
              </a:rPr>
              <a:t>propanon</a:t>
            </a:r>
          </a:p>
          <a:p>
            <a:pPr algn="ctr"/>
            <a:r>
              <a:rPr lang="pl-PL" sz="1600" dirty="0" smtClean="0">
                <a:latin typeface="+mj-lt"/>
              </a:rPr>
              <a:t>C</a:t>
            </a:r>
            <a:r>
              <a:rPr lang="pl-PL" sz="1600" baseline="-25000" dirty="0" smtClean="0">
                <a:latin typeface="+mj-lt"/>
              </a:rPr>
              <a:t>3</a:t>
            </a:r>
            <a:r>
              <a:rPr lang="pl-PL" sz="1600" dirty="0" smtClean="0">
                <a:latin typeface="+mj-lt"/>
              </a:rPr>
              <a:t>H</a:t>
            </a:r>
            <a:r>
              <a:rPr lang="pl-PL" sz="1600" baseline="-25000" dirty="0" smtClean="0">
                <a:latin typeface="+mj-lt"/>
              </a:rPr>
              <a:t>6</a:t>
            </a:r>
            <a:r>
              <a:rPr lang="pl-PL" sz="1600" dirty="0" smtClean="0">
                <a:latin typeface="+mj-lt"/>
              </a:rPr>
              <a:t>O</a:t>
            </a:r>
            <a:endParaRPr lang="pl-PL" sz="1600" dirty="0">
              <a:latin typeface="+mj-lt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5940152" y="5661248"/>
            <a:ext cx="255600" cy="176400"/>
          </a:xfrm>
          <a:prstGeom prst="rect">
            <a:avLst/>
          </a:prstGeom>
          <a:solidFill>
            <a:srgbClr val="FFC000">
              <a:alpha val="3200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22963733"/>
      </p:ext>
    </p:extLst>
  </p:cSld>
  <p:clrMapOvr>
    <a:masterClrMapping/>
  </p:clrMapOvr>
  <p:transition spd="slow" advClick="0" advTm="4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70969E-6 C -0.00208 -0.06477 -0.00208 -0.31044 -0.01215 -0.38839 C -0.02222 -0.46635 -0.04079 -0.47814 -0.06076 -0.46843 C -0.08072 -0.45871 -0.1177 -0.41291 -0.13194 -0.32987 C -0.14618 -0.24682 -0.14375 -0.02938 -0.14583 0.03053 " pathEditMode="relative" rAng="0" ptsTypes="aaaaa">
                                      <p:cBhvr>
                                        <p:cTn id="6" dur="3000" fill="hold"/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00" y="-22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836 -0.10456 C -0.15538 -0.27852 -0.17239 -0.45316 -0.14097 -0.5096 C -0.10954 -0.56582 -0.02691 -0.53528 0.05018 -0.44275 C 0.12726 -0.34976 0.26528 -0.05483 0.32188 0.04718 " pathEditMode="relative" rAng="0" ptsTypes="aaaa">
                                      <p:cBhvr>
                                        <p:cTn id="9" dur="3000" fill="hold"/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00" y="-1550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10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2101 0.04025 C 0.28264 -0.00509 0.14428 -0.22254 0.09046 -0.23086 C 0.03664 -0.23919 0.01754 -0.05552 -0.00173 -0.00949 " pathEditMode="relative" rAng="0" ptsTypes="aaa">
                                      <p:cBhvr>
                                        <p:cTn id="15" dur="3000" fill="hold"/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00" y="-14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100"/>
                            </p:stCondLst>
                            <p:childTnLst>
                              <p:par>
                                <p:cTn id="17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1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0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" dur="19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5" dur="19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6" dur="19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7" dur="19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1" animBg="1"/>
      <p:bldP spid="2" grpId="0"/>
      <p:bldP spid="10" grpId="1" animBg="1"/>
      <p:bldP spid="10" grpId="2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84167" y="2500306"/>
            <a:ext cx="642941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27241" y="2500306"/>
            <a:ext cx="642941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3729" name="Picture 1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96683" y="4134779"/>
            <a:ext cx="504056" cy="937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ketonów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214414" y="5500702"/>
            <a:ext cx="22765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dirty="0" smtClean="0">
                <a:latin typeface="+mj-lt"/>
              </a:rPr>
              <a:t>wodorotlenek potasu</a:t>
            </a:r>
          </a:p>
          <a:p>
            <a:pPr algn="ctr"/>
            <a:r>
              <a:rPr lang="pl-PL" sz="1600" dirty="0" smtClean="0">
                <a:latin typeface="+mj-lt"/>
              </a:rPr>
              <a:t>KOH</a:t>
            </a:r>
            <a:endParaRPr lang="pl-PL" sz="1600" dirty="0">
              <a:latin typeface="+mj-lt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5357818" y="5500702"/>
            <a:ext cx="20136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dirty="0" smtClean="0">
                <a:latin typeface="+mj-lt"/>
              </a:rPr>
              <a:t>azotan(V) srebra(I)</a:t>
            </a:r>
          </a:p>
          <a:p>
            <a:pPr algn="ctr"/>
            <a:r>
              <a:rPr lang="pl-PL" sz="1600" dirty="0" smtClean="0">
                <a:latin typeface="+mj-lt"/>
              </a:rPr>
              <a:t>AgNO</a:t>
            </a:r>
            <a:r>
              <a:rPr lang="pl-PL" sz="1600" baseline="-25000" dirty="0" smtClean="0">
                <a:latin typeface="+mj-lt"/>
              </a:rPr>
              <a:t>3</a:t>
            </a:r>
            <a:endParaRPr lang="pl-PL" sz="1600" baseline="-25000" dirty="0">
              <a:latin typeface="+mj-lt"/>
            </a:endParaRPr>
          </a:p>
        </p:txBody>
      </p:sp>
      <p:sp>
        <p:nvSpPr>
          <p:cNvPr id="16" name="Tytuł 1"/>
          <p:cNvSpPr txBox="1">
            <a:spLocks/>
          </p:cNvSpPr>
          <p:nvPr/>
        </p:nvSpPr>
        <p:spPr>
          <a:xfrm>
            <a:off x="1285852" y="1142984"/>
            <a:ext cx="655272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PRÓBA TOLLENSA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18" name="AutoShape 4"/>
          <p:cNvCxnSpPr>
            <a:cxnSpLocks noChangeShapeType="1"/>
          </p:cNvCxnSpPr>
          <p:nvPr/>
        </p:nvCxnSpPr>
        <p:spPr bwMode="auto">
          <a:xfrm rot="10800000">
            <a:off x="5429256" y="4857760"/>
            <a:ext cx="785817" cy="64294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cxnSp>
        <p:nvCxnSpPr>
          <p:cNvPr id="19" name="AutoShape 4"/>
          <p:cNvCxnSpPr>
            <a:cxnSpLocks noChangeShapeType="1"/>
          </p:cNvCxnSpPr>
          <p:nvPr/>
        </p:nvCxnSpPr>
        <p:spPr bwMode="auto">
          <a:xfrm flipV="1">
            <a:off x="2214546" y="4857760"/>
            <a:ext cx="928694" cy="64294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</p:spTree>
  </p:cSld>
  <p:clrMapOvr>
    <a:masterClrMapping/>
  </p:clrMapOvr>
  <p:transition spd="slow" advClick="0" advTm="5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36 0.07402 C -0.05747 -0.06408 -0.1323 -0.20194 -0.12952 -0.25815 C -0.12674 -0.31436 0.00694 -0.26232 0.0342 -0.26301 " pathEditMode="relative" rAng="0" ptsTypes="aaA">
                                      <p:cBhvr>
                                        <p:cTn id="6" dur="2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00" y="-19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" dur="2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3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6" dur="2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1 -0.33749 C -0.08681 -0.32685 -0.18872 -0.31621 -0.19115 -0.26 C -0.19358 -0.20379 -0.03108 -0.04279 4.16667E-6 -2.8545E-6 " pathEditMode="relative" rAng="0" ptsTypes="aaA">
                                      <p:cBhvr>
                                        <p:cTn id="19" dur="2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00" y="1690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26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ketonów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1285852" y="1142984"/>
            <a:ext cx="655272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PRÓBA TOLLENSA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pSp>
        <p:nvGrpSpPr>
          <p:cNvPr id="8" name="Grupa 7"/>
          <p:cNvGrpSpPr/>
          <p:nvPr/>
        </p:nvGrpSpPr>
        <p:grpSpPr>
          <a:xfrm>
            <a:off x="3929058" y="2071678"/>
            <a:ext cx="861563" cy="3414732"/>
            <a:chOff x="4819879" y="2571744"/>
            <a:chExt cx="861563" cy="3414732"/>
          </a:xfrm>
        </p:grpSpPr>
        <p:pic>
          <p:nvPicPr>
            <p:cNvPr id="9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819879" y="2571744"/>
              <a:ext cx="861563" cy="3414732"/>
            </a:xfrm>
            <a:prstGeom prst="rect">
              <a:avLst/>
            </a:prstGeom>
            <a:noFill/>
          </p:spPr>
        </p:pic>
        <p:pic>
          <p:nvPicPr>
            <p:cNvPr id="10" name="Picture 1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0000" t="15160" b="9042"/>
            <a:stretch>
              <a:fillRect/>
            </a:stretch>
          </p:blipFill>
          <p:spPr bwMode="auto">
            <a:xfrm>
              <a:off x="4932040" y="4725144"/>
              <a:ext cx="720080" cy="12447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2" name="pole tekstowe 11"/>
          <p:cNvSpPr txBox="1"/>
          <p:nvPr/>
        </p:nvSpPr>
        <p:spPr>
          <a:xfrm>
            <a:off x="5500694" y="5429264"/>
            <a:ext cx="24224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dirty="0" smtClean="0">
                <a:latin typeface="+mj-lt"/>
              </a:rPr>
              <a:t>wodorotlenek srebra(I)</a:t>
            </a:r>
          </a:p>
          <a:p>
            <a:pPr algn="ctr"/>
            <a:r>
              <a:rPr lang="pl-PL" sz="1600" dirty="0" smtClean="0">
                <a:latin typeface="+mj-lt"/>
              </a:rPr>
              <a:t>AgOH</a:t>
            </a:r>
            <a:endParaRPr lang="pl-PL" sz="1600" baseline="-25000" dirty="0">
              <a:latin typeface="+mj-lt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5357818" y="2643182"/>
            <a:ext cx="317804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>
                <a:solidFill>
                  <a:schemeClr val="tx2"/>
                </a:solidFill>
                <a:latin typeface="+mn-lt"/>
              </a:rPr>
              <a:t>wodorotlenek srebra(I) AgOH jest substancją nietrwałą </a:t>
            </a:r>
            <a:br>
              <a:rPr lang="pl-PL" sz="2000" dirty="0" smtClean="0">
                <a:solidFill>
                  <a:schemeClr val="tx2"/>
                </a:solidFill>
                <a:latin typeface="+mn-lt"/>
              </a:rPr>
            </a:br>
            <a:r>
              <a:rPr lang="pl-PL" sz="2000" dirty="0" smtClean="0">
                <a:solidFill>
                  <a:schemeClr val="tx2"/>
                </a:solidFill>
                <a:latin typeface="+mn-lt"/>
              </a:rPr>
              <a:t>i ulega rozkładowi do </a:t>
            </a:r>
          </a:p>
          <a:p>
            <a:pPr algn="ctr"/>
            <a:r>
              <a:rPr lang="pl-PL" sz="2000" dirty="0" smtClean="0">
                <a:solidFill>
                  <a:schemeClr val="tx2"/>
                </a:solidFill>
                <a:latin typeface="+mn-lt"/>
              </a:rPr>
              <a:t>tlenku srebra(I) Ag</a:t>
            </a:r>
            <a:r>
              <a:rPr lang="pl-PL" sz="2000" baseline="-25000" dirty="0" smtClean="0">
                <a:solidFill>
                  <a:schemeClr val="tx2"/>
                </a:solidFill>
                <a:latin typeface="+mn-lt"/>
              </a:rPr>
              <a:t>2</a:t>
            </a:r>
            <a:r>
              <a:rPr lang="pl-PL" sz="2000" dirty="0" smtClean="0">
                <a:solidFill>
                  <a:schemeClr val="tx2"/>
                </a:solidFill>
                <a:latin typeface="+mn-lt"/>
              </a:rPr>
              <a:t>O</a:t>
            </a:r>
            <a:endParaRPr lang="pl-PL" sz="2000" dirty="0">
              <a:solidFill>
                <a:schemeClr val="tx2"/>
              </a:solidFill>
              <a:latin typeface="+mn-lt"/>
            </a:endParaRPr>
          </a:p>
        </p:txBody>
      </p:sp>
      <p:cxnSp>
        <p:nvCxnSpPr>
          <p:cNvPr id="14" name="AutoShape 4"/>
          <p:cNvCxnSpPr>
            <a:cxnSpLocks noChangeShapeType="1"/>
          </p:cNvCxnSpPr>
          <p:nvPr/>
        </p:nvCxnSpPr>
        <p:spPr bwMode="auto">
          <a:xfrm rot="10800000">
            <a:off x="4714876" y="5214950"/>
            <a:ext cx="785818" cy="35719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57554" y="2357430"/>
            <a:ext cx="732239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67" name="Picture 7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716016" y="2348880"/>
            <a:ext cx="800781" cy="3068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2097" name="Picture 1"/>
          <p:cNvPicPr>
            <a:picLocks noChangeAspect="1" noChangeArrowheads="1"/>
          </p:cNvPicPr>
          <p:nvPr/>
        </p:nvPicPr>
        <p:blipFill>
          <a:blip r:embed="rId4" cstate="print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39199" y="2714620"/>
            <a:ext cx="768905" cy="2658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2" name="AutoShape 4"/>
          <p:cNvCxnSpPr>
            <a:cxnSpLocks noChangeShapeType="1"/>
          </p:cNvCxnSpPr>
          <p:nvPr/>
        </p:nvCxnSpPr>
        <p:spPr bwMode="auto">
          <a:xfrm rot="10800000">
            <a:off x="5357818" y="4857760"/>
            <a:ext cx="785817" cy="64294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sp>
        <p:nvSpPr>
          <p:cNvPr id="14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ketonów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5786446" y="5572140"/>
            <a:ext cx="16995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dirty="0" smtClean="0">
                <a:latin typeface="+mj-lt"/>
              </a:rPr>
              <a:t>tlenek srebra(I)</a:t>
            </a:r>
          </a:p>
          <a:p>
            <a:pPr algn="ctr"/>
            <a:r>
              <a:rPr lang="pl-PL" sz="1600" dirty="0" smtClean="0">
                <a:latin typeface="+mj-lt"/>
              </a:rPr>
              <a:t>Ag</a:t>
            </a:r>
            <a:r>
              <a:rPr lang="pl-PL" sz="1600" baseline="-25000" dirty="0" smtClean="0">
                <a:latin typeface="+mj-lt"/>
              </a:rPr>
              <a:t>2</a:t>
            </a:r>
            <a:r>
              <a:rPr lang="pl-PL" sz="1600" dirty="0" smtClean="0">
                <a:latin typeface="+mj-lt"/>
              </a:rPr>
              <a:t>O</a:t>
            </a:r>
            <a:endParaRPr lang="pl-PL" sz="1600" dirty="0">
              <a:latin typeface="+mj-lt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1214414" y="5500702"/>
            <a:ext cx="22926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dirty="0" smtClean="0">
                <a:latin typeface="+mj-lt"/>
              </a:rPr>
              <a:t>wodorotlenek amonu</a:t>
            </a:r>
          </a:p>
          <a:p>
            <a:pPr algn="ctr"/>
            <a:r>
              <a:rPr lang="pl-PL" sz="1600" dirty="0" smtClean="0">
                <a:latin typeface="+mj-lt"/>
              </a:rPr>
              <a:t>NH</a:t>
            </a:r>
            <a:r>
              <a:rPr lang="pl-PL" sz="1600" baseline="-25000" dirty="0" smtClean="0">
                <a:latin typeface="+mj-lt"/>
              </a:rPr>
              <a:t>3</a:t>
            </a:r>
            <a:r>
              <a:rPr lang="pl-PL" sz="1600" dirty="0" smtClean="0">
                <a:latin typeface="+mj-lt"/>
              </a:rPr>
              <a:t>*H</a:t>
            </a:r>
            <a:r>
              <a:rPr lang="pl-PL" sz="1600" baseline="-25000" dirty="0" smtClean="0">
                <a:latin typeface="+mj-lt"/>
              </a:rPr>
              <a:t>2</a:t>
            </a:r>
            <a:r>
              <a:rPr lang="pl-PL" sz="1600" dirty="0" smtClean="0">
                <a:latin typeface="+mj-lt"/>
              </a:rPr>
              <a:t>O</a:t>
            </a:r>
            <a:endParaRPr lang="pl-PL" sz="1600" baseline="-25000" dirty="0">
              <a:latin typeface="+mj-lt"/>
            </a:endParaRPr>
          </a:p>
        </p:txBody>
      </p:sp>
      <p:sp>
        <p:nvSpPr>
          <p:cNvPr id="16" name="Tytuł 1"/>
          <p:cNvSpPr txBox="1">
            <a:spLocks/>
          </p:cNvSpPr>
          <p:nvPr/>
        </p:nvSpPr>
        <p:spPr>
          <a:xfrm>
            <a:off x="1285852" y="1142984"/>
            <a:ext cx="655272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PRÓBA TOLLENSA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17" name="AutoShape 4"/>
          <p:cNvCxnSpPr>
            <a:cxnSpLocks noChangeShapeType="1"/>
          </p:cNvCxnSpPr>
          <p:nvPr/>
        </p:nvCxnSpPr>
        <p:spPr bwMode="auto">
          <a:xfrm flipV="1">
            <a:off x="2571736" y="4857760"/>
            <a:ext cx="928694" cy="64294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0.00556 C -0.05781 -0.09784 -0.11615 -0.20101 -0.11615 -0.25098 C -0.11615 -0.30094 -0.01962 -0.28799 -0.00017 -0.29493 " pathEditMode="relative" rAng="465245" ptsTypes="aaA">
                                      <p:cBhvr>
                                        <p:cTn id="6" dur="2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00" y="-16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" dur="3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32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6" dur="3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500"/>
                            </p:stCondLst>
                            <p:childTnLst>
                              <p:par>
                                <p:cTn id="1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152 -0.29193 C -0.08645 -0.29655 -0.15121 -0.29979 -0.14809 -0.25098 C -0.14427 -0.20148 -0.025 -0.03724 0.00053 0.00555 " pathEditMode="relative" rAng="0" ptsTypes="aaA">
                                      <p:cBhvr>
                                        <p:cTn id="19" dur="2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00" y="14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8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00364" y="2662091"/>
            <a:ext cx="771527" cy="308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4039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14876" y="2688978"/>
            <a:ext cx="795286" cy="3051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9027" name="Picture 3"/>
          <p:cNvPicPr>
            <a:picLocks noChangeAspect="1" noChangeArrowheads="1"/>
          </p:cNvPicPr>
          <p:nvPr/>
        </p:nvPicPr>
        <p:blipFill>
          <a:blip r:embed="rId4" cstate="print">
            <a:lum bright="-54000" contrast="-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93726" y="2755001"/>
            <a:ext cx="792000" cy="3031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ketonów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214414" y="5786454"/>
            <a:ext cx="14237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dirty="0" smtClean="0">
                <a:latin typeface="+mj-lt"/>
              </a:rPr>
              <a:t>aceton</a:t>
            </a:r>
          </a:p>
          <a:p>
            <a:pPr algn="ctr"/>
            <a:r>
              <a:rPr lang="pl-PL" sz="1600" dirty="0" smtClean="0">
                <a:latin typeface="+mj-lt"/>
              </a:rPr>
              <a:t>CH</a:t>
            </a:r>
            <a:r>
              <a:rPr lang="pl-PL" sz="1600" baseline="-25000" dirty="0" smtClean="0">
                <a:latin typeface="+mj-lt"/>
              </a:rPr>
              <a:t>3</a:t>
            </a:r>
            <a:r>
              <a:rPr lang="pl-PL" sz="1600" dirty="0" smtClean="0">
                <a:latin typeface="+mj-lt"/>
              </a:rPr>
              <a:t>C(O)CH</a:t>
            </a:r>
            <a:r>
              <a:rPr lang="pl-PL" sz="1600" baseline="-25000" dirty="0" smtClean="0">
                <a:latin typeface="+mj-lt"/>
              </a:rPr>
              <a:t>3</a:t>
            </a:r>
            <a:endParaRPr lang="pl-PL" sz="1600" baseline="-25000" dirty="0">
              <a:latin typeface="+mj-lt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5907215" y="5786454"/>
            <a:ext cx="3236784" cy="7489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dirty="0" smtClean="0">
                <a:latin typeface="+mj-lt"/>
              </a:rPr>
              <a:t>wodorotlenek diaminasrebra(I)</a:t>
            </a:r>
          </a:p>
          <a:p>
            <a:pPr algn="ctr"/>
            <a:r>
              <a:rPr lang="pl-PL" sz="1600" dirty="0" smtClean="0">
                <a:latin typeface="+mj-lt"/>
              </a:rPr>
              <a:t>[Ag(NH</a:t>
            </a:r>
            <a:r>
              <a:rPr lang="pl-PL" sz="1600" baseline="-25000" dirty="0" smtClean="0">
                <a:latin typeface="+mj-lt"/>
              </a:rPr>
              <a:t>3</a:t>
            </a:r>
            <a:r>
              <a:rPr lang="pl-PL" sz="1600" dirty="0" smtClean="0">
                <a:latin typeface="+mj-lt"/>
              </a:rPr>
              <a:t>)</a:t>
            </a:r>
            <a:r>
              <a:rPr lang="pl-PL" sz="1600" baseline="-25000" dirty="0" smtClean="0">
                <a:latin typeface="+mj-lt"/>
              </a:rPr>
              <a:t>2</a:t>
            </a:r>
            <a:r>
              <a:rPr lang="pl-PL" sz="1600" dirty="0" smtClean="0">
                <a:latin typeface="+mj-lt"/>
              </a:rPr>
              <a:t>]</a:t>
            </a:r>
            <a:r>
              <a:rPr lang="pl-PL" sz="1600" baseline="30000" dirty="0" smtClean="0">
                <a:latin typeface="+mj-lt"/>
              </a:rPr>
              <a:t>+</a:t>
            </a:r>
          </a:p>
          <a:p>
            <a:pPr algn="ctr"/>
            <a:endParaRPr lang="pl-PL" sz="1600" baseline="-25000" dirty="0">
              <a:latin typeface="+mj-lt"/>
            </a:endParaRPr>
          </a:p>
        </p:txBody>
      </p:sp>
      <p:sp>
        <p:nvSpPr>
          <p:cNvPr id="17" name="Tytuł 1"/>
          <p:cNvSpPr txBox="1">
            <a:spLocks/>
          </p:cNvSpPr>
          <p:nvPr/>
        </p:nvSpPr>
        <p:spPr>
          <a:xfrm>
            <a:off x="1285852" y="1142984"/>
            <a:ext cx="655272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PRÓBA TOLLENSA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13" name="AutoShape 4"/>
          <p:cNvCxnSpPr>
            <a:cxnSpLocks noChangeShapeType="1"/>
          </p:cNvCxnSpPr>
          <p:nvPr/>
        </p:nvCxnSpPr>
        <p:spPr bwMode="auto">
          <a:xfrm rot="10800000">
            <a:off x="5357818" y="5214950"/>
            <a:ext cx="785817" cy="64294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cxnSp>
        <p:nvCxnSpPr>
          <p:cNvPr id="18" name="AutoShape 4"/>
          <p:cNvCxnSpPr>
            <a:cxnSpLocks noChangeShapeType="1"/>
          </p:cNvCxnSpPr>
          <p:nvPr/>
        </p:nvCxnSpPr>
        <p:spPr bwMode="auto">
          <a:xfrm flipV="1">
            <a:off x="2143108" y="5143512"/>
            <a:ext cx="928694" cy="64294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09 -3.40736E-6 C -0.05989 -0.10895 -0.08871 -0.21767 -0.08437 -0.26555 C -0.08003 -0.31321 -0.01805 -0.28336 -0.00416 -0.2866 " pathEditMode="relative" rAng="0" ptsTypes="aaA">
                                      <p:cBhvr>
                                        <p:cTn id="6" dur="2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0" y="-15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" dur="3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29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nodeType="clickEffect">
                                  <p:stCondLst>
                                    <p:cond delay="700"/>
                                  </p:stCondLst>
                                  <p:childTnLst>
                                    <p:animRot by="-5400000">
                                      <p:cBhvr>
                                        <p:cTn id="19" dur="3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16 -0.28661 C -0.06493 -0.28244 -0.12552 -0.27828 -0.13055 -0.23039 C -0.13559 -0.18251 -0.05017 -0.0377 -0.0342 0.00069 " pathEditMode="relative" ptsTypes="aaA">
                                      <p:cBhvr>
                                        <p:cTn id="23" dur="2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1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14810" y="3439613"/>
            <a:ext cx="1725555" cy="2489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5060" name="Picture 4"/>
          <p:cNvPicPr>
            <a:picLocks noChangeAspect="1" noChangeArrowheads="1"/>
          </p:cNvPicPr>
          <p:nvPr/>
        </p:nvPicPr>
        <p:blipFill rotWithShape="1">
          <a:blip r:embed="rId3" cstate="print">
            <a:lum bright="-54000" contrast="-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929"/>
          <a:stretch/>
        </p:blipFill>
        <p:spPr bwMode="auto">
          <a:xfrm>
            <a:off x="2786050" y="3019425"/>
            <a:ext cx="642942" cy="2533007"/>
          </a:xfrm>
          <a:prstGeom prst="rect">
            <a:avLst/>
          </a:prstGeom>
          <a:noFill/>
        </p:spPr>
      </p:pic>
      <p:sp>
        <p:nvSpPr>
          <p:cNvPr id="12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ketonów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6500826" y="5786454"/>
            <a:ext cx="14287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 smtClean="0">
                <a:latin typeface="+mj-lt"/>
              </a:rPr>
              <a:t>gorąca woda</a:t>
            </a:r>
          </a:p>
        </p:txBody>
      </p:sp>
      <p:sp>
        <p:nvSpPr>
          <p:cNvPr id="10" name="Tytuł 1"/>
          <p:cNvSpPr txBox="1">
            <a:spLocks/>
          </p:cNvSpPr>
          <p:nvPr/>
        </p:nvSpPr>
        <p:spPr>
          <a:xfrm>
            <a:off x="1285852" y="1142984"/>
            <a:ext cx="655272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PRÓBA TOLLENSA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13" name="AutoShape 4"/>
          <p:cNvCxnSpPr>
            <a:cxnSpLocks noChangeShapeType="1"/>
          </p:cNvCxnSpPr>
          <p:nvPr/>
        </p:nvCxnSpPr>
        <p:spPr bwMode="auto">
          <a:xfrm rot="10800000">
            <a:off x="5643570" y="5286388"/>
            <a:ext cx="785817" cy="64294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sp>
        <p:nvSpPr>
          <p:cNvPr id="14" name="pole tekstowe 13"/>
          <p:cNvSpPr txBox="1"/>
          <p:nvPr/>
        </p:nvSpPr>
        <p:spPr>
          <a:xfrm>
            <a:off x="4103440" y="2000240"/>
            <a:ext cx="5040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solidFill>
                  <a:schemeClr val="tx2"/>
                </a:solidFill>
                <a:latin typeface="+mn-lt"/>
              </a:rPr>
              <a:t>Nie obserwujemy zmian w probówce, nie tworzy się lustro srebrne.</a:t>
            </a:r>
            <a:endParaRPr lang="pl-PL" sz="2000" dirty="0">
              <a:solidFill>
                <a:schemeClr val="tx2"/>
              </a:solidFill>
              <a:latin typeface="+mn-lt"/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21 0.03241 C 0.00295 -0.20231 0.01146 -0.43681 0.04149 -0.53079 C 0.07135 -0.625 0.14479 -0.61991 0.175 -0.53287 C 0.20521 -0.44537 0.21458 -0.09375 0.22326 -0.00694 " pathEditMode="fixed" rAng="0" ptsTypes="aaaA">
                                      <p:cBhvr>
                                        <p:cTn id="6" dur="2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24" y="-3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960000">
                                      <p:cBhvr>
                                        <p:cTn id="9" dur="2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30</a:t>
            </a:fld>
            <a:endParaRPr lang="pl-PL" dirty="0"/>
          </a:p>
        </p:txBody>
      </p:sp>
      <p:sp>
        <p:nvSpPr>
          <p:cNvPr id="6" name="Symbol zastępczy zawartości 2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43251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3600" dirty="0" smtClean="0"/>
              <a:t>	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Korzystając z dowolnego programu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(na przykład </a:t>
            </a:r>
            <a:r>
              <a:rPr lang="pl-PL" sz="2800" dirty="0" err="1" smtClean="0">
                <a:solidFill>
                  <a:schemeClr val="accent1">
                    <a:lumMod val="50000"/>
                  </a:schemeClr>
                </a:solidFill>
              </a:rPr>
              <a:t>Molecular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pl-PL" sz="2800" dirty="0" err="1" smtClean="0">
                <a:solidFill>
                  <a:schemeClr val="accent1">
                    <a:lumMod val="50000"/>
                  </a:schemeClr>
                </a:solidFill>
              </a:rPr>
              <a:t>Weight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pl-PL" sz="2800" dirty="0" err="1" smtClean="0">
                <a:solidFill>
                  <a:schemeClr val="accent1">
                    <a:lumMod val="50000"/>
                  </a:schemeClr>
                </a:solidFill>
              </a:rPr>
              <a:t>Calculator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) podaj wartości mas cząsteczkowych ketonów:</a:t>
            </a:r>
          </a:p>
          <a:p>
            <a:pPr>
              <a:buNone/>
            </a:pPr>
            <a:endParaRPr lang="pl-PL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	a) but-3-en-2-onu</a:t>
            </a:r>
          </a:p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	b) acetofenonu</a:t>
            </a:r>
          </a:p>
          <a:p>
            <a:pPr>
              <a:buNone/>
            </a:pPr>
            <a:r>
              <a:rPr lang="pl-PL" sz="2800" dirty="0" smtClean="0"/>
              <a:t> </a:t>
            </a:r>
            <a:endParaRPr lang="pl-PL" sz="2800" dirty="0"/>
          </a:p>
        </p:txBody>
      </p:sp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611560" y="-27384"/>
            <a:ext cx="8229600" cy="757806"/>
          </a:xfrm>
        </p:spPr>
        <p:txBody>
          <a:bodyPr>
            <a:no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Polecenie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0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60154" y="2708920"/>
            <a:ext cx="743694" cy="3394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31" name="Picture 11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78" r="17825" b="8264"/>
          <a:stretch/>
        </p:blipFill>
        <p:spPr bwMode="auto">
          <a:xfrm>
            <a:off x="4613455" y="2708920"/>
            <a:ext cx="1082400" cy="3257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ketonów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251520" y="6093296"/>
            <a:ext cx="20794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dirty="0" smtClean="0">
                <a:latin typeface="+mj-lt"/>
              </a:rPr>
              <a:t>wodorotlenek sodu</a:t>
            </a:r>
          </a:p>
          <a:p>
            <a:pPr algn="ctr"/>
            <a:r>
              <a:rPr lang="pl-PL" sz="1600" dirty="0" smtClean="0">
                <a:latin typeface="+mj-lt"/>
              </a:rPr>
              <a:t>NaOH</a:t>
            </a:r>
            <a:endParaRPr lang="pl-PL" sz="1600" baseline="-25000" dirty="0">
              <a:latin typeface="+mj-lt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6357950" y="6072206"/>
            <a:ext cx="23326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dirty="0" smtClean="0">
                <a:latin typeface="+mj-lt"/>
              </a:rPr>
              <a:t>siarczan(VI) miedzi(II)</a:t>
            </a:r>
          </a:p>
          <a:p>
            <a:pPr algn="ctr"/>
            <a:r>
              <a:rPr lang="pl-PL" sz="1600" dirty="0" smtClean="0">
                <a:latin typeface="+mj-lt"/>
              </a:rPr>
              <a:t>CuSO</a:t>
            </a:r>
            <a:r>
              <a:rPr lang="pl-PL" sz="1600" baseline="-25000" dirty="0" smtClean="0">
                <a:latin typeface="+mj-lt"/>
              </a:rPr>
              <a:t>4</a:t>
            </a:r>
            <a:endParaRPr lang="pl-PL" sz="1600" baseline="-25000" dirty="0">
              <a:latin typeface="+mj-lt"/>
            </a:endParaRPr>
          </a:p>
        </p:txBody>
      </p:sp>
      <p:sp>
        <p:nvSpPr>
          <p:cNvPr id="14" name="Tytuł 1"/>
          <p:cNvSpPr txBox="1">
            <a:spLocks/>
          </p:cNvSpPr>
          <p:nvPr/>
        </p:nvSpPr>
        <p:spPr>
          <a:xfrm>
            <a:off x="1285852" y="1142984"/>
            <a:ext cx="655272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PRÓBA TROMMERA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15" name="AutoShape 4"/>
          <p:cNvCxnSpPr>
            <a:cxnSpLocks noChangeShapeType="1"/>
          </p:cNvCxnSpPr>
          <p:nvPr/>
        </p:nvCxnSpPr>
        <p:spPr bwMode="auto">
          <a:xfrm flipV="1">
            <a:off x="1571604" y="5429264"/>
            <a:ext cx="928694" cy="64294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cxnSp>
        <p:nvCxnSpPr>
          <p:cNvPr id="17" name="AutoShape 4"/>
          <p:cNvCxnSpPr>
            <a:cxnSpLocks noChangeShapeType="1"/>
          </p:cNvCxnSpPr>
          <p:nvPr/>
        </p:nvCxnSpPr>
        <p:spPr bwMode="auto">
          <a:xfrm rot="10800000">
            <a:off x="5643570" y="5500702"/>
            <a:ext cx="928693" cy="571504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grpSp>
        <p:nvGrpSpPr>
          <p:cNvPr id="6" name="Grupa 5"/>
          <p:cNvGrpSpPr/>
          <p:nvPr/>
        </p:nvGrpSpPr>
        <p:grpSpPr>
          <a:xfrm>
            <a:off x="4778659" y="4573381"/>
            <a:ext cx="945469" cy="1477040"/>
            <a:chOff x="4778659" y="4573381"/>
            <a:chExt cx="945469" cy="1477040"/>
          </a:xfrm>
        </p:grpSpPr>
        <p:pic>
          <p:nvPicPr>
            <p:cNvPr id="9" name="Picture 4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62879" b="90152" l="21260" r="7716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594" t="58178" r="15067" b="6080"/>
            <a:stretch/>
          </p:blipFill>
          <p:spPr bwMode="auto">
            <a:xfrm>
              <a:off x="4778659" y="4573381"/>
              <a:ext cx="945469" cy="14770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1796" b="98802" l="9375" r="8906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49" t="43576" r="-1"/>
            <a:stretch/>
          </p:blipFill>
          <p:spPr bwMode="auto">
            <a:xfrm>
              <a:off x="4995396" y="4725144"/>
              <a:ext cx="612949" cy="13218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07663831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7037E-6 C -0.00695 -0.14004 -0.01355 -0.27963 0.0059 -0.32801 C 0.02552 -0.37639 0.09895 -0.29745 0.1177 -0.2912 " pathEditMode="relative" rAng="0" ptsTypes="aaA">
                                      <p:cBhvr>
                                        <p:cTn id="6" dur="2000" fill="hold"/>
                                        <p:tgtEl>
                                          <p:spTgt spid="819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00" y="-18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" dur="3000" fill="hold"/>
                                        <p:tgtEl>
                                          <p:spTgt spid="819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" dur="3000" fill="hold"/>
                                        <p:tgtEl>
                                          <p:spTgt spid="819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500"/>
                            </p:stCondLst>
                            <p:childTnLst>
                              <p:par>
                                <p:cTn id="1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7431 -0.26504 C 0.08924 -0.30416 0.00434 -0.34328 -0.02465 -0.2993 C -0.05347 -0.25532 -0.00399 -0.05 -8.33333E-7 -2.59259E-6 " pathEditMode="relative" rAng="0" ptsTypes="aaA">
                                      <p:cBhvr>
                                        <p:cTn id="19" dur="2000" fill="hold"/>
                                        <p:tgtEl>
                                          <p:spTgt spid="819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00" y="930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92183" y="3101368"/>
            <a:ext cx="727185" cy="2908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948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30" t="8535" r="12073" b="7118"/>
          <a:stretch/>
        </p:blipFill>
        <p:spPr bwMode="auto">
          <a:xfrm>
            <a:off x="5148064" y="3163781"/>
            <a:ext cx="876928" cy="297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ketonów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539552" y="6093296"/>
            <a:ext cx="1423788" cy="12413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dirty="0" smtClean="0">
                <a:latin typeface="+mj-lt"/>
              </a:rPr>
              <a:t>aceton</a:t>
            </a:r>
          </a:p>
          <a:p>
            <a:pPr algn="ctr"/>
            <a:r>
              <a:rPr lang="pl-PL" sz="1600" dirty="0" smtClean="0">
                <a:latin typeface="+mn-lt"/>
              </a:rPr>
              <a:t>CH</a:t>
            </a:r>
            <a:r>
              <a:rPr lang="pl-PL" sz="1600" baseline="-25000" dirty="0" smtClean="0">
                <a:latin typeface="+mn-lt"/>
              </a:rPr>
              <a:t>3</a:t>
            </a:r>
            <a:r>
              <a:rPr lang="pl-PL" sz="1600" dirty="0" smtClean="0">
                <a:latin typeface="+mn-lt"/>
              </a:rPr>
              <a:t>C(O)CH</a:t>
            </a:r>
            <a:r>
              <a:rPr lang="pl-PL" sz="1600" baseline="-25000" dirty="0" smtClean="0">
                <a:latin typeface="+mn-lt"/>
              </a:rPr>
              <a:t>3</a:t>
            </a:r>
          </a:p>
          <a:p>
            <a:pPr algn="ctr"/>
            <a:endParaRPr lang="pl-PL" sz="1600" dirty="0" smtClean="0">
              <a:latin typeface="+mj-lt"/>
            </a:endParaRPr>
          </a:p>
          <a:p>
            <a:pPr algn="ctr"/>
            <a:endParaRPr lang="pl-PL" sz="1600" dirty="0" smtClean="0">
              <a:latin typeface="+mj-lt"/>
            </a:endParaRPr>
          </a:p>
          <a:p>
            <a:pPr algn="ctr"/>
            <a:endParaRPr lang="pl-PL" sz="1600" baseline="-25000" dirty="0">
              <a:latin typeface="+mj-lt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6215074" y="6143644"/>
            <a:ext cx="24994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dirty="0" smtClean="0">
                <a:latin typeface="+mj-lt"/>
              </a:rPr>
              <a:t>wodorotlenek miedzi(II)</a:t>
            </a:r>
          </a:p>
          <a:p>
            <a:pPr algn="ctr"/>
            <a:r>
              <a:rPr lang="pl-PL" sz="1600" dirty="0" smtClean="0">
                <a:latin typeface="+mj-lt"/>
              </a:rPr>
              <a:t>Cu(OH)</a:t>
            </a:r>
            <a:r>
              <a:rPr lang="pl-PL" sz="1600" baseline="-25000" dirty="0" smtClean="0">
                <a:latin typeface="+mj-lt"/>
              </a:rPr>
              <a:t>2</a:t>
            </a:r>
            <a:endParaRPr lang="pl-PL" sz="1600" baseline="-25000" dirty="0">
              <a:latin typeface="+mj-lt"/>
            </a:endParaRPr>
          </a:p>
        </p:txBody>
      </p:sp>
      <p:sp>
        <p:nvSpPr>
          <p:cNvPr id="9" name="Tytuł 1"/>
          <p:cNvSpPr txBox="1">
            <a:spLocks/>
          </p:cNvSpPr>
          <p:nvPr/>
        </p:nvSpPr>
        <p:spPr>
          <a:xfrm>
            <a:off x="1285852" y="1142984"/>
            <a:ext cx="655272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PRÓBA TROMMERA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13" name="AutoShape 4"/>
          <p:cNvCxnSpPr>
            <a:cxnSpLocks noChangeShapeType="1"/>
          </p:cNvCxnSpPr>
          <p:nvPr/>
        </p:nvCxnSpPr>
        <p:spPr bwMode="auto">
          <a:xfrm rot="10800000">
            <a:off x="5857886" y="5572140"/>
            <a:ext cx="928693" cy="571504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cxnSp>
        <p:nvCxnSpPr>
          <p:cNvPr id="15" name="AutoShape 4"/>
          <p:cNvCxnSpPr>
            <a:cxnSpLocks noChangeShapeType="1"/>
          </p:cNvCxnSpPr>
          <p:nvPr/>
        </p:nvCxnSpPr>
        <p:spPr bwMode="auto">
          <a:xfrm flipV="1">
            <a:off x="1357290" y="5500702"/>
            <a:ext cx="928694" cy="64294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796" b="98802" l="9375" r="890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49" t="43576" r="-1"/>
          <a:stretch/>
        </p:blipFill>
        <p:spPr bwMode="auto">
          <a:xfrm>
            <a:off x="5364038" y="5085184"/>
            <a:ext cx="504106" cy="1087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3992746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1 -1.48148E-6 C -0.04167 -0.13657 -0.07153 -0.27292 -0.04601 -0.32129 C -0.02049 -0.36967 0.11059 -0.29583 0.14184 -0.29074 " pathEditMode="relative" rAng="0" ptsTypes="aaA">
                                      <p:cBhvr>
                                        <p:cTn id="6" dur="2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00" y="-18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" dur="3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Rot by="-5400000">
                                      <p:cBhvr>
                                        <p:cTn id="14" dur="3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2569 -0.28658 C 0.06163 -0.34399 -0.10209 -0.40116 -0.13976 -0.35371 C -0.17691 -0.30602 -0.02327 -0.05926 4.44444E-6 4.07407E-6 " pathEditMode="relative" rAng="0" ptsTypes="aaA">
                                      <p:cBhvr>
                                        <p:cTn id="18" dur="2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00" y="8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33</a:t>
            </a:fld>
            <a:endParaRPr lang="pl-PL" dirty="0"/>
          </a:p>
        </p:txBody>
      </p:sp>
      <p:pic>
        <p:nvPicPr>
          <p:cNvPr id="6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94247" y="3543744"/>
            <a:ext cx="1625456" cy="2549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pole tekstowe 7"/>
          <p:cNvSpPr txBox="1"/>
          <p:nvPr/>
        </p:nvSpPr>
        <p:spPr>
          <a:xfrm>
            <a:off x="6572264" y="5857892"/>
            <a:ext cx="14287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 smtClean="0">
                <a:latin typeface="+mj-lt"/>
              </a:rPr>
              <a:t>gorąca woda</a:t>
            </a:r>
          </a:p>
        </p:txBody>
      </p:sp>
      <p:sp>
        <p:nvSpPr>
          <p:cNvPr id="10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ketonów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11" name="Tytuł 1"/>
          <p:cNvSpPr txBox="1">
            <a:spLocks/>
          </p:cNvSpPr>
          <p:nvPr/>
        </p:nvSpPr>
        <p:spPr>
          <a:xfrm>
            <a:off x="1285852" y="1142984"/>
            <a:ext cx="655272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PRÓBA TROMMERA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12" name="AutoShape 4"/>
          <p:cNvCxnSpPr>
            <a:cxnSpLocks noChangeShapeType="1"/>
          </p:cNvCxnSpPr>
          <p:nvPr/>
        </p:nvCxnSpPr>
        <p:spPr bwMode="auto">
          <a:xfrm rot="10800000">
            <a:off x="5786446" y="5357826"/>
            <a:ext cx="785817" cy="64294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sp>
        <p:nvSpPr>
          <p:cNvPr id="14" name="pole tekstowe 13"/>
          <p:cNvSpPr txBox="1"/>
          <p:nvPr/>
        </p:nvSpPr>
        <p:spPr>
          <a:xfrm>
            <a:off x="4103440" y="2000240"/>
            <a:ext cx="5040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solidFill>
                  <a:schemeClr val="tx2"/>
                </a:solidFill>
                <a:latin typeface="+mn-lt"/>
              </a:rPr>
              <a:t>Nie obserwujemy zmian w probówce, nie powstaje ceglastoczerwony osad.</a:t>
            </a:r>
            <a:endParaRPr lang="pl-PL" sz="2000" dirty="0">
              <a:solidFill>
                <a:schemeClr val="tx2"/>
              </a:solidFill>
              <a:latin typeface="+mn-lt"/>
            </a:endParaRPr>
          </a:p>
        </p:txBody>
      </p:sp>
      <p:grpSp>
        <p:nvGrpSpPr>
          <p:cNvPr id="4" name="Grupa 3"/>
          <p:cNvGrpSpPr/>
          <p:nvPr/>
        </p:nvGrpSpPr>
        <p:grpSpPr>
          <a:xfrm>
            <a:off x="2771800" y="2657097"/>
            <a:ext cx="1019175" cy="3155152"/>
            <a:chOff x="2771800" y="2657097"/>
            <a:chExt cx="1019175" cy="3155152"/>
          </a:xfrm>
        </p:grpSpPr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205" b="100000" l="9091" r="8909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2771800" y="2657097"/>
              <a:ext cx="1019175" cy="3076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796" b="98802" l="9375" r="8906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49" t="43576" r="-1"/>
            <a:stretch/>
          </p:blipFill>
          <p:spPr bwMode="auto">
            <a:xfrm>
              <a:off x="3029334" y="4653136"/>
              <a:ext cx="534554" cy="115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62514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5 -0.07539 L 0.01511 -0.26388 L 0.05018 -0.33996 C 0.06424 -0.38043 0.14514 -0.35037 0.16719 -0.35037 C 0.19237 -0.35037 0.2533 -0.29232 0.26719 -0.25185 L 0.24636 0.01457 " pathEditMode="relative" rAng="0" ptsTypes="FAffFF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85" y="-107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340768"/>
            <a:ext cx="8607330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4800" dirty="0" smtClean="0"/>
              <a:t>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Sformułuj wnioski,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 ilustrujące przebieg próby </a:t>
            </a:r>
            <a:r>
              <a:rPr lang="pl-PL" sz="2800" dirty="0" err="1" smtClean="0">
                <a:solidFill>
                  <a:schemeClr val="accent1">
                    <a:lumMod val="50000"/>
                  </a:schemeClr>
                </a:solidFill>
              </a:rPr>
              <a:t>Trommera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odpowiednimi rysunkami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(korzystaj z programów graficznych).</a:t>
            </a:r>
            <a:r>
              <a:rPr lang="pl-PL" sz="4800" dirty="0" smtClean="0"/>
              <a:t/>
            </a:r>
            <a:br>
              <a:rPr lang="pl-PL" sz="4800" dirty="0" smtClean="0"/>
            </a:br>
            <a:endParaRPr lang="pl-PL" sz="4800" dirty="0" smtClean="0"/>
          </a:p>
          <a:p>
            <a:pPr>
              <a:buNone/>
            </a:pPr>
            <a:endParaRPr lang="pl-PL" dirty="0"/>
          </a:p>
        </p:txBody>
      </p:sp>
      <p:sp>
        <p:nvSpPr>
          <p:cNvPr id="4" name="Tytuł 1"/>
          <p:cNvSpPr>
            <a:spLocks noGrp="1"/>
          </p:cNvSpPr>
          <p:nvPr>
            <p:ph type="title"/>
          </p:nvPr>
        </p:nvSpPr>
        <p:spPr>
          <a:xfrm>
            <a:off x="611560" y="-27384"/>
            <a:ext cx="8229600" cy="757806"/>
          </a:xfrm>
        </p:spPr>
        <p:txBody>
          <a:bodyPr>
            <a:no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Polecenie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35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611560" y="-27384"/>
            <a:ext cx="8229600" cy="757806"/>
          </a:xfrm>
        </p:spPr>
        <p:txBody>
          <a:bodyPr>
            <a:no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Wniosek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340768"/>
            <a:ext cx="8607330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4800" dirty="0" smtClean="0"/>
              <a:t> </a:t>
            </a:r>
            <a:r>
              <a:rPr lang="pl-PL" sz="2800" b="1" dirty="0" smtClean="0"/>
              <a:t>WNIOSEK?</a:t>
            </a:r>
          </a:p>
          <a:p>
            <a:pPr marL="0" indent="0">
              <a:buNone/>
            </a:pPr>
            <a:r>
              <a:rPr lang="pl-PL" sz="2800" dirty="0" smtClean="0"/>
              <a:t>Ketony nie wykazują właściwości redukujących. Próba Tollensa i Trommera służy do odróżnienia aldehydów od ketonów.</a:t>
            </a:r>
            <a:r>
              <a:rPr lang="pl-PL" sz="4800" dirty="0" smtClean="0"/>
              <a:t/>
            </a:r>
            <a:br>
              <a:rPr lang="pl-PL" sz="4800" dirty="0" smtClean="0"/>
            </a:br>
            <a:r>
              <a:rPr lang="pl-PL" sz="4800" dirty="0" smtClean="0"/>
              <a:t> </a:t>
            </a:r>
            <a:r>
              <a:rPr lang="pl-PL" sz="2800" b="1" dirty="0" smtClean="0"/>
              <a:t>DLACZEGO?</a:t>
            </a:r>
          </a:p>
          <a:p>
            <a:pPr marL="0" indent="0">
              <a:buNone/>
            </a:pPr>
            <a:r>
              <a:rPr lang="pl-PL" sz="2800" dirty="0" smtClean="0"/>
              <a:t>Grupa karbonylowa w ketonach znajduje się wewnątrz łańcucha, a w aldehydach na </a:t>
            </a:r>
            <a:r>
              <a:rPr lang="pl-PL" sz="2800" smtClean="0"/>
              <a:t>jego końcu (przemianie </a:t>
            </a:r>
            <a:r>
              <a:rPr lang="pl-PL" sz="2800" dirty="0" smtClean="0"/>
              <a:t>ulega tylko </a:t>
            </a:r>
            <a:r>
              <a:rPr lang="pl-PL" sz="2800" smtClean="0"/>
              <a:t>grupa funkcyjna). </a:t>
            </a:r>
            <a:endParaRPr lang="pl-PL" sz="2800" dirty="0" smtClean="0"/>
          </a:p>
          <a:p>
            <a:pPr>
              <a:buNone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36</a:t>
            </a:fld>
            <a:endParaRPr lang="pl-PL" dirty="0"/>
          </a:p>
        </p:txBody>
      </p:sp>
      <p:sp>
        <p:nvSpPr>
          <p:cNvPr id="9" name="Tytuł 1"/>
          <p:cNvSpPr txBox="1">
            <a:spLocks/>
          </p:cNvSpPr>
          <p:nvPr/>
        </p:nvSpPr>
        <p:spPr>
          <a:xfrm>
            <a:off x="642910" y="857232"/>
            <a:ext cx="8177562" cy="10212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dirty="0" smtClean="0">
                <a:latin typeface="+mj-lt"/>
                <a:ea typeface="+mj-ea"/>
                <a:cs typeface="+mj-cs"/>
              </a:rPr>
              <a:t>Próba jodoformowa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428596" y="-1429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Identyfikacja metyloketonów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411193"/>
            <a:ext cx="5929354" cy="34466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37</a:t>
            </a:fld>
            <a:endParaRPr lang="pl-PL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571612"/>
            <a:ext cx="2071702" cy="98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2071678"/>
            <a:ext cx="40957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2" y="2071678"/>
            <a:ext cx="414338" cy="515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2071678"/>
            <a:ext cx="40957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7" y="2071678"/>
            <a:ext cx="940891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2" name="Łącznik prosty ze strzałką 11"/>
          <p:cNvCxnSpPr/>
          <p:nvPr/>
        </p:nvCxnSpPr>
        <p:spPr>
          <a:xfrm>
            <a:off x="7072330" y="2285992"/>
            <a:ext cx="1071570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ytuł 1"/>
          <p:cNvSpPr>
            <a:spLocks noGrp="1"/>
          </p:cNvSpPr>
          <p:nvPr>
            <p:ph type="title"/>
          </p:nvPr>
        </p:nvSpPr>
        <p:spPr>
          <a:xfrm>
            <a:off x="428596" y="-1429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Identyfikacja </a:t>
            </a:r>
            <a:r>
              <a:rPr lang="pl-PL" sz="2800" b="1" dirty="0" err="1" smtClean="0">
                <a:solidFill>
                  <a:schemeClr val="bg1"/>
                </a:solidFill>
              </a:rPr>
              <a:t>metyloketonów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38</a:t>
            </a:fld>
            <a:endParaRPr lang="pl-PL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571612"/>
            <a:ext cx="2071702" cy="98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2071678"/>
            <a:ext cx="40957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2" y="2071678"/>
            <a:ext cx="414338" cy="515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2071678"/>
            <a:ext cx="40957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7" y="2071678"/>
            <a:ext cx="940891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2" name="Łącznik prosty ze strzałką 11"/>
          <p:cNvCxnSpPr/>
          <p:nvPr/>
        </p:nvCxnSpPr>
        <p:spPr>
          <a:xfrm>
            <a:off x="7072330" y="2285992"/>
            <a:ext cx="1071570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3786190"/>
            <a:ext cx="40957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3786190"/>
            <a:ext cx="40957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2976" y="3786190"/>
            <a:ext cx="10096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14678" y="3500438"/>
            <a:ext cx="2000250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pole tekstowe 17"/>
          <p:cNvSpPr txBox="1"/>
          <p:nvPr/>
        </p:nvSpPr>
        <p:spPr>
          <a:xfrm>
            <a:off x="3857620" y="2048524"/>
            <a:ext cx="407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atin typeface="+mn-lt"/>
              </a:rPr>
              <a:t>3</a:t>
            </a:r>
            <a:endParaRPr lang="pl-PL" sz="2800" dirty="0">
              <a:latin typeface="+mn-lt"/>
            </a:endParaRPr>
          </a:p>
        </p:txBody>
      </p:sp>
      <p:sp>
        <p:nvSpPr>
          <p:cNvPr id="19" name="pole tekstowe 18"/>
          <p:cNvSpPr txBox="1"/>
          <p:nvPr/>
        </p:nvSpPr>
        <p:spPr>
          <a:xfrm>
            <a:off x="5378962" y="2048524"/>
            <a:ext cx="407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atin typeface="+mn-lt"/>
              </a:rPr>
              <a:t>4</a:t>
            </a:r>
            <a:endParaRPr lang="pl-PL" sz="2800" dirty="0">
              <a:latin typeface="+mn-lt"/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00760" y="3786190"/>
            <a:ext cx="857256" cy="485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1383" y="3786190"/>
            <a:ext cx="40957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643834" y="3681418"/>
            <a:ext cx="1209676" cy="60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3" name="pole tekstowe 22"/>
          <p:cNvSpPr txBox="1"/>
          <p:nvPr/>
        </p:nvSpPr>
        <p:spPr>
          <a:xfrm>
            <a:off x="714348" y="4786322"/>
            <a:ext cx="22145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trijodometan</a:t>
            </a:r>
          </a:p>
          <a:p>
            <a:pPr algn="ctr"/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(jodoform)</a:t>
            </a:r>
          </a:p>
        </p:txBody>
      </p:sp>
      <p:sp>
        <p:nvSpPr>
          <p:cNvPr id="24" name="pole tekstowe 23"/>
          <p:cNvSpPr txBox="1"/>
          <p:nvPr/>
        </p:nvSpPr>
        <p:spPr>
          <a:xfrm>
            <a:off x="3143240" y="4786322"/>
            <a:ext cx="22145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etanian</a:t>
            </a:r>
          </a:p>
          <a:p>
            <a:pPr algn="ctr"/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potasu</a:t>
            </a:r>
          </a:p>
        </p:txBody>
      </p:sp>
      <p:sp>
        <p:nvSpPr>
          <p:cNvPr id="25" name="Prostokąt 24"/>
          <p:cNvSpPr/>
          <p:nvPr/>
        </p:nvSpPr>
        <p:spPr>
          <a:xfrm>
            <a:off x="1071538" y="3643314"/>
            <a:ext cx="1143008" cy="78581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ln>
                <a:solidFill>
                  <a:schemeClr val="tx1"/>
                </a:solidFill>
              </a:ln>
              <a:noFill/>
            </a:endParaRPr>
          </a:p>
        </p:txBody>
      </p:sp>
      <p:sp>
        <p:nvSpPr>
          <p:cNvPr id="27" name="Tytuł 1"/>
          <p:cNvSpPr>
            <a:spLocks noGrp="1"/>
          </p:cNvSpPr>
          <p:nvPr>
            <p:ph type="title"/>
          </p:nvPr>
        </p:nvSpPr>
        <p:spPr>
          <a:xfrm>
            <a:off x="428596" y="-1429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Identyfikacja </a:t>
            </a:r>
            <a:r>
              <a:rPr lang="pl-PL" sz="2800" b="1" dirty="0" err="1" smtClean="0">
                <a:solidFill>
                  <a:schemeClr val="bg1"/>
                </a:solidFill>
              </a:rPr>
              <a:t>metyloketonów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71472" y="1556792"/>
            <a:ext cx="8229600" cy="41581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dirty="0" smtClean="0"/>
              <a:t>	</a:t>
            </a:r>
          </a:p>
          <a:p>
            <a:pPr marL="3175" indent="-3175">
              <a:buNone/>
            </a:pPr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Korzystając z dowolnego programu </a:t>
            </a:r>
            <a:b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do modelowania struktury związków chemicznych (na przykład ISIS Draw)</a:t>
            </a:r>
          </a:p>
          <a:p>
            <a:pPr marL="3175" indent="-3175">
              <a:buNone/>
            </a:pPr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narysuj cząsteczkę </a:t>
            </a:r>
            <a:r>
              <a:rPr lang="pl-PL" sz="3000" dirty="0" err="1" smtClean="0">
                <a:solidFill>
                  <a:schemeClr val="accent1">
                    <a:lumMod val="50000"/>
                  </a:schemeClr>
                </a:solidFill>
              </a:rPr>
              <a:t>butanonu</a:t>
            </a:r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5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40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28596" y="-142900"/>
            <a:ext cx="857256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Zastosowanie ketonów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71472" y="1357298"/>
            <a:ext cx="8153400" cy="44958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pl-PL" b="1" dirty="0" smtClean="0"/>
              <a:t>	</a:t>
            </a:r>
            <a:r>
              <a:rPr lang="pl-PL" sz="3000" b="1" dirty="0" smtClean="0"/>
              <a:t>ACETON</a:t>
            </a:r>
          </a:p>
          <a:p>
            <a:pPr>
              <a:buNone/>
            </a:pPr>
            <a:r>
              <a:rPr lang="pl-PL" sz="3000" dirty="0" smtClean="0"/>
              <a:t>rozpuszczalnik:</a:t>
            </a:r>
          </a:p>
          <a:p>
            <a:pPr marL="712788" indent="-266700"/>
            <a:r>
              <a:rPr lang="pl-PL" sz="3000" dirty="0" smtClean="0"/>
              <a:t>tłuszczów, olejów</a:t>
            </a:r>
          </a:p>
          <a:p>
            <a:pPr marL="712788" indent="-266700"/>
            <a:r>
              <a:rPr lang="pl-PL" sz="3000" dirty="0" smtClean="0"/>
              <a:t>większości tworzyw sztucznych</a:t>
            </a:r>
          </a:p>
          <a:p>
            <a:pPr marL="712788" indent="-266700"/>
            <a:r>
              <a:rPr lang="pl-PL" sz="3000" dirty="0" smtClean="0"/>
              <a:t>lakierów</a:t>
            </a:r>
          </a:p>
          <a:p>
            <a:pPr>
              <a:buNone/>
            </a:pPr>
            <a:r>
              <a:rPr lang="pl-PL" sz="3000" dirty="0" smtClean="0"/>
              <a:t>składnik:</a:t>
            </a:r>
          </a:p>
          <a:p>
            <a:pPr lvl="1">
              <a:buFont typeface="Arial" pitchFamily="34" charset="0"/>
              <a:buChar char="•"/>
            </a:pPr>
            <a:r>
              <a:rPr lang="pl-PL" sz="3000" dirty="0" smtClean="0"/>
              <a:t>leków</a:t>
            </a:r>
          </a:p>
          <a:p>
            <a:pPr lvl="1">
              <a:buFont typeface="Arial" pitchFamily="34" charset="0"/>
              <a:buChar char="•"/>
            </a:pPr>
            <a:r>
              <a:rPr lang="pl-PL" sz="3000" dirty="0" smtClean="0"/>
              <a:t>barwników</a:t>
            </a:r>
          </a:p>
          <a:p>
            <a:pPr lvl="1">
              <a:buFont typeface="Arial" pitchFamily="34" charset="0"/>
              <a:buChar char="•"/>
            </a:pPr>
            <a:r>
              <a:rPr lang="pl-PL" sz="3000" dirty="0" smtClean="0"/>
              <a:t>środków czyszczących</a:t>
            </a:r>
          </a:p>
          <a:p>
            <a:pPr lvl="1">
              <a:buFont typeface="Arial" pitchFamily="34" charset="0"/>
              <a:buChar char="•"/>
            </a:pPr>
            <a:r>
              <a:rPr lang="pl-PL" sz="3000" dirty="0" smtClean="0"/>
              <a:t>tworzyw sztucznych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/>
          </a:p>
        </p:txBody>
      </p:sp>
      <p:pic>
        <p:nvPicPr>
          <p:cNvPr id="1026" name="Picture 2" descr="C:\Documents and Settings\mkopacz\Moje dokumenty\Downloads\Depositphotos_26737297_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3129" y="1916832"/>
            <a:ext cx="3050871" cy="452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285720" y="1571612"/>
            <a:ext cx="8964488" cy="4572000"/>
          </a:xfrm>
        </p:spPr>
        <p:txBody>
          <a:bodyPr>
            <a:normAutofit/>
          </a:bodyPr>
          <a:lstStyle/>
          <a:p>
            <a:pPr marL="695325" indent="-514350">
              <a:buFont typeface="+mj-lt"/>
              <a:buAutoNum type="arabicPeriod"/>
              <a:tabLst>
                <a:tab pos="542925" algn="l"/>
              </a:tabLst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Wyszukaj w zasobach Internetu informacje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 na temat </a:t>
            </a:r>
            <a:r>
              <a:rPr lang="pl-PL" sz="2800" b="1" dirty="0" smtClean="0">
                <a:solidFill>
                  <a:schemeClr val="accent1">
                    <a:lumMod val="50000"/>
                  </a:schemeClr>
                </a:solidFill>
              </a:rPr>
              <a:t>kamfory i jej zastosowań. </a:t>
            </a:r>
            <a:endParaRPr lang="pl-PL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pl-PL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695325" indent="-514350"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Korzystając z edytora tekstu i grafiki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utwórz krótką notatkę na ten temat.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Zapisz wzór sumaryczny kamfory.</a:t>
            </a:r>
            <a:endParaRPr lang="pl-PL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71472" y="1571612"/>
            <a:ext cx="8153400" cy="4495800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endParaRPr lang="pl-PL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buNone/>
            </a:pPr>
            <a:endParaRPr lang="pl-PL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buNone/>
            </a:pPr>
            <a:r>
              <a:rPr lang="pl-PL" sz="9600" dirty="0" smtClean="0">
                <a:solidFill>
                  <a:schemeClr val="accent1">
                    <a:lumMod val="50000"/>
                  </a:schemeClr>
                </a:solidFill>
              </a:rPr>
              <a:t>Powtórzmy budowę i nazewnictwo ketonów</a:t>
            </a:r>
          </a:p>
          <a:p>
            <a:pPr algn="ctr">
              <a:buNone/>
            </a:pPr>
            <a:r>
              <a:rPr lang="pl-PL" sz="8900" b="1" dirty="0" smtClean="0">
                <a:solidFill>
                  <a:schemeClr val="accent1">
                    <a:lumMod val="50000"/>
                  </a:schemeClr>
                </a:solidFill>
              </a:rPr>
              <a:t>GRA EDUKACYJNA </a:t>
            </a:r>
            <a:r>
              <a:rPr lang="pl-PL" sz="8800" b="1" dirty="0" smtClean="0">
                <a:solidFill>
                  <a:schemeClr val="accent1">
                    <a:lumMod val="50000"/>
                  </a:schemeClr>
                </a:solidFill>
              </a:rPr>
              <a:t>MEMORY</a:t>
            </a:r>
          </a:p>
          <a:p>
            <a:pPr>
              <a:buNone/>
            </a:pPr>
            <a:endParaRPr lang="pl-PL" sz="8800" dirty="0" smtClean="0"/>
          </a:p>
          <a:p>
            <a:pPr marL="361950" indent="-361950">
              <a:buNone/>
            </a:pPr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1.	Skorzystaj z gotowej gry Memory. </a:t>
            </a:r>
            <a:b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Klikaj w zakryte karty i szukaj par. </a:t>
            </a:r>
            <a:b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</a:br>
            <a:endParaRPr lang="pl-PL" sz="95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61950" indent="-361950">
              <a:buNone/>
            </a:pPr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2.	Przygotuj samodzielnie podobną grę, korzystając </a:t>
            </a:r>
            <a:b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z dowolnego </a:t>
            </a:r>
            <a:r>
              <a:rPr lang="pl-PL" sz="9500" smtClean="0">
                <a:solidFill>
                  <a:schemeClr val="accent1">
                    <a:lumMod val="50000"/>
                  </a:schemeClr>
                </a:solidFill>
              </a:rPr>
              <a:t>programu (</a:t>
            </a:r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np. Scratch lub Flash).</a:t>
            </a:r>
          </a:p>
          <a:p>
            <a:pPr algn="ctr">
              <a:buNone/>
            </a:pPr>
            <a:endParaRPr lang="pl-PL" sz="8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iestandardowy 1">
      <a:majorFont>
        <a:latin typeface="Bookman Old Style"/>
        <a:ea typeface=""/>
        <a:cs typeface=""/>
      </a:majorFont>
      <a:minorFont>
        <a:latin typeface="Bookman Old Style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8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Projekt niestandardowy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2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3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4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5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2183</TotalTime>
  <Words>455</Words>
  <Application>Microsoft Office PowerPoint</Application>
  <PresentationFormat>Pokaz na ekranie (4:3)</PresentationFormat>
  <Paragraphs>245</Paragraphs>
  <Slides>43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10</vt:i4>
      </vt:variant>
      <vt:variant>
        <vt:lpstr>Tytuły slajdów</vt:lpstr>
      </vt:variant>
      <vt:variant>
        <vt:i4>43</vt:i4>
      </vt:variant>
    </vt:vector>
  </HeadingPairs>
  <TitlesOfParts>
    <vt:vector size="53" baseType="lpstr">
      <vt:lpstr>Motyw pakietu Office</vt:lpstr>
      <vt:lpstr>6_Motyw pakietu Office</vt:lpstr>
      <vt:lpstr>7_Motyw pakietu Office</vt:lpstr>
      <vt:lpstr>8_Motyw pakietu Office</vt:lpstr>
      <vt:lpstr>Projekt niestandardowy</vt:lpstr>
      <vt:lpstr>1_Motyw pakietu Office</vt:lpstr>
      <vt:lpstr>2_Motyw pakietu Office</vt:lpstr>
      <vt:lpstr>3_Motyw pakietu Office</vt:lpstr>
      <vt:lpstr>4_Motyw pakietu Office</vt:lpstr>
      <vt:lpstr>5_Motyw pakietu Office</vt:lpstr>
      <vt:lpstr>Treści multimedialne - kodowanie, przetwarzanie, prezentacja  Odtwarzanie treści multimedialnych</vt:lpstr>
      <vt:lpstr>Prezentacja programu PowerPoint</vt:lpstr>
      <vt:lpstr>Budowa ketonów</vt:lpstr>
      <vt:lpstr>Grupa funkcyjna</vt:lpstr>
      <vt:lpstr>Grupa funkcyjna</vt:lpstr>
      <vt:lpstr>Nazewnictwo ketonów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Izomery </vt:lpstr>
      <vt:lpstr>Model cząsteczki propanonu</vt:lpstr>
      <vt:lpstr>Prezentacja programu PowerPoint</vt:lpstr>
      <vt:lpstr>Otrzymywanie ketonów:</vt:lpstr>
      <vt:lpstr>Otrzymywanie ketonów:</vt:lpstr>
      <vt:lpstr>Otrzymywanie ketonów:</vt:lpstr>
      <vt:lpstr>Otrzymywanie ketonów:</vt:lpstr>
      <vt:lpstr>Otrzymywanie ketonów:</vt:lpstr>
      <vt:lpstr>Otrzymywanie ketonów:</vt:lpstr>
      <vt:lpstr>Otrzymywanie ketonów:</vt:lpstr>
      <vt:lpstr>Prezentacja programu PowerPoint</vt:lpstr>
      <vt:lpstr>Właściwości fizyczne ketonów</vt:lpstr>
      <vt:lpstr>Właściwości chemiczne ketonów</vt:lpstr>
      <vt:lpstr>Właściwości chemiczne ketonów</vt:lpstr>
      <vt:lpstr>Właściwości chemiczne ketonów</vt:lpstr>
      <vt:lpstr>Właściwości chemiczne ketonów</vt:lpstr>
      <vt:lpstr>Właściwości chemiczne ketonów</vt:lpstr>
      <vt:lpstr>Właściwości chemiczne ketonów</vt:lpstr>
      <vt:lpstr>Polecenie</vt:lpstr>
      <vt:lpstr>Właściwości chemiczne ketonów</vt:lpstr>
      <vt:lpstr>Właściwości chemiczne ketonów</vt:lpstr>
      <vt:lpstr>Właściwości chemiczne ketonów</vt:lpstr>
      <vt:lpstr>Polecenie</vt:lpstr>
      <vt:lpstr>Wniosek</vt:lpstr>
      <vt:lpstr>Identyfikacja metyloketonów</vt:lpstr>
      <vt:lpstr>Identyfikacja metyloketonów</vt:lpstr>
      <vt:lpstr>Identyfikacja metyloketonów</vt:lpstr>
      <vt:lpstr>Prezentacja programu PowerPoint</vt:lpstr>
      <vt:lpstr>Zastosowanie ketonów</vt:lpstr>
      <vt:lpstr>Prezentacja programu PowerPoint</vt:lpstr>
      <vt:lpstr>Prezentacja programu PowerPoint</vt:lpstr>
      <vt:lpstr>Prezentacja programu PowerPoint</vt:lpstr>
    </vt:vector>
  </TitlesOfParts>
  <Company>WWSI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Daniel</dc:creator>
  <cp:lastModifiedBy>Magda Kopacz</cp:lastModifiedBy>
  <cp:revision>261</cp:revision>
  <dcterms:created xsi:type="dcterms:W3CDTF">2009-06-29T13:15:16Z</dcterms:created>
  <dcterms:modified xsi:type="dcterms:W3CDTF">2014-06-17T12:20:18Z</dcterms:modified>
</cp:coreProperties>
</file>