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Override1.xml" ContentType="application/vnd.openxmlformats-officedocument.themeOverr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94" r:id="rId2"/>
    <p:sldMasterId id="2147483806" r:id="rId3"/>
    <p:sldMasterId id="2147483818" r:id="rId4"/>
    <p:sldMasterId id="2147483722" r:id="rId5"/>
    <p:sldMasterId id="2147483734" r:id="rId6"/>
    <p:sldMasterId id="2147483746" r:id="rId7"/>
    <p:sldMasterId id="2147483758" r:id="rId8"/>
    <p:sldMasterId id="2147483770" r:id="rId9"/>
    <p:sldMasterId id="2147483782" r:id="rId10"/>
  </p:sldMasterIdLst>
  <p:notesMasterIdLst>
    <p:notesMasterId r:id="rId107"/>
  </p:notesMasterIdLst>
  <p:sldIdLst>
    <p:sldId id="259" r:id="rId11"/>
    <p:sldId id="388" r:id="rId12"/>
    <p:sldId id="391" r:id="rId13"/>
    <p:sldId id="392" r:id="rId14"/>
    <p:sldId id="393" r:id="rId15"/>
    <p:sldId id="480" r:id="rId16"/>
    <p:sldId id="394" r:id="rId17"/>
    <p:sldId id="567" r:id="rId18"/>
    <p:sldId id="568" r:id="rId19"/>
    <p:sldId id="485" r:id="rId20"/>
    <p:sldId id="483" r:id="rId21"/>
    <p:sldId id="484" r:id="rId22"/>
    <p:sldId id="486" r:id="rId23"/>
    <p:sldId id="487" r:id="rId24"/>
    <p:sldId id="398" r:id="rId25"/>
    <p:sldId id="399" r:id="rId26"/>
    <p:sldId id="490" r:id="rId27"/>
    <p:sldId id="491" r:id="rId28"/>
    <p:sldId id="406" r:id="rId29"/>
    <p:sldId id="516" r:id="rId30"/>
    <p:sldId id="415" r:id="rId31"/>
    <p:sldId id="563" r:id="rId32"/>
    <p:sldId id="492" r:id="rId33"/>
    <p:sldId id="493" r:id="rId34"/>
    <p:sldId id="495" r:id="rId35"/>
    <p:sldId id="496" r:id="rId36"/>
    <p:sldId id="497" r:id="rId37"/>
    <p:sldId id="498" r:id="rId38"/>
    <p:sldId id="501" r:id="rId39"/>
    <p:sldId id="500" r:id="rId40"/>
    <p:sldId id="503" r:id="rId41"/>
    <p:sldId id="502" r:id="rId42"/>
    <p:sldId id="504" r:id="rId43"/>
    <p:sldId id="505" r:id="rId44"/>
    <p:sldId id="506" r:id="rId45"/>
    <p:sldId id="507" r:id="rId46"/>
    <p:sldId id="564" r:id="rId47"/>
    <p:sldId id="427" r:id="rId48"/>
    <p:sldId id="548" r:id="rId49"/>
    <p:sldId id="565" r:id="rId50"/>
    <p:sldId id="512" r:id="rId51"/>
    <p:sldId id="511" r:id="rId52"/>
    <p:sldId id="538" r:id="rId53"/>
    <p:sldId id="537" r:id="rId54"/>
    <p:sldId id="547" r:id="rId55"/>
    <p:sldId id="539" r:id="rId56"/>
    <p:sldId id="540" r:id="rId57"/>
    <p:sldId id="518" r:id="rId58"/>
    <p:sldId id="519" r:id="rId59"/>
    <p:sldId id="520" r:id="rId60"/>
    <p:sldId id="439" r:id="rId61"/>
    <p:sldId id="573" r:id="rId62"/>
    <p:sldId id="543" r:id="rId63"/>
    <p:sldId id="569" r:id="rId64"/>
    <p:sldId id="574" r:id="rId65"/>
    <p:sldId id="545" r:id="rId66"/>
    <p:sldId id="527" r:id="rId67"/>
    <p:sldId id="528" r:id="rId68"/>
    <p:sldId id="575" r:id="rId69"/>
    <p:sldId id="522" r:id="rId70"/>
    <p:sldId id="523" r:id="rId71"/>
    <p:sldId id="442" r:id="rId72"/>
    <p:sldId id="429" r:id="rId73"/>
    <p:sldId id="576" r:id="rId74"/>
    <p:sldId id="525" r:id="rId75"/>
    <p:sldId id="529" r:id="rId76"/>
    <p:sldId id="530" r:id="rId77"/>
    <p:sldId id="546" r:id="rId78"/>
    <p:sldId id="577" r:id="rId79"/>
    <p:sldId id="571" r:id="rId80"/>
    <p:sldId id="572" r:id="rId81"/>
    <p:sldId id="578" r:id="rId82"/>
    <p:sldId id="557" r:id="rId83"/>
    <p:sldId id="553" r:id="rId84"/>
    <p:sldId id="554" r:id="rId85"/>
    <p:sldId id="556" r:id="rId86"/>
    <p:sldId id="558" r:id="rId87"/>
    <p:sldId id="508" r:id="rId88"/>
    <p:sldId id="566" r:id="rId89"/>
    <p:sldId id="509" r:id="rId90"/>
    <p:sldId id="510" r:id="rId91"/>
    <p:sldId id="541" r:id="rId92"/>
    <p:sldId id="514" r:id="rId93"/>
    <p:sldId id="515" r:id="rId94"/>
    <p:sldId id="559" r:id="rId95"/>
    <p:sldId id="560" r:id="rId96"/>
    <p:sldId id="562" r:id="rId97"/>
    <p:sldId id="579" r:id="rId98"/>
    <p:sldId id="531" r:id="rId99"/>
    <p:sldId id="533" r:id="rId100"/>
    <p:sldId id="570" r:id="rId101"/>
    <p:sldId id="534" r:id="rId102"/>
    <p:sldId id="535" r:id="rId103"/>
    <p:sldId id="536" r:id="rId104"/>
    <p:sldId id="513" r:id="rId105"/>
    <p:sldId id="469" r:id="rId10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0404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9043" autoAdjust="0"/>
  </p:normalViewPr>
  <p:slideViewPr>
    <p:cSldViewPr>
      <p:cViewPr>
        <p:scale>
          <a:sx n="90" d="100"/>
          <a:sy n="90" d="100"/>
        </p:scale>
        <p:origin x="-91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56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42" Type="http://schemas.openxmlformats.org/officeDocument/2006/relationships/slide" Target="slides/slide32.xml"/><Relationship Id="rId47" Type="http://schemas.openxmlformats.org/officeDocument/2006/relationships/slide" Target="slides/slide37.xml"/><Relationship Id="rId63" Type="http://schemas.openxmlformats.org/officeDocument/2006/relationships/slide" Target="slides/slide53.xml"/><Relationship Id="rId68" Type="http://schemas.openxmlformats.org/officeDocument/2006/relationships/slide" Target="slides/slide58.xml"/><Relationship Id="rId84" Type="http://schemas.openxmlformats.org/officeDocument/2006/relationships/slide" Target="slides/slide74.xml"/><Relationship Id="rId89" Type="http://schemas.openxmlformats.org/officeDocument/2006/relationships/slide" Target="slides/slide7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9" Type="http://schemas.openxmlformats.org/officeDocument/2006/relationships/slide" Target="slides/slide19.xml"/><Relationship Id="rId107" Type="http://schemas.openxmlformats.org/officeDocument/2006/relationships/notesMaster" Target="notesMasters/notesMaster1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slide" Target="slides/slide22.xml"/><Relationship Id="rId37" Type="http://schemas.openxmlformats.org/officeDocument/2006/relationships/slide" Target="slides/slide27.xml"/><Relationship Id="rId40" Type="http://schemas.openxmlformats.org/officeDocument/2006/relationships/slide" Target="slides/slide30.xml"/><Relationship Id="rId45" Type="http://schemas.openxmlformats.org/officeDocument/2006/relationships/slide" Target="slides/slide35.xml"/><Relationship Id="rId53" Type="http://schemas.openxmlformats.org/officeDocument/2006/relationships/slide" Target="slides/slide43.xml"/><Relationship Id="rId58" Type="http://schemas.openxmlformats.org/officeDocument/2006/relationships/slide" Target="slides/slide48.xml"/><Relationship Id="rId66" Type="http://schemas.openxmlformats.org/officeDocument/2006/relationships/slide" Target="slides/slide56.xml"/><Relationship Id="rId74" Type="http://schemas.openxmlformats.org/officeDocument/2006/relationships/slide" Target="slides/slide64.xml"/><Relationship Id="rId79" Type="http://schemas.openxmlformats.org/officeDocument/2006/relationships/slide" Target="slides/slide69.xml"/><Relationship Id="rId87" Type="http://schemas.openxmlformats.org/officeDocument/2006/relationships/slide" Target="slides/slide77.xml"/><Relationship Id="rId102" Type="http://schemas.openxmlformats.org/officeDocument/2006/relationships/slide" Target="slides/slide92.xml"/><Relationship Id="rId110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1.xml"/><Relationship Id="rId82" Type="http://schemas.openxmlformats.org/officeDocument/2006/relationships/slide" Target="slides/slide72.xml"/><Relationship Id="rId90" Type="http://schemas.openxmlformats.org/officeDocument/2006/relationships/slide" Target="slides/slide80.xml"/><Relationship Id="rId95" Type="http://schemas.openxmlformats.org/officeDocument/2006/relationships/slide" Target="slides/slide85.xml"/><Relationship Id="rId19" Type="http://schemas.openxmlformats.org/officeDocument/2006/relationships/slide" Target="slides/slide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slide" Target="slides/slide25.xml"/><Relationship Id="rId43" Type="http://schemas.openxmlformats.org/officeDocument/2006/relationships/slide" Target="slides/slide33.xml"/><Relationship Id="rId48" Type="http://schemas.openxmlformats.org/officeDocument/2006/relationships/slide" Target="slides/slide38.xml"/><Relationship Id="rId56" Type="http://schemas.openxmlformats.org/officeDocument/2006/relationships/slide" Target="slides/slide46.xml"/><Relationship Id="rId64" Type="http://schemas.openxmlformats.org/officeDocument/2006/relationships/slide" Target="slides/slide54.xml"/><Relationship Id="rId69" Type="http://schemas.openxmlformats.org/officeDocument/2006/relationships/slide" Target="slides/slide59.xml"/><Relationship Id="rId77" Type="http://schemas.openxmlformats.org/officeDocument/2006/relationships/slide" Target="slides/slide67.xml"/><Relationship Id="rId100" Type="http://schemas.openxmlformats.org/officeDocument/2006/relationships/slide" Target="slides/slide90.xml"/><Relationship Id="rId105" Type="http://schemas.openxmlformats.org/officeDocument/2006/relationships/slide" Target="slides/slide95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1.xml"/><Relationship Id="rId72" Type="http://schemas.openxmlformats.org/officeDocument/2006/relationships/slide" Target="slides/slide62.xml"/><Relationship Id="rId80" Type="http://schemas.openxmlformats.org/officeDocument/2006/relationships/slide" Target="slides/slide70.xml"/><Relationship Id="rId85" Type="http://schemas.openxmlformats.org/officeDocument/2006/relationships/slide" Target="slides/slide75.xml"/><Relationship Id="rId93" Type="http://schemas.openxmlformats.org/officeDocument/2006/relationships/slide" Target="slides/slide83.xml"/><Relationship Id="rId98" Type="http://schemas.openxmlformats.org/officeDocument/2006/relationships/slide" Target="slides/slide8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slide" Target="slides/slide23.xml"/><Relationship Id="rId38" Type="http://schemas.openxmlformats.org/officeDocument/2006/relationships/slide" Target="slides/slide28.xml"/><Relationship Id="rId46" Type="http://schemas.openxmlformats.org/officeDocument/2006/relationships/slide" Target="slides/slide36.xml"/><Relationship Id="rId59" Type="http://schemas.openxmlformats.org/officeDocument/2006/relationships/slide" Target="slides/slide49.xml"/><Relationship Id="rId67" Type="http://schemas.openxmlformats.org/officeDocument/2006/relationships/slide" Target="slides/slide57.xml"/><Relationship Id="rId103" Type="http://schemas.openxmlformats.org/officeDocument/2006/relationships/slide" Target="slides/slide93.xml"/><Relationship Id="rId108" Type="http://schemas.openxmlformats.org/officeDocument/2006/relationships/presProps" Target="presProps.xml"/><Relationship Id="rId20" Type="http://schemas.openxmlformats.org/officeDocument/2006/relationships/slide" Target="slides/slide10.xml"/><Relationship Id="rId41" Type="http://schemas.openxmlformats.org/officeDocument/2006/relationships/slide" Target="slides/slide31.xml"/><Relationship Id="rId54" Type="http://schemas.openxmlformats.org/officeDocument/2006/relationships/slide" Target="slides/slide44.xml"/><Relationship Id="rId62" Type="http://schemas.openxmlformats.org/officeDocument/2006/relationships/slide" Target="slides/slide52.xml"/><Relationship Id="rId70" Type="http://schemas.openxmlformats.org/officeDocument/2006/relationships/slide" Target="slides/slide60.xml"/><Relationship Id="rId75" Type="http://schemas.openxmlformats.org/officeDocument/2006/relationships/slide" Target="slides/slide65.xml"/><Relationship Id="rId83" Type="http://schemas.openxmlformats.org/officeDocument/2006/relationships/slide" Target="slides/slide73.xml"/><Relationship Id="rId88" Type="http://schemas.openxmlformats.org/officeDocument/2006/relationships/slide" Target="slides/slide78.xml"/><Relationship Id="rId91" Type="http://schemas.openxmlformats.org/officeDocument/2006/relationships/slide" Target="slides/slide81.xml"/><Relationship Id="rId96" Type="http://schemas.openxmlformats.org/officeDocument/2006/relationships/slide" Target="slides/slide86.xml"/><Relationship Id="rId1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slide" Target="slides/slide26.xml"/><Relationship Id="rId49" Type="http://schemas.openxmlformats.org/officeDocument/2006/relationships/slide" Target="slides/slide39.xml"/><Relationship Id="rId57" Type="http://schemas.openxmlformats.org/officeDocument/2006/relationships/slide" Target="slides/slide47.xml"/><Relationship Id="rId106" Type="http://schemas.openxmlformats.org/officeDocument/2006/relationships/slide" Target="slides/slide96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1.xml"/><Relationship Id="rId44" Type="http://schemas.openxmlformats.org/officeDocument/2006/relationships/slide" Target="slides/slide34.xml"/><Relationship Id="rId52" Type="http://schemas.openxmlformats.org/officeDocument/2006/relationships/slide" Target="slides/slide42.xml"/><Relationship Id="rId60" Type="http://schemas.openxmlformats.org/officeDocument/2006/relationships/slide" Target="slides/slide50.xml"/><Relationship Id="rId65" Type="http://schemas.openxmlformats.org/officeDocument/2006/relationships/slide" Target="slides/slide55.xml"/><Relationship Id="rId73" Type="http://schemas.openxmlformats.org/officeDocument/2006/relationships/slide" Target="slides/slide63.xml"/><Relationship Id="rId78" Type="http://schemas.openxmlformats.org/officeDocument/2006/relationships/slide" Target="slides/slide68.xml"/><Relationship Id="rId81" Type="http://schemas.openxmlformats.org/officeDocument/2006/relationships/slide" Target="slides/slide71.xml"/><Relationship Id="rId86" Type="http://schemas.openxmlformats.org/officeDocument/2006/relationships/slide" Target="slides/slide76.xml"/><Relationship Id="rId94" Type="http://schemas.openxmlformats.org/officeDocument/2006/relationships/slide" Target="slides/slide84.xml"/><Relationship Id="rId99" Type="http://schemas.openxmlformats.org/officeDocument/2006/relationships/slide" Target="slides/slide89.xml"/><Relationship Id="rId101" Type="http://schemas.openxmlformats.org/officeDocument/2006/relationships/slide" Target="slides/slide9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9" Type="http://schemas.openxmlformats.org/officeDocument/2006/relationships/slide" Target="slides/slide29.xml"/><Relationship Id="rId109" Type="http://schemas.openxmlformats.org/officeDocument/2006/relationships/viewProps" Target="viewProps.xml"/><Relationship Id="rId34" Type="http://schemas.openxmlformats.org/officeDocument/2006/relationships/slide" Target="slides/slide24.xml"/><Relationship Id="rId50" Type="http://schemas.openxmlformats.org/officeDocument/2006/relationships/slide" Target="slides/slide40.xml"/><Relationship Id="rId55" Type="http://schemas.openxmlformats.org/officeDocument/2006/relationships/slide" Target="slides/slide45.xml"/><Relationship Id="rId76" Type="http://schemas.openxmlformats.org/officeDocument/2006/relationships/slide" Target="slides/slide66.xml"/><Relationship Id="rId97" Type="http://schemas.openxmlformats.org/officeDocument/2006/relationships/slide" Target="slides/slide87.xml"/><Relationship Id="rId104" Type="http://schemas.openxmlformats.org/officeDocument/2006/relationships/slide" Target="slides/slide94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1.xml"/><Relationship Id="rId92" Type="http://schemas.openxmlformats.org/officeDocument/2006/relationships/slide" Target="slides/slide8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32C970-C580-498E-89EF-9D0B920F981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CFC3F105-EF18-4925-9923-E0B034EFD07E}">
      <dgm:prSet phldrT="[Tekst]"/>
      <dgm:spPr/>
      <dgm:t>
        <a:bodyPr/>
        <a:lstStyle/>
        <a:p>
          <a:r>
            <a:rPr lang="pl-PL" dirty="0" smtClean="0"/>
            <a:t>utlenianie odpowiednich węglowodorów</a:t>
          </a:r>
          <a:endParaRPr lang="pl-PL" dirty="0"/>
        </a:p>
      </dgm:t>
    </dgm:pt>
    <dgm:pt modelId="{F6CEFF9F-5B94-4351-A393-EE63B75BE147}" type="parTrans" cxnId="{1858853A-71FE-441D-A681-E7560F915D05}">
      <dgm:prSet/>
      <dgm:spPr/>
      <dgm:t>
        <a:bodyPr/>
        <a:lstStyle/>
        <a:p>
          <a:endParaRPr lang="pl-PL"/>
        </a:p>
      </dgm:t>
    </dgm:pt>
    <dgm:pt modelId="{AE13DD35-F299-4952-8B8C-77019C25B082}" type="sibTrans" cxnId="{1858853A-71FE-441D-A681-E7560F915D05}">
      <dgm:prSet/>
      <dgm:spPr/>
      <dgm:t>
        <a:bodyPr/>
        <a:lstStyle/>
        <a:p>
          <a:endParaRPr lang="pl-PL"/>
        </a:p>
      </dgm:t>
    </dgm:pt>
    <dgm:pt modelId="{191935DF-5AA2-43D3-8B30-1786C8C843B5}">
      <dgm:prSet phldrT="[Tekst]"/>
      <dgm:spPr/>
      <dgm:t>
        <a:bodyPr/>
        <a:lstStyle/>
        <a:p>
          <a:r>
            <a:rPr lang="pl-PL" dirty="0" smtClean="0"/>
            <a:t>utlenianie alkoholi I-rzędowych</a:t>
          </a:r>
          <a:endParaRPr lang="pl-PL" dirty="0"/>
        </a:p>
      </dgm:t>
    </dgm:pt>
    <dgm:pt modelId="{3F985C21-B36C-4025-ABB3-A1AA6C6BADD4}" type="parTrans" cxnId="{8357AAC8-5512-441E-AC9A-CDABC7D1537E}">
      <dgm:prSet/>
      <dgm:spPr/>
      <dgm:t>
        <a:bodyPr/>
        <a:lstStyle/>
        <a:p>
          <a:endParaRPr lang="pl-PL"/>
        </a:p>
      </dgm:t>
    </dgm:pt>
    <dgm:pt modelId="{5F0E9164-5C64-4D6F-B95F-1AA692BCBAA1}" type="sibTrans" cxnId="{8357AAC8-5512-441E-AC9A-CDABC7D1537E}">
      <dgm:prSet/>
      <dgm:spPr/>
      <dgm:t>
        <a:bodyPr/>
        <a:lstStyle/>
        <a:p>
          <a:endParaRPr lang="pl-PL"/>
        </a:p>
      </dgm:t>
    </dgm:pt>
    <dgm:pt modelId="{3AFFA425-030D-47B9-ABD2-F6DB1A0E52C6}">
      <dgm:prSet phldrT="[Tekst]"/>
      <dgm:spPr/>
      <dgm:t>
        <a:bodyPr/>
        <a:lstStyle/>
        <a:p>
          <a:r>
            <a:rPr lang="pl-PL" dirty="0" smtClean="0"/>
            <a:t>utlenianie aldehydów w próbie Tollensa i próbie Trommera</a:t>
          </a:r>
          <a:endParaRPr lang="pl-PL" dirty="0"/>
        </a:p>
      </dgm:t>
    </dgm:pt>
    <dgm:pt modelId="{CCD991AB-8229-4164-AE65-4927C8109E98}" type="parTrans" cxnId="{194E0BD2-FE9F-47DB-9B98-FDC295D4A185}">
      <dgm:prSet/>
      <dgm:spPr/>
      <dgm:t>
        <a:bodyPr/>
        <a:lstStyle/>
        <a:p>
          <a:endParaRPr lang="pl-PL"/>
        </a:p>
      </dgm:t>
    </dgm:pt>
    <dgm:pt modelId="{91E9B086-906D-43ED-83F6-F284197F0EDF}" type="sibTrans" cxnId="{194E0BD2-FE9F-47DB-9B98-FDC295D4A185}">
      <dgm:prSet/>
      <dgm:spPr/>
      <dgm:t>
        <a:bodyPr/>
        <a:lstStyle/>
        <a:p>
          <a:endParaRPr lang="pl-PL"/>
        </a:p>
      </dgm:t>
    </dgm:pt>
    <dgm:pt modelId="{7BC3E78D-F634-4B70-9B90-361F1D9D21DF}">
      <dgm:prSet phldrT="[Tekst]"/>
      <dgm:spPr/>
      <dgm:t>
        <a:bodyPr/>
        <a:lstStyle/>
        <a:p>
          <a:r>
            <a:rPr lang="pl-PL" dirty="0" smtClean="0"/>
            <a:t>węglowodory nienasycone + tlenek węgla(II)</a:t>
          </a:r>
          <a:endParaRPr lang="pl-PL" dirty="0"/>
        </a:p>
      </dgm:t>
    </dgm:pt>
    <dgm:pt modelId="{B79940E3-9B6B-4421-8957-85CB42F58347}" type="parTrans" cxnId="{F04EC22E-F6DD-4E19-BDF7-921A33F84E68}">
      <dgm:prSet/>
      <dgm:spPr/>
      <dgm:t>
        <a:bodyPr/>
        <a:lstStyle/>
        <a:p>
          <a:endParaRPr lang="pl-PL"/>
        </a:p>
      </dgm:t>
    </dgm:pt>
    <dgm:pt modelId="{CFCAE29D-DC2B-4EDB-AEB9-85707F24CF0F}" type="sibTrans" cxnId="{F04EC22E-F6DD-4E19-BDF7-921A33F84E68}">
      <dgm:prSet/>
      <dgm:spPr/>
      <dgm:t>
        <a:bodyPr/>
        <a:lstStyle/>
        <a:p>
          <a:endParaRPr lang="pl-PL"/>
        </a:p>
      </dgm:t>
    </dgm:pt>
    <dgm:pt modelId="{094DC39C-C552-4E2C-B70D-822C17B4849A}">
      <dgm:prSet phldrT="[Tekst]"/>
      <dgm:spPr/>
      <dgm:t>
        <a:bodyPr/>
        <a:lstStyle/>
        <a:p>
          <a:r>
            <a:rPr lang="pl-PL" dirty="0" smtClean="0"/>
            <a:t>utlenianie aldehydu octowego – kwas octowy</a:t>
          </a:r>
          <a:endParaRPr lang="pl-PL" dirty="0"/>
        </a:p>
      </dgm:t>
    </dgm:pt>
    <dgm:pt modelId="{EACA3FE5-6E8D-4012-8EF8-4F4009C48F84}" type="parTrans" cxnId="{C534DF3A-A67E-4B4C-83C6-AD8E9A08D00D}">
      <dgm:prSet/>
      <dgm:spPr/>
      <dgm:t>
        <a:bodyPr/>
        <a:lstStyle/>
        <a:p>
          <a:endParaRPr lang="pl-PL"/>
        </a:p>
      </dgm:t>
    </dgm:pt>
    <dgm:pt modelId="{86FC3D72-B7E0-4A96-B2D6-465808176823}" type="sibTrans" cxnId="{C534DF3A-A67E-4B4C-83C6-AD8E9A08D00D}">
      <dgm:prSet/>
      <dgm:spPr/>
      <dgm:t>
        <a:bodyPr/>
        <a:lstStyle/>
        <a:p>
          <a:endParaRPr lang="pl-PL"/>
        </a:p>
      </dgm:t>
    </dgm:pt>
    <dgm:pt modelId="{AB79DE72-EE3E-41A8-AACF-22233EAFE94E}">
      <dgm:prSet phldrT="[Tekst]"/>
      <dgm:spPr/>
      <dgm:t>
        <a:bodyPr/>
        <a:lstStyle/>
        <a:p>
          <a:r>
            <a:rPr lang="pl-PL" dirty="0" smtClean="0"/>
            <a:t>fermentacja octowa – kwas octowy</a:t>
          </a:r>
          <a:endParaRPr lang="pl-PL" dirty="0"/>
        </a:p>
      </dgm:t>
    </dgm:pt>
    <dgm:pt modelId="{7781B601-8795-42FD-BFA6-6835C5C5229F}" type="parTrans" cxnId="{95F0571C-30E4-4916-BF4A-44D959D4BA38}">
      <dgm:prSet/>
      <dgm:spPr/>
      <dgm:t>
        <a:bodyPr/>
        <a:lstStyle/>
        <a:p>
          <a:endParaRPr lang="pl-PL"/>
        </a:p>
      </dgm:t>
    </dgm:pt>
    <dgm:pt modelId="{2238B63B-0E1F-4757-A66F-4684EAD0198A}" type="sibTrans" cxnId="{95F0571C-30E4-4916-BF4A-44D959D4BA38}">
      <dgm:prSet/>
      <dgm:spPr/>
      <dgm:t>
        <a:bodyPr/>
        <a:lstStyle/>
        <a:p>
          <a:endParaRPr lang="pl-PL"/>
        </a:p>
      </dgm:t>
    </dgm:pt>
    <dgm:pt modelId="{0A3C1CF7-8BDA-4DA9-9A11-EBC0C98F59CE}" type="pres">
      <dgm:prSet presAssocID="{9532C970-C580-498E-89EF-9D0B920F981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1B9454A-1543-4C20-B4AB-3AFDC399010A}" type="pres">
      <dgm:prSet presAssocID="{CFC3F105-EF18-4925-9923-E0B034EFD07E}" presName="parentLin" presStyleCnt="0"/>
      <dgm:spPr/>
    </dgm:pt>
    <dgm:pt modelId="{37CCF099-E3A0-477F-B5A3-C40CC7D297AC}" type="pres">
      <dgm:prSet presAssocID="{CFC3F105-EF18-4925-9923-E0B034EFD07E}" presName="parentLeftMargin" presStyleLbl="node1" presStyleIdx="0" presStyleCnt="6"/>
      <dgm:spPr/>
      <dgm:t>
        <a:bodyPr/>
        <a:lstStyle/>
        <a:p>
          <a:endParaRPr lang="pl-PL"/>
        </a:p>
      </dgm:t>
    </dgm:pt>
    <dgm:pt modelId="{ECEC0C10-3D94-47F2-931A-C6BC54EC23F5}" type="pres">
      <dgm:prSet presAssocID="{CFC3F105-EF18-4925-9923-E0B034EFD07E}" presName="parentText" presStyleLbl="node1" presStyleIdx="0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CFFEFB1-A3D1-4A83-BA78-5D59A2DF3506}" type="pres">
      <dgm:prSet presAssocID="{CFC3F105-EF18-4925-9923-E0B034EFD07E}" presName="negativeSpace" presStyleCnt="0"/>
      <dgm:spPr/>
    </dgm:pt>
    <dgm:pt modelId="{519F260D-9B4F-49CA-BAA3-C55DC6B1FAF3}" type="pres">
      <dgm:prSet presAssocID="{CFC3F105-EF18-4925-9923-E0B034EFD07E}" presName="childText" presStyleLbl="conFgAcc1" presStyleIdx="0" presStyleCnt="6">
        <dgm:presLayoutVars>
          <dgm:bulletEnabled val="1"/>
        </dgm:presLayoutVars>
      </dgm:prSet>
      <dgm:spPr/>
    </dgm:pt>
    <dgm:pt modelId="{70C69F27-964A-4EFD-B4C6-B29169529B71}" type="pres">
      <dgm:prSet presAssocID="{AE13DD35-F299-4952-8B8C-77019C25B082}" presName="spaceBetweenRectangles" presStyleCnt="0"/>
      <dgm:spPr/>
    </dgm:pt>
    <dgm:pt modelId="{F1EC8062-D57D-479E-B62B-52424C915493}" type="pres">
      <dgm:prSet presAssocID="{191935DF-5AA2-43D3-8B30-1786C8C843B5}" presName="parentLin" presStyleCnt="0"/>
      <dgm:spPr/>
    </dgm:pt>
    <dgm:pt modelId="{53594B55-A79E-434E-A3AC-B5B90AAF7BD4}" type="pres">
      <dgm:prSet presAssocID="{191935DF-5AA2-43D3-8B30-1786C8C843B5}" presName="parentLeftMargin" presStyleLbl="node1" presStyleIdx="0" presStyleCnt="6"/>
      <dgm:spPr/>
      <dgm:t>
        <a:bodyPr/>
        <a:lstStyle/>
        <a:p>
          <a:endParaRPr lang="pl-PL"/>
        </a:p>
      </dgm:t>
    </dgm:pt>
    <dgm:pt modelId="{C2CF3776-3CCA-4619-8275-CEF47975BED8}" type="pres">
      <dgm:prSet presAssocID="{191935DF-5AA2-43D3-8B30-1786C8C843B5}" presName="parentText" presStyleLbl="node1" presStyleIdx="1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4C958CC-79D6-4683-A6C3-B8F6BFABC0E8}" type="pres">
      <dgm:prSet presAssocID="{191935DF-5AA2-43D3-8B30-1786C8C843B5}" presName="negativeSpace" presStyleCnt="0"/>
      <dgm:spPr/>
    </dgm:pt>
    <dgm:pt modelId="{2E09BD0B-6A6D-4E7C-ACAA-D7FE3DFA4EF1}" type="pres">
      <dgm:prSet presAssocID="{191935DF-5AA2-43D3-8B30-1786C8C843B5}" presName="childText" presStyleLbl="conFgAcc1" presStyleIdx="1" presStyleCnt="6">
        <dgm:presLayoutVars>
          <dgm:bulletEnabled val="1"/>
        </dgm:presLayoutVars>
      </dgm:prSet>
      <dgm:spPr/>
    </dgm:pt>
    <dgm:pt modelId="{486ABD7E-F4D9-4695-8932-0818C65532EC}" type="pres">
      <dgm:prSet presAssocID="{5F0E9164-5C64-4D6F-B95F-1AA692BCBAA1}" presName="spaceBetweenRectangles" presStyleCnt="0"/>
      <dgm:spPr/>
    </dgm:pt>
    <dgm:pt modelId="{43CBCE52-A8E1-4E45-AB8C-C56926188EE2}" type="pres">
      <dgm:prSet presAssocID="{3AFFA425-030D-47B9-ABD2-F6DB1A0E52C6}" presName="parentLin" presStyleCnt="0"/>
      <dgm:spPr/>
    </dgm:pt>
    <dgm:pt modelId="{0A9E9A77-D9FC-48CF-819D-DBC020B469B9}" type="pres">
      <dgm:prSet presAssocID="{3AFFA425-030D-47B9-ABD2-F6DB1A0E52C6}" presName="parentLeftMargin" presStyleLbl="node1" presStyleIdx="1" presStyleCnt="6"/>
      <dgm:spPr/>
      <dgm:t>
        <a:bodyPr/>
        <a:lstStyle/>
        <a:p>
          <a:endParaRPr lang="pl-PL"/>
        </a:p>
      </dgm:t>
    </dgm:pt>
    <dgm:pt modelId="{136C550B-F1DF-42C3-AF3F-D3246E1FD657}" type="pres">
      <dgm:prSet presAssocID="{3AFFA425-030D-47B9-ABD2-F6DB1A0E52C6}" presName="parentText" presStyleLbl="node1" presStyleIdx="2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2BCEEB3-E885-4E8B-A412-A6178D846F41}" type="pres">
      <dgm:prSet presAssocID="{3AFFA425-030D-47B9-ABD2-F6DB1A0E52C6}" presName="negativeSpace" presStyleCnt="0"/>
      <dgm:spPr/>
    </dgm:pt>
    <dgm:pt modelId="{2A447937-CDF4-4DA8-9CFE-8398A1CE64FD}" type="pres">
      <dgm:prSet presAssocID="{3AFFA425-030D-47B9-ABD2-F6DB1A0E52C6}" presName="childText" presStyleLbl="conFgAcc1" presStyleIdx="2" presStyleCnt="6">
        <dgm:presLayoutVars>
          <dgm:bulletEnabled val="1"/>
        </dgm:presLayoutVars>
      </dgm:prSet>
      <dgm:spPr/>
    </dgm:pt>
    <dgm:pt modelId="{DDE56043-9755-47FE-B095-9D7791027542}" type="pres">
      <dgm:prSet presAssocID="{91E9B086-906D-43ED-83F6-F284197F0EDF}" presName="spaceBetweenRectangles" presStyleCnt="0"/>
      <dgm:spPr/>
    </dgm:pt>
    <dgm:pt modelId="{67745F92-59F8-4BF8-90CC-6DE4C66C9ADF}" type="pres">
      <dgm:prSet presAssocID="{7BC3E78D-F634-4B70-9B90-361F1D9D21DF}" presName="parentLin" presStyleCnt="0"/>
      <dgm:spPr/>
    </dgm:pt>
    <dgm:pt modelId="{3DC4790C-48E2-4EA9-B470-6D69FBA09D6D}" type="pres">
      <dgm:prSet presAssocID="{7BC3E78D-F634-4B70-9B90-361F1D9D21DF}" presName="parentLeftMargin" presStyleLbl="node1" presStyleIdx="2" presStyleCnt="6"/>
      <dgm:spPr/>
      <dgm:t>
        <a:bodyPr/>
        <a:lstStyle/>
        <a:p>
          <a:endParaRPr lang="pl-PL"/>
        </a:p>
      </dgm:t>
    </dgm:pt>
    <dgm:pt modelId="{3468046D-5B63-4EE1-A32A-5C6131F9301B}" type="pres">
      <dgm:prSet presAssocID="{7BC3E78D-F634-4B70-9B90-361F1D9D21DF}" presName="parentText" presStyleLbl="node1" presStyleIdx="3" presStyleCnt="6" custScaleX="142857" custLinFactNeighborX="15703" custLinFactNeighborY="3050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ACCDFE7-B409-4B04-9401-1D14A57A4EE8}" type="pres">
      <dgm:prSet presAssocID="{7BC3E78D-F634-4B70-9B90-361F1D9D21DF}" presName="negativeSpace" presStyleCnt="0"/>
      <dgm:spPr/>
    </dgm:pt>
    <dgm:pt modelId="{CB4E4E52-B3D7-4BAE-B6A1-488141A558EC}" type="pres">
      <dgm:prSet presAssocID="{7BC3E78D-F634-4B70-9B90-361F1D9D21DF}" presName="childText" presStyleLbl="conFgAcc1" presStyleIdx="3" presStyleCnt="6">
        <dgm:presLayoutVars>
          <dgm:bulletEnabled val="1"/>
        </dgm:presLayoutVars>
      </dgm:prSet>
      <dgm:spPr/>
    </dgm:pt>
    <dgm:pt modelId="{46875347-9642-4AF7-A1EB-9E0B453CB8A7}" type="pres">
      <dgm:prSet presAssocID="{CFCAE29D-DC2B-4EDB-AEB9-85707F24CF0F}" presName="spaceBetweenRectangles" presStyleCnt="0"/>
      <dgm:spPr/>
    </dgm:pt>
    <dgm:pt modelId="{89CD1AB0-649D-41D3-9AAA-1CA69B2753CF}" type="pres">
      <dgm:prSet presAssocID="{094DC39C-C552-4E2C-B70D-822C17B4849A}" presName="parentLin" presStyleCnt="0"/>
      <dgm:spPr/>
    </dgm:pt>
    <dgm:pt modelId="{C28E3F57-9F70-41BD-A723-3D27F3CB44A5}" type="pres">
      <dgm:prSet presAssocID="{094DC39C-C552-4E2C-B70D-822C17B4849A}" presName="parentLeftMargin" presStyleLbl="node1" presStyleIdx="3" presStyleCnt="6"/>
      <dgm:spPr/>
      <dgm:t>
        <a:bodyPr/>
        <a:lstStyle/>
        <a:p>
          <a:endParaRPr lang="pl-PL"/>
        </a:p>
      </dgm:t>
    </dgm:pt>
    <dgm:pt modelId="{1E230C5F-73E5-4E4C-81A0-064E9B02DF37}" type="pres">
      <dgm:prSet presAssocID="{094DC39C-C552-4E2C-B70D-822C17B4849A}" presName="parentText" presStyleLbl="node1" presStyleIdx="4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BBF0943-CFEF-4684-9469-F15CA8BA8829}" type="pres">
      <dgm:prSet presAssocID="{094DC39C-C552-4E2C-B70D-822C17B4849A}" presName="negativeSpace" presStyleCnt="0"/>
      <dgm:spPr/>
    </dgm:pt>
    <dgm:pt modelId="{52D244DE-C985-4B89-9EED-49125B132172}" type="pres">
      <dgm:prSet presAssocID="{094DC39C-C552-4E2C-B70D-822C17B4849A}" presName="childText" presStyleLbl="conFgAcc1" presStyleIdx="4" presStyleCnt="6">
        <dgm:presLayoutVars>
          <dgm:bulletEnabled val="1"/>
        </dgm:presLayoutVars>
      </dgm:prSet>
      <dgm:spPr/>
    </dgm:pt>
    <dgm:pt modelId="{FDFCB8B1-C8E4-401B-9104-49B13A3FDB69}" type="pres">
      <dgm:prSet presAssocID="{86FC3D72-B7E0-4A96-B2D6-465808176823}" presName="spaceBetweenRectangles" presStyleCnt="0"/>
      <dgm:spPr/>
    </dgm:pt>
    <dgm:pt modelId="{B1ED2EA4-82A8-47DB-89FC-F6DBF446B8EF}" type="pres">
      <dgm:prSet presAssocID="{AB79DE72-EE3E-41A8-AACF-22233EAFE94E}" presName="parentLin" presStyleCnt="0"/>
      <dgm:spPr/>
    </dgm:pt>
    <dgm:pt modelId="{F809030C-9315-4AC6-8E10-9EB0E6ED4353}" type="pres">
      <dgm:prSet presAssocID="{AB79DE72-EE3E-41A8-AACF-22233EAFE94E}" presName="parentLeftMargin" presStyleLbl="node1" presStyleIdx="4" presStyleCnt="6"/>
      <dgm:spPr/>
      <dgm:t>
        <a:bodyPr/>
        <a:lstStyle/>
        <a:p>
          <a:endParaRPr lang="pl-PL"/>
        </a:p>
      </dgm:t>
    </dgm:pt>
    <dgm:pt modelId="{042A97C7-6B4E-40CE-8E2F-3A0A072ABAE7}" type="pres">
      <dgm:prSet presAssocID="{AB79DE72-EE3E-41A8-AACF-22233EAFE94E}" presName="parentText" presStyleLbl="node1" presStyleIdx="5" presStyleCnt="6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058026B-46A1-47E5-B8C9-FB01DEF2A8EB}" type="pres">
      <dgm:prSet presAssocID="{AB79DE72-EE3E-41A8-AACF-22233EAFE94E}" presName="negativeSpace" presStyleCnt="0"/>
      <dgm:spPr/>
    </dgm:pt>
    <dgm:pt modelId="{C0275BB6-CE4B-46C2-BFB9-665DD33B840F}" type="pres">
      <dgm:prSet presAssocID="{AB79DE72-EE3E-41A8-AACF-22233EAFE94E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C534DF3A-A67E-4B4C-83C6-AD8E9A08D00D}" srcId="{9532C970-C580-498E-89EF-9D0B920F981E}" destId="{094DC39C-C552-4E2C-B70D-822C17B4849A}" srcOrd="4" destOrd="0" parTransId="{EACA3FE5-6E8D-4012-8EF8-4F4009C48F84}" sibTransId="{86FC3D72-B7E0-4A96-B2D6-465808176823}"/>
    <dgm:cxn modelId="{B268D205-71F6-43BF-B2AA-3DC7B845DFCC}" type="presOf" srcId="{9532C970-C580-498E-89EF-9D0B920F981E}" destId="{0A3C1CF7-8BDA-4DA9-9A11-EBC0C98F59CE}" srcOrd="0" destOrd="0" presId="urn:microsoft.com/office/officeart/2005/8/layout/list1"/>
    <dgm:cxn modelId="{D6B9B849-C0E4-42A7-92B7-D0B768BAD9BB}" type="presOf" srcId="{191935DF-5AA2-43D3-8B30-1786C8C843B5}" destId="{C2CF3776-3CCA-4619-8275-CEF47975BED8}" srcOrd="1" destOrd="0" presId="urn:microsoft.com/office/officeart/2005/8/layout/list1"/>
    <dgm:cxn modelId="{2E7CFF84-0D1F-4E52-88B9-505B59E246C9}" type="presOf" srcId="{191935DF-5AA2-43D3-8B30-1786C8C843B5}" destId="{53594B55-A79E-434E-A3AC-B5B90AAF7BD4}" srcOrd="0" destOrd="0" presId="urn:microsoft.com/office/officeart/2005/8/layout/list1"/>
    <dgm:cxn modelId="{B26FE327-25FF-483E-999D-EF958405547C}" type="presOf" srcId="{AB79DE72-EE3E-41A8-AACF-22233EAFE94E}" destId="{042A97C7-6B4E-40CE-8E2F-3A0A072ABAE7}" srcOrd="1" destOrd="0" presId="urn:microsoft.com/office/officeart/2005/8/layout/list1"/>
    <dgm:cxn modelId="{790EDB0A-C81B-4D7B-A439-7DDBD06FF3FF}" type="presOf" srcId="{CFC3F105-EF18-4925-9923-E0B034EFD07E}" destId="{ECEC0C10-3D94-47F2-931A-C6BC54EC23F5}" srcOrd="1" destOrd="0" presId="urn:microsoft.com/office/officeart/2005/8/layout/list1"/>
    <dgm:cxn modelId="{A7513EC8-48BA-4CE3-95EA-64603621FBBA}" type="presOf" srcId="{CFC3F105-EF18-4925-9923-E0B034EFD07E}" destId="{37CCF099-E3A0-477F-B5A3-C40CC7D297AC}" srcOrd="0" destOrd="0" presId="urn:microsoft.com/office/officeart/2005/8/layout/list1"/>
    <dgm:cxn modelId="{FF1FBB60-2CC0-430B-8A9C-B94B134E3340}" type="presOf" srcId="{3AFFA425-030D-47B9-ABD2-F6DB1A0E52C6}" destId="{136C550B-F1DF-42C3-AF3F-D3246E1FD657}" srcOrd="1" destOrd="0" presId="urn:microsoft.com/office/officeart/2005/8/layout/list1"/>
    <dgm:cxn modelId="{194E0BD2-FE9F-47DB-9B98-FDC295D4A185}" srcId="{9532C970-C580-498E-89EF-9D0B920F981E}" destId="{3AFFA425-030D-47B9-ABD2-F6DB1A0E52C6}" srcOrd="2" destOrd="0" parTransId="{CCD991AB-8229-4164-AE65-4927C8109E98}" sibTransId="{91E9B086-906D-43ED-83F6-F284197F0EDF}"/>
    <dgm:cxn modelId="{8357AAC8-5512-441E-AC9A-CDABC7D1537E}" srcId="{9532C970-C580-498E-89EF-9D0B920F981E}" destId="{191935DF-5AA2-43D3-8B30-1786C8C843B5}" srcOrd="1" destOrd="0" parTransId="{3F985C21-B36C-4025-ABB3-A1AA6C6BADD4}" sibTransId="{5F0E9164-5C64-4D6F-B95F-1AA692BCBAA1}"/>
    <dgm:cxn modelId="{F04EC22E-F6DD-4E19-BDF7-921A33F84E68}" srcId="{9532C970-C580-498E-89EF-9D0B920F981E}" destId="{7BC3E78D-F634-4B70-9B90-361F1D9D21DF}" srcOrd="3" destOrd="0" parTransId="{B79940E3-9B6B-4421-8957-85CB42F58347}" sibTransId="{CFCAE29D-DC2B-4EDB-AEB9-85707F24CF0F}"/>
    <dgm:cxn modelId="{1858853A-71FE-441D-A681-E7560F915D05}" srcId="{9532C970-C580-498E-89EF-9D0B920F981E}" destId="{CFC3F105-EF18-4925-9923-E0B034EFD07E}" srcOrd="0" destOrd="0" parTransId="{F6CEFF9F-5B94-4351-A393-EE63B75BE147}" sibTransId="{AE13DD35-F299-4952-8B8C-77019C25B082}"/>
    <dgm:cxn modelId="{3AF0FF82-6A74-4F58-BDD7-6AB1DFD23E1B}" type="presOf" srcId="{3AFFA425-030D-47B9-ABD2-F6DB1A0E52C6}" destId="{0A9E9A77-D9FC-48CF-819D-DBC020B469B9}" srcOrd="0" destOrd="0" presId="urn:microsoft.com/office/officeart/2005/8/layout/list1"/>
    <dgm:cxn modelId="{DCD939F3-7EB9-4E09-8DB9-0572227F9010}" type="presOf" srcId="{7BC3E78D-F634-4B70-9B90-361F1D9D21DF}" destId="{3DC4790C-48E2-4EA9-B470-6D69FBA09D6D}" srcOrd="0" destOrd="0" presId="urn:microsoft.com/office/officeart/2005/8/layout/list1"/>
    <dgm:cxn modelId="{CDDF299A-8D3E-49D0-A0C9-9947FA90860E}" type="presOf" srcId="{7BC3E78D-F634-4B70-9B90-361F1D9D21DF}" destId="{3468046D-5B63-4EE1-A32A-5C6131F9301B}" srcOrd="1" destOrd="0" presId="urn:microsoft.com/office/officeart/2005/8/layout/list1"/>
    <dgm:cxn modelId="{3064636B-2262-40B1-B77E-B2EE2A529B9F}" type="presOf" srcId="{094DC39C-C552-4E2C-B70D-822C17B4849A}" destId="{1E230C5F-73E5-4E4C-81A0-064E9B02DF37}" srcOrd="1" destOrd="0" presId="urn:microsoft.com/office/officeart/2005/8/layout/list1"/>
    <dgm:cxn modelId="{176F33FD-7BFB-49F3-A22C-0E01C2709396}" type="presOf" srcId="{AB79DE72-EE3E-41A8-AACF-22233EAFE94E}" destId="{F809030C-9315-4AC6-8E10-9EB0E6ED4353}" srcOrd="0" destOrd="0" presId="urn:microsoft.com/office/officeart/2005/8/layout/list1"/>
    <dgm:cxn modelId="{95F0571C-30E4-4916-BF4A-44D959D4BA38}" srcId="{9532C970-C580-498E-89EF-9D0B920F981E}" destId="{AB79DE72-EE3E-41A8-AACF-22233EAFE94E}" srcOrd="5" destOrd="0" parTransId="{7781B601-8795-42FD-BFA6-6835C5C5229F}" sibTransId="{2238B63B-0E1F-4757-A66F-4684EAD0198A}"/>
    <dgm:cxn modelId="{6AE896C1-2156-4030-A70E-0BB299605A87}" type="presOf" srcId="{094DC39C-C552-4E2C-B70D-822C17B4849A}" destId="{C28E3F57-9F70-41BD-A723-3D27F3CB44A5}" srcOrd="0" destOrd="0" presId="urn:microsoft.com/office/officeart/2005/8/layout/list1"/>
    <dgm:cxn modelId="{C46AA111-69EF-4E05-B672-C9EE816EB71D}" type="presParOf" srcId="{0A3C1CF7-8BDA-4DA9-9A11-EBC0C98F59CE}" destId="{81B9454A-1543-4C20-B4AB-3AFDC399010A}" srcOrd="0" destOrd="0" presId="urn:microsoft.com/office/officeart/2005/8/layout/list1"/>
    <dgm:cxn modelId="{2DF4691B-0C26-44D0-A024-6D7A1DC0AAB5}" type="presParOf" srcId="{81B9454A-1543-4C20-B4AB-3AFDC399010A}" destId="{37CCF099-E3A0-477F-B5A3-C40CC7D297AC}" srcOrd="0" destOrd="0" presId="urn:microsoft.com/office/officeart/2005/8/layout/list1"/>
    <dgm:cxn modelId="{8A924214-9194-4927-AC36-BE500ADEA0DC}" type="presParOf" srcId="{81B9454A-1543-4C20-B4AB-3AFDC399010A}" destId="{ECEC0C10-3D94-47F2-931A-C6BC54EC23F5}" srcOrd="1" destOrd="0" presId="urn:microsoft.com/office/officeart/2005/8/layout/list1"/>
    <dgm:cxn modelId="{0055447E-691F-472E-AAE8-6DE49EDCC58C}" type="presParOf" srcId="{0A3C1CF7-8BDA-4DA9-9A11-EBC0C98F59CE}" destId="{ACFFEFB1-A3D1-4A83-BA78-5D59A2DF3506}" srcOrd="1" destOrd="0" presId="urn:microsoft.com/office/officeart/2005/8/layout/list1"/>
    <dgm:cxn modelId="{8595A83A-28BB-4CDB-8BFD-4687759E9C7B}" type="presParOf" srcId="{0A3C1CF7-8BDA-4DA9-9A11-EBC0C98F59CE}" destId="{519F260D-9B4F-49CA-BAA3-C55DC6B1FAF3}" srcOrd="2" destOrd="0" presId="urn:microsoft.com/office/officeart/2005/8/layout/list1"/>
    <dgm:cxn modelId="{88786D1D-DE7C-472F-B5F2-D8EA2BDE5FE7}" type="presParOf" srcId="{0A3C1CF7-8BDA-4DA9-9A11-EBC0C98F59CE}" destId="{70C69F27-964A-4EFD-B4C6-B29169529B71}" srcOrd="3" destOrd="0" presId="urn:microsoft.com/office/officeart/2005/8/layout/list1"/>
    <dgm:cxn modelId="{73028BA0-3960-439A-B6CC-78AFD79ADE5A}" type="presParOf" srcId="{0A3C1CF7-8BDA-4DA9-9A11-EBC0C98F59CE}" destId="{F1EC8062-D57D-479E-B62B-52424C915493}" srcOrd="4" destOrd="0" presId="urn:microsoft.com/office/officeart/2005/8/layout/list1"/>
    <dgm:cxn modelId="{CBA89733-DE11-485F-AC9C-9395521C5377}" type="presParOf" srcId="{F1EC8062-D57D-479E-B62B-52424C915493}" destId="{53594B55-A79E-434E-A3AC-B5B90AAF7BD4}" srcOrd="0" destOrd="0" presId="urn:microsoft.com/office/officeart/2005/8/layout/list1"/>
    <dgm:cxn modelId="{97D02E86-AA40-40FE-9845-3C7505715C10}" type="presParOf" srcId="{F1EC8062-D57D-479E-B62B-52424C915493}" destId="{C2CF3776-3CCA-4619-8275-CEF47975BED8}" srcOrd="1" destOrd="0" presId="urn:microsoft.com/office/officeart/2005/8/layout/list1"/>
    <dgm:cxn modelId="{A03A2359-A0D3-40D8-8250-2F7F81D10147}" type="presParOf" srcId="{0A3C1CF7-8BDA-4DA9-9A11-EBC0C98F59CE}" destId="{B4C958CC-79D6-4683-A6C3-B8F6BFABC0E8}" srcOrd="5" destOrd="0" presId="urn:microsoft.com/office/officeart/2005/8/layout/list1"/>
    <dgm:cxn modelId="{471BE139-0B5F-456E-BA97-4AF7DE579770}" type="presParOf" srcId="{0A3C1CF7-8BDA-4DA9-9A11-EBC0C98F59CE}" destId="{2E09BD0B-6A6D-4E7C-ACAA-D7FE3DFA4EF1}" srcOrd="6" destOrd="0" presId="urn:microsoft.com/office/officeart/2005/8/layout/list1"/>
    <dgm:cxn modelId="{97C59A8A-9881-4380-8B20-C5A0F39CF3DB}" type="presParOf" srcId="{0A3C1CF7-8BDA-4DA9-9A11-EBC0C98F59CE}" destId="{486ABD7E-F4D9-4695-8932-0818C65532EC}" srcOrd="7" destOrd="0" presId="urn:microsoft.com/office/officeart/2005/8/layout/list1"/>
    <dgm:cxn modelId="{C3EBDAE4-FCAC-43BF-AC92-0BC95837550E}" type="presParOf" srcId="{0A3C1CF7-8BDA-4DA9-9A11-EBC0C98F59CE}" destId="{43CBCE52-A8E1-4E45-AB8C-C56926188EE2}" srcOrd="8" destOrd="0" presId="urn:microsoft.com/office/officeart/2005/8/layout/list1"/>
    <dgm:cxn modelId="{3198AB06-7ADD-409F-84C3-DD14BB7E5D33}" type="presParOf" srcId="{43CBCE52-A8E1-4E45-AB8C-C56926188EE2}" destId="{0A9E9A77-D9FC-48CF-819D-DBC020B469B9}" srcOrd="0" destOrd="0" presId="urn:microsoft.com/office/officeart/2005/8/layout/list1"/>
    <dgm:cxn modelId="{39E65593-F0C3-412E-BF7E-D60FAC2DD8A8}" type="presParOf" srcId="{43CBCE52-A8E1-4E45-AB8C-C56926188EE2}" destId="{136C550B-F1DF-42C3-AF3F-D3246E1FD657}" srcOrd="1" destOrd="0" presId="urn:microsoft.com/office/officeart/2005/8/layout/list1"/>
    <dgm:cxn modelId="{1BAE6BFD-54E0-4C0B-9907-ECC4B85D0600}" type="presParOf" srcId="{0A3C1CF7-8BDA-4DA9-9A11-EBC0C98F59CE}" destId="{52BCEEB3-E885-4E8B-A412-A6178D846F41}" srcOrd="9" destOrd="0" presId="urn:microsoft.com/office/officeart/2005/8/layout/list1"/>
    <dgm:cxn modelId="{FD069580-D138-4464-B988-DACD46CC4D38}" type="presParOf" srcId="{0A3C1CF7-8BDA-4DA9-9A11-EBC0C98F59CE}" destId="{2A447937-CDF4-4DA8-9CFE-8398A1CE64FD}" srcOrd="10" destOrd="0" presId="urn:microsoft.com/office/officeart/2005/8/layout/list1"/>
    <dgm:cxn modelId="{D33573E9-D000-4008-ACDD-71759B71D113}" type="presParOf" srcId="{0A3C1CF7-8BDA-4DA9-9A11-EBC0C98F59CE}" destId="{DDE56043-9755-47FE-B095-9D7791027542}" srcOrd="11" destOrd="0" presId="urn:microsoft.com/office/officeart/2005/8/layout/list1"/>
    <dgm:cxn modelId="{D939E808-21A4-4EE8-B999-0901169C0582}" type="presParOf" srcId="{0A3C1CF7-8BDA-4DA9-9A11-EBC0C98F59CE}" destId="{67745F92-59F8-4BF8-90CC-6DE4C66C9ADF}" srcOrd="12" destOrd="0" presId="urn:microsoft.com/office/officeart/2005/8/layout/list1"/>
    <dgm:cxn modelId="{A1780E71-9ED4-4090-8567-DD7196317A13}" type="presParOf" srcId="{67745F92-59F8-4BF8-90CC-6DE4C66C9ADF}" destId="{3DC4790C-48E2-4EA9-B470-6D69FBA09D6D}" srcOrd="0" destOrd="0" presId="urn:microsoft.com/office/officeart/2005/8/layout/list1"/>
    <dgm:cxn modelId="{9FFAEF19-EA27-4514-8B4E-BF3C50485A96}" type="presParOf" srcId="{67745F92-59F8-4BF8-90CC-6DE4C66C9ADF}" destId="{3468046D-5B63-4EE1-A32A-5C6131F9301B}" srcOrd="1" destOrd="0" presId="urn:microsoft.com/office/officeart/2005/8/layout/list1"/>
    <dgm:cxn modelId="{EDBF9326-4B88-45F4-B1C3-3C7D1334683D}" type="presParOf" srcId="{0A3C1CF7-8BDA-4DA9-9A11-EBC0C98F59CE}" destId="{7ACCDFE7-B409-4B04-9401-1D14A57A4EE8}" srcOrd="13" destOrd="0" presId="urn:microsoft.com/office/officeart/2005/8/layout/list1"/>
    <dgm:cxn modelId="{3BFBB6AA-5C3A-43F7-8D0E-0E526DE10C08}" type="presParOf" srcId="{0A3C1CF7-8BDA-4DA9-9A11-EBC0C98F59CE}" destId="{CB4E4E52-B3D7-4BAE-B6A1-488141A558EC}" srcOrd="14" destOrd="0" presId="urn:microsoft.com/office/officeart/2005/8/layout/list1"/>
    <dgm:cxn modelId="{4583FA7F-2CCB-4122-95EF-6D74677DAD8D}" type="presParOf" srcId="{0A3C1CF7-8BDA-4DA9-9A11-EBC0C98F59CE}" destId="{46875347-9642-4AF7-A1EB-9E0B453CB8A7}" srcOrd="15" destOrd="0" presId="urn:microsoft.com/office/officeart/2005/8/layout/list1"/>
    <dgm:cxn modelId="{471A1587-46AF-4F07-B363-E8447C8446F4}" type="presParOf" srcId="{0A3C1CF7-8BDA-4DA9-9A11-EBC0C98F59CE}" destId="{89CD1AB0-649D-41D3-9AAA-1CA69B2753CF}" srcOrd="16" destOrd="0" presId="urn:microsoft.com/office/officeart/2005/8/layout/list1"/>
    <dgm:cxn modelId="{41026B5F-79B7-4C1A-A1DE-012CAD21A72F}" type="presParOf" srcId="{89CD1AB0-649D-41D3-9AAA-1CA69B2753CF}" destId="{C28E3F57-9F70-41BD-A723-3D27F3CB44A5}" srcOrd="0" destOrd="0" presId="urn:microsoft.com/office/officeart/2005/8/layout/list1"/>
    <dgm:cxn modelId="{2E83C7DE-4125-4333-9828-A39407B75456}" type="presParOf" srcId="{89CD1AB0-649D-41D3-9AAA-1CA69B2753CF}" destId="{1E230C5F-73E5-4E4C-81A0-064E9B02DF37}" srcOrd="1" destOrd="0" presId="urn:microsoft.com/office/officeart/2005/8/layout/list1"/>
    <dgm:cxn modelId="{A969546B-F70E-45CA-93B8-C144DE1611BF}" type="presParOf" srcId="{0A3C1CF7-8BDA-4DA9-9A11-EBC0C98F59CE}" destId="{8BBF0943-CFEF-4684-9469-F15CA8BA8829}" srcOrd="17" destOrd="0" presId="urn:microsoft.com/office/officeart/2005/8/layout/list1"/>
    <dgm:cxn modelId="{E2CE8C78-718D-459D-A5AF-B332A5BE4C37}" type="presParOf" srcId="{0A3C1CF7-8BDA-4DA9-9A11-EBC0C98F59CE}" destId="{52D244DE-C985-4B89-9EED-49125B132172}" srcOrd="18" destOrd="0" presId="urn:microsoft.com/office/officeart/2005/8/layout/list1"/>
    <dgm:cxn modelId="{19B60775-4B86-4CD2-9F02-30D1F34B1C3D}" type="presParOf" srcId="{0A3C1CF7-8BDA-4DA9-9A11-EBC0C98F59CE}" destId="{FDFCB8B1-C8E4-401B-9104-49B13A3FDB69}" srcOrd="19" destOrd="0" presId="urn:microsoft.com/office/officeart/2005/8/layout/list1"/>
    <dgm:cxn modelId="{2B2358A2-D679-4384-B150-8212FD21097F}" type="presParOf" srcId="{0A3C1CF7-8BDA-4DA9-9A11-EBC0C98F59CE}" destId="{B1ED2EA4-82A8-47DB-89FC-F6DBF446B8EF}" srcOrd="20" destOrd="0" presId="urn:microsoft.com/office/officeart/2005/8/layout/list1"/>
    <dgm:cxn modelId="{76CB674D-BB28-45D4-B35B-C556796329B0}" type="presParOf" srcId="{B1ED2EA4-82A8-47DB-89FC-F6DBF446B8EF}" destId="{F809030C-9315-4AC6-8E10-9EB0E6ED4353}" srcOrd="0" destOrd="0" presId="urn:microsoft.com/office/officeart/2005/8/layout/list1"/>
    <dgm:cxn modelId="{7A5A5F3B-FC22-49A7-8852-7436C73749C6}" type="presParOf" srcId="{B1ED2EA4-82A8-47DB-89FC-F6DBF446B8EF}" destId="{042A97C7-6B4E-40CE-8E2F-3A0A072ABAE7}" srcOrd="1" destOrd="0" presId="urn:microsoft.com/office/officeart/2005/8/layout/list1"/>
    <dgm:cxn modelId="{4FD88F0D-D16B-400D-B778-35EE97A7464E}" type="presParOf" srcId="{0A3C1CF7-8BDA-4DA9-9A11-EBC0C98F59CE}" destId="{E058026B-46A1-47E5-B8C9-FB01DEF2A8EB}" srcOrd="21" destOrd="0" presId="urn:microsoft.com/office/officeart/2005/8/layout/list1"/>
    <dgm:cxn modelId="{2DBF630D-DC7A-4877-A82B-9E11C27C9C9F}" type="presParOf" srcId="{0A3C1CF7-8BDA-4DA9-9A11-EBC0C98F59CE}" destId="{C0275BB6-CE4B-46C2-BFB9-665DD33B840F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9F260D-9B4F-49CA-BAA3-C55DC6B1FAF3}">
      <dsp:nvSpPr>
        <dsp:cNvPr id="0" name=""/>
        <dsp:cNvSpPr/>
      </dsp:nvSpPr>
      <dsp:spPr>
        <a:xfrm>
          <a:off x="0" y="461307"/>
          <a:ext cx="871296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EC0C10-3D94-47F2-931A-C6BC54EC23F5}">
      <dsp:nvSpPr>
        <dsp:cNvPr id="0" name=""/>
        <dsp:cNvSpPr/>
      </dsp:nvSpPr>
      <dsp:spPr>
        <a:xfrm>
          <a:off x="414801" y="151347"/>
          <a:ext cx="829603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utlenianie odpowiednich węglowodorów</a:t>
          </a:r>
          <a:endParaRPr lang="pl-PL" sz="2100" kern="1200" dirty="0"/>
        </a:p>
      </dsp:txBody>
      <dsp:txXfrm>
        <a:off x="445063" y="181609"/>
        <a:ext cx="8235506" cy="559396"/>
      </dsp:txXfrm>
    </dsp:sp>
    <dsp:sp modelId="{2E09BD0B-6A6D-4E7C-ACAA-D7FE3DFA4EF1}">
      <dsp:nvSpPr>
        <dsp:cNvPr id="0" name=""/>
        <dsp:cNvSpPr/>
      </dsp:nvSpPr>
      <dsp:spPr>
        <a:xfrm>
          <a:off x="0" y="1413868"/>
          <a:ext cx="871296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CF3776-3CCA-4619-8275-CEF47975BED8}">
      <dsp:nvSpPr>
        <dsp:cNvPr id="0" name=""/>
        <dsp:cNvSpPr/>
      </dsp:nvSpPr>
      <dsp:spPr>
        <a:xfrm>
          <a:off x="414801" y="1103907"/>
          <a:ext cx="829603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utlenianie alkoholi I-rzędowych</a:t>
          </a:r>
          <a:endParaRPr lang="pl-PL" sz="2100" kern="1200" dirty="0"/>
        </a:p>
      </dsp:txBody>
      <dsp:txXfrm>
        <a:off x="445063" y="1134169"/>
        <a:ext cx="8235506" cy="559396"/>
      </dsp:txXfrm>
    </dsp:sp>
    <dsp:sp modelId="{2A447937-CDF4-4DA8-9CFE-8398A1CE64FD}">
      <dsp:nvSpPr>
        <dsp:cNvPr id="0" name=""/>
        <dsp:cNvSpPr/>
      </dsp:nvSpPr>
      <dsp:spPr>
        <a:xfrm>
          <a:off x="0" y="2366428"/>
          <a:ext cx="871296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6C550B-F1DF-42C3-AF3F-D3246E1FD657}">
      <dsp:nvSpPr>
        <dsp:cNvPr id="0" name=""/>
        <dsp:cNvSpPr/>
      </dsp:nvSpPr>
      <dsp:spPr>
        <a:xfrm>
          <a:off x="414801" y="2056468"/>
          <a:ext cx="829603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utlenianie aldehydów w próbie Tollensa i próbie Trommera</a:t>
          </a:r>
          <a:endParaRPr lang="pl-PL" sz="2100" kern="1200" dirty="0"/>
        </a:p>
      </dsp:txBody>
      <dsp:txXfrm>
        <a:off x="445063" y="2086730"/>
        <a:ext cx="8235506" cy="559396"/>
      </dsp:txXfrm>
    </dsp:sp>
    <dsp:sp modelId="{CB4E4E52-B3D7-4BAE-B6A1-488141A558EC}">
      <dsp:nvSpPr>
        <dsp:cNvPr id="0" name=""/>
        <dsp:cNvSpPr/>
      </dsp:nvSpPr>
      <dsp:spPr>
        <a:xfrm>
          <a:off x="0" y="3318988"/>
          <a:ext cx="871296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68046D-5B63-4EE1-A32A-5C6131F9301B}">
      <dsp:nvSpPr>
        <dsp:cNvPr id="0" name=""/>
        <dsp:cNvSpPr/>
      </dsp:nvSpPr>
      <dsp:spPr>
        <a:xfrm>
          <a:off x="416937" y="3027935"/>
          <a:ext cx="829603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węglowodory nienasycone + tlenek węgla(II)</a:t>
          </a:r>
          <a:endParaRPr lang="pl-PL" sz="2100" kern="1200" dirty="0"/>
        </a:p>
      </dsp:txBody>
      <dsp:txXfrm>
        <a:off x="447199" y="3058197"/>
        <a:ext cx="8235506" cy="559396"/>
      </dsp:txXfrm>
    </dsp:sp>
    <dsp:sp modelId="{52D244DE-C985-4B89-9EED-49125B132172}">
      <dsp:nvSpPr>
        <dsp:cNvPr id="0" name=""/>
        <dsp:cNvSpPr/>
      </dsp:nvSpPr>
      <dsp:spPr>
        <a:xfrm>
          <a:off x="0" y="4271548"/>
          <a:ext cx="871296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230C5F-73E5-4E4C-81A0-064E9B02DF37}">
      <dsp:nvSpPr>
        <dsp:cNvPr id="0" name=""/>
        <dsp:cNvSpPr/>
      </dsp:nvSpPr>
      <dsp:spPr>
        <a:xfrm>
          <a:off x="414801" y="3961588"/>
          <a:ext cx="829603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utlenianie aldehydu octowego – kwas octowy</a:t>
          </a:r>
          <a:endParaRPr lang="pl-PL" sz="2100" kern="1200" dirty="0"/>
        </a:p>
      </dsp:txBody>
      <dsp:txXfrm>
        <a:off x="445063" y="3991850"/>
        <a:ext cx="8235506" cy="559396"/>
      </dsp:txXfrm>
    </dsp:sp>
    <dsp:sp modelId="{C0275BB6-CE4B-46C2-BFB9-665DD33B840F}">
      <dsp:nvSpPr>
        <dsp:cNvPr id="0" name=""/>
        <dsp:cNvSpPr/>
      </dsp:nvSpPr>
      <dsp:spPr>
        <a:xfrm>
          <a:off x="0" y="5224108"/>
          <a:ext cx="8712968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2A97C7-6B4E-40CE-8E2F-3A0A072ABAE7}">
      <dsp:nvSpPr>
        <dsp:cNvPr id="0" name=""/>
        <dsp:cNvSpPr/>
      </dsp:nvSpPr>
      <dsp:spPr>
        <a:xfrm>
          <a:off x="414801" y="4914148"/>
          <a:ext cx="8296030" cy="6199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0531" tIns="0" rIns="230531" bIns="0" numCol="1" spcCol="1270" anchor="ctr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kern="1200" dirty="0" smtClean="0"/>
            <a:t>fermentacja octowa – kwas octowy</a:t>
          </a:r>
          <a:endParaRPr lang="pl-PL" sz="2100" kern="1200" dirty="0"/>
        </a:p>
      </dsp:txBody>
      <dsp:txXfrm>
        <a:off x="445063" y="4944410"/>
        <a:ext cx="8235506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B1EB550-343E-45A2-B3F3-22D56E08DEFC}" type="datetimeFigureOut">
              <a:rPr lang="pl-PL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dirty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7E95914-DBF5-4AA7-8023-D8DB7F9503E4}" type="slidenum">
              <a:rPr lang="pl-PL"/>
              <a:pPr>
                <a:defRPr/>
              </a:pPr>
              <a:t>‹#›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7493840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7D4A3B-63C6-41DB-B892-05C916E93D6B}" type="datetime1">
              <a:rPr lang="pl-PL" smtClean="0"/>
              <a:pPr>
                <a:defRPr/>
              </a:pPr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dirty="0" smtClean="0"/>
              <a:t>informatyka +</a:t>
            </a:r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01C803-3B61-4882-A733-27B137D96FCB}" type="slidenum">
              <a:rPr lang="pl-PL" smtClean="0"/>
              <a:pPr>
                <a:defRPr/>
              </a:pPr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7" name="Tytuł 5"/>
          <p:cNvSpPr txBox="1">
            <a:spLocks/>
          </p:cNvSpPr>
          <p:nvPr userDrawn="1"/>
        </p:nvSpPr>
        <p:spPr>
          <a:xfrm>
            <a:off x="331788" y="282575"/>
            <a:ext cx="8785225" cy="490538"/>
          </a:xfrm>
          <a:prstGeom prst="rect">
            <a:avLst/>
          </a:prstGeom>
        </p:spPr>
        <p:txBody>
          <a:bodyPr>
            <a:normAutofit fontScale="97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>TYTUŁ SLAJDU</a:t>
            </a:r>
          </a:p>
        </p:txBody>
      </p:sp>
      <p:sp>
        <p:nvSpPr>
          <p:cNvPr id="8" name="Symbol zastępczy numeru slajdu 3"/>
          <p:cNvSpPr txBox="1">
            <a:spLocks/>
          </p:cNvSpPr>
          <p:nvPr userDrawn="1"/>
        </p:nvSpPr>
        <p:spPr bwMode="auto">
          <a:xfrm>
            <a:off x="6705600" y="6508750"/>
            <a:ext cx="2133600" cy="365125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7EBF4F-031E-49BA-AC37-C782E95C990C}" type="slidenum">
              <a:rPr kumimoji="0" lang="pl-PL" sz="2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pl-PL" sz="2400" b="0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BA1E-ABE4-4DB5-9B23-7D5BDC8D4BAD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C01454-67C9-4F93-AECE-029C454E6400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32" r:id="rId10"/>
    <p:sldLayoutId id="214748373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  <p:sldLayoutId id="2147483736" r:id="rId2"/>
    <p:sldLayoutId id="2147483737" r:id="rId3"/>
    <p:sldLayoutId id="2147483738" r:id="rId4"/>
    <p:sldLayoutId id="2147483739" r:id="rId5"/>
    <p:sldLayoutId id="2147483740" r:id="rId6"/>
    <p:sldLayoutId id="2147483741" r:id="rId7"/>
    <p:sldLayoutId id="2147483742" r:id="rId8"/>
    <p:sldLayoutId id="2147483743" r:id="rId9"/>
    <p:sldLayoutId id="2147483744" r:id="rId10"/>
    <p:sldLayoutId id="2147483745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CBD84-7CD0-46EE-8F96-2C0E12EF1C63}" type="datetimeFigureOut">
              <a:rPr lang="pl-PL" smtClean="0"/>
              <a:pPr/>
              <a:t>2014-05-29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E45EF-1871-43EC-A58D-1F67F9D0591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pl-PL" sz="3600" b="1" dirty="0" smtClean="0"/>
              <a:t>Treści multimedialne - kodowanie, przetwarzanie, prezentacja</a:t>
            </a:r>
            <a:r>
              <a:rPr lang="pl-PL" sz="3600" dirty="0" smtClean="0"/>
              <a:t/>
            </a:r>
            <a:br>
              <a:rPr lang="pl-PL" sz="3600" dirty="0" smtClean="0"/>
            </a:br>
            <a:r>
              <a:rPr lang="pl-PL" sz="1600" dirty="0" smtClean="0"/>
              <a:t/>
            </a:r>
            <a:br>
              <a:rPr lang="pl-PL" sz="1600" dirty="0" smtClean="0"/>
            </a:br>
            <a:r>
              <a:rPr lang="pl-PL" sz="3600" dirty="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dirty="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A08FF9B-0118-44C7-8E1D-98D0E61C4556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dirty="0" smtClean="0">
              <a:solidFill>
                <a:schemeClr val="bg1"/>
              </a:solidFill>
              <a:cs typeface="Arial" charset="0"/>
            </a:endParaRPr>
          </a:p>
        </p:txBody>
      </p:sp>
      <p:pic>
        <p:nvPicPr>
          <p:cNvPr id="205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az 7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6689" cy="6855984"/>
          </a:xfrm>
          <a:prstGeom prst="rect">
            <a:avLst/>
          </a:prstGeom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</a:t>
            </a:fld>
            <a:endParaRPr lang="pl-PL" dirty="0"/>
          </a:p>
        </p:txBody>
      </p:sp>
      <p:sp>
        <p:nvSpPr>
          <p:cNvPr id="9" name="Tytuł 5"/>
          <p:cNvSpPr txBox="1">
            <a:spLocks/>
          </p:cNvSpPr>
          <p:nvPr/>
        </p:nvSpPr>
        <p:spPr>
          <a:xfrm>
            <a:off x="179389" y="188913"/>
            <a:ext cx="8353052" cy="475297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67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12800" b="1" cap="small" dirty="0" smtClean="0">
                <a:solidFill>
                  <a:schemeClr val="bg1"/>
                </a:solidFill>
                <a:latin typeface="+mj-lt"/>
              </a:rPr>
              <a:t>Jednofunkcyjne pochodne węglowodorów: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4400" b="1" cap="all" dirty="0" smtClean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16000" b="1" cap="all" dirty="0" smtClean="0">
                <a:solidFill>
                  <a:schemeClr val="bg1"/>
                </a:solidFill>
                <a:latin typeface="+mj-lt"/>
              </a:rPr>
              <a:t>Kwasy karboksylowe</a:t>
            </a: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6000" b="1" cap="all" dirty="0" smtClean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6000" b="1" cap="all" dirty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200" b="1" cap="all" dirty="0" smtClean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endParaRPr lang="pl-PL" sz="1200" b="1" cap="all" dirty="0">
              <a:solidFill>
                <a:schemeClr val="bg1"/>
              </a:solidFill>
              <a:latin typeface="+mj-lt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lang="pl-PL" sz="11200" b="1" cap="all" dirty="0" smtClean="0">
                <a:solidFill>
                  <a:schemeClr val="bg1"/>
                </a:solidFill>
                <a:latin typeface="+mj-lt"/>
              </a:rPr>
              <a:t>Hanna Gulińska </a:t>
            </a:r>
            <a: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40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9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6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7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  <a:p>
            <a:pPr lvl="0" algn="ctr" fontAlgn="auto">
              <a:lnSpc>
                <a:spcPct val="120000"/>
              </a:lnSpc>
              <a:spcAft>
                <a:spcPts val="0"/>
              </a:spcAft>
            </a:pPr>
            <a: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7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  <a:t/>
            </a:r>
            <a:br>
              <a:rPr kumimoji="0" lang="pl-PL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Bookman Old Style" pitchFamily="18" charset="0"/>
                <a:ea typeface="+mj-ea"/>
                <a:cs typeface="+mj-cs"/>
              </a:rPr>
            </a:br>
            <a:endParaRPr kumimoji="0" lang="pl-PL" sz="32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Bookman Old Style" pitchFamily="18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46856" y="-85402"/>
            <a:ext cx="8229600" cy="85010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Budowa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72008" y="1340768"/>
            <a:ext cx="8964488" cy="44958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pl-PL" sz="3600" dirty="0" smtClean="0"/>
              <a:t>	</a:t>
            </a:r>
          </a:p>
          <a:p>
            <a:pPr algn="ctr">
              <a:buNone/>
            </a:pPr>
            <a:r>
              <a:rPr lang="pl-PL" sz="2800" b="1" dirty="0" smtClean="0"/>
              <a:t>KWASY KARBOKSYLOWE</a:t>
            </a:r>
            <a:r>
              <a:rPr lang="pl-PL" sz="2800" dirty="0" smtClean="0"/>
              <a:t> –</a:t>
            </a:r>
            <a:br>
              <a:rPr lang="pl-PL" sz="2800" dirty="0" smtClean="0"/>
            </a:br>
            <a:r>
              <a:rPr lang="pl-PL" sz="2800" dirty="0" smtClean="0"/>
              <a:t>pochodne węglowodorów </a:t>
            </a:r>
            <a:br>
              <a:rPr lang="pl-PL" sz="2800" dirty="0" smtClean="0"/>
            </a:br>
            <a:r>
              <a:rPr lang="pl-PL" sz="2800" dirty="0" smtClean="0"/>
              <a:t>zawierające w swej cząsteczce</a:t>
            </a:r>
          </a:p>
          <a:p>
            <a:pPr algn="ctr">
              <a:buNone/>
            </a:pPr>
            <a:r>
              <a:rPr lang="pl-PL" sz="2800" b="1" dirty="0" smtClean="0"/>
              <a:t>grupę karboksylową:</a:t>
            </a:r>
            <a:br>
              <a:rPr lang="pl-PL" sz="2800" b="1" dirty="0" smtClean="0"/>
            </a:br>
            <a:r>
              <a:rPr lang="pl-PL" sz="2600" b="1" dirty="0" smtClean="0"/>
              <a:t>karbonylową –C(O)–</a:t>
            </a:r>
            <a:br>
              <a:rPr lang="pl-PL" sz="2600" b="1" dirty="0" smtClean="0"/>
            </a:br>
            <a:r>
              <a:rPr lang="pl-PL" sz="2600" dirty="0" smtClean="0"/>
              <a:t>i</a:t>
            </a:r>
            <a:r>
              <a:rPr lang="pl-PL" sz="2600" b="1" dirty="0" smtClean="0"/>
              <a:t> hydroksylową –OH</a:t>
            </a:r>
            <a:endParaRPr lang="pl-PL" sz="2600" dirty="0" smtClean="0"/>
          </a:p>
          <a:p>
            <a:pPr algn="ctr">
              <a:buNone/>
            </a:pPr>
            <a:r>
              <a:rPr lang="pl-PL" sz="2600" dirty="0" smtClean="0"/>
              <a:t> </a:t>
            </a:r>
            <a:r>
              <a:rPr lang="pl-PL" sz="2800" dirty="0" smtClean="0"/>
              <a:t/>
            </a:r>
            <a:br>
              <a:rPr lang="pl-PL" sz="2800" dirty="0" smtClean="0"/>
            </a:b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Elipsa 17"/>
          <p:cNvSpPr/>
          <p:nvPr/>
        </p:nvSpPr>
        <p:spPr>
          <a:xfrm rot="1453085">
            <a:off x="2765712" y="4225457"/>
            <a:ext cx="2092594" cy="1394700"/>
          </a:xfrm>
          <a:prstGeom prst="ellipse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>
              <a:noFill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Grupa funkcyjna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pl-PL" sz="3600" b="1" dirty="0" smtClean="0"/>
              <a:t>GRUPA KARBOKSYLOWA</a:t>
            </a:r>
            <a:endParaRPr lang="pl-PL" sz="3600" b="1" dirty="0"/>
          </a:p>
        </p:txBody>
      </p:sp>
      <p:sp>
        <p:nvSpPr>
          <p:cNvPr id="12" name="Prostokąt 11"/>
          <p:cNvSpPr/>
          <p:nvPr/>
        </p:nvSpPr>
        <p:spPr>
          <a:xfrm>
            <a:off x="3929058" y="2714620"/>
            <a:ext cx="35686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grupa karbonylowa</a:t>
            </a:r>
          </a:p>
        </p:txBody>
      </p:sp>
      <p:sp>
        <p:nvSpPr>
          <p:cNvPr id="13" name="Elipsa 12"/>
          <p:cNvSpPr/>
          <p:nvPr/>
        </p:nvSpPr>
        <p:spPr>
          <a:xfrm rot="19087225">
            <a:off x="1383005" y="3158001"/>
            <a:ext cx="2593720" cy="1069548"/>
          </a:xfrm>
          <a:prstGeom prst="ellipse">
            <a:avLst/>
          </a:prstGeom>
          <a:noFill/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7" name="pole tekstowe 6"/>
          <p:cNvSpPr txBox="1"/>
          <p:nvPr/>
        </p:nvSpPr>
        <p:spPr>
          <a:xfrm>
            <a:off x="1785918" y="3571876"/>
            <a:ext cx="81144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>
                <a:latin typeface="Bookman Old Style" pitchFamily="18" charset="0"/>
              </a:rPr>
              <a:t>C</a:t>
            </a:r>
          </a:p>
        </p:txBody>
      </p:sp>
      <p:sp>
        <p:nvSpPr>
          <p:cNvPr id="8" name="pole tekstowe 7"/>
          <p:cNvSpPr txBox="1"/>
          <p:nvPr/>
        </p:nvSpPr>
        <p:spPr>
          <a:xfrm>
            <a:off x="2857488" y="2643182"/>
            <a:ext cx="86113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 smtClean="0">
                <a:latin typeface="Bookman Old Style" pitchFamily="18" charset="0"/>
              </a:rPr>
              <a:t>O</a:t>
            </a:r>
            <a:endParaRPr lang="pl-PL" sz="6600" dirty="0">
              <a:latin typeface="Bookman Old Style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000364" y="4286256"/>
            <a:ext cx="153760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6600" dirty="0" smtClean="0">
                <a:latin typeface="Bookman Old Style" pitchFamily="18" charset="0"/>
              </a:rPr>
              <a:t>OH</a:t>
            </a:r>
            <a:endParaRPr lang="pl-PL" sz="6600" dirty="0">
              <a:latin typeface="Bookman Old Style" pitchFamily="18" charset="0"/>
            </a:endParaRPr>
          </a:p>
        </p:txBody>
      </p:sp>
      <p:cxnSp>
        <p:nvCxnSpPr>
          <p:cNvPr id="11" name="Łącznik prosty 10"/>
          <p:cNvCxnSpPr/>
          <p:nvPr/>
        </p:nvCxnSpPr>
        <p:spPr>
          <a:xfrm>
            <a:off x="1142976" y="4143380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rot="5400000" flipH="1" flipV="1">
            <a:off x="2571736" y="3429000"/>
            <a:ext cx="428628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Łącznik prosty 14"/>
          <p:cNvCxnSpPr/>
          <p:nvPr/>
        </p:nvCxnSpPr>
        <p:spPr>
          <a:xfrm rot="5400000" flipH="1" flipV="1">
            <a:off x="2500298" y="3357562"/>
            <a:ext cx="428628" cy="42862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15"/>
          <p:cNvCxnSpPr/>
          <p:nvPr/>
        </p:nvCxnSpPr>
        <p:spPr>
          <a:xfrm>
            <a:off x="2500298" y="4357694"/>
            <a:ext cx="561980" cy="419104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Prostokąt 16"/>
          <p:cNvSpPr/>
          <p:nvPr/>
        </p:nvSpPr>
        <p:spPr>
          <a:xfrm>
            <a:off x="4786314" y="5214950"/>
            <a:ext cx="37401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dirty="0" smtClean="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grupa hydroksylowa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282" y="214290"/>
            <a:ext cx="8153400" cy="990600"/>
          </a:xfrm>
        </p:spPr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</a:rPr>
              <a:t> </a:t>
            </a:r>
            <a:endParaRPr lang="pl-PL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11560" y="1628800"/>
            <a:ext cx="8153400" cy="4495800"/>
          </a:xfrm>
        </p:spPr>
        <p:txBody>
          <a:bodyPr/>
          <a:lstStyle/>
          <a:p>
            <a:pPr marL="0" indent="0" algn="ctr">
              <a:buNone/>
            </a:pPr>
            <a:r>
              <a:rPr lang="pl-PL" sz="3600" b="1" dirty="0" smtClean="0"/>
              <a:t>POWTÓRZMY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endParaRPr lang="pl-PL" dirty="0"/>
          </a:p>
        </p:txBody>
      </p:sp>
      <p:pic>
        <p:nvPicPr>
          <p:cNvPr id="1026" name="Picture 2" descr="C:\Users\Kasia\Desktop\istock_lu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136219"/>
            <a:ext cx="4735428" cy="4721781"/>
          </a:xfrm>
          <a:prstGeom prst="rect">
            <a:avLst/>
          </a:prstGeom>
          <a:noFill/>
        </p:spPr>
      </p:pic>
      <p:sp>
        <p:nvSpPr>
          <p:cNvPr id="7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Grupa funkcyjna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9394" name="Picture 2" descr="http://www.wiw.pl/Biologia/Genetyka/pict/grupa_karboksylow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3214686"/>
            <a:ext cx="714375" cy="5810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Wzór ogólny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pl-PL" sz="3200" dirty="0" smtClean="0"/>
          </a:p>
          <a:p>
            <a:pPr algn="ctr">
              <a:buNone/>
            </a:pPr>
            <a:r>
              <a:rPr lang="pl-PL" sz="3200" dirty="0" smtClean="0"/>
              <a:t>MONOHYDROKSYLOWE NASYCONE KWASY ALIFATYCZNE</a:t>
            </a:r>
          </a:p>
          <a:p>
            <a:pPr algn="ctr">
              <a:buNone/>
            </a:pPr>
            <a:endParaRPr lang="pl-PL" sz="3200" dirty="0" smtClean="0"/>
          </a:p>
          <a:p>
            <a:pPr algn="ctr">
              <a:buNone/>
            </a:pPr>
            <a:r>
              <a:rPr lang="pl-PL" sz="6000" dirty="0" smtClean="0"/>
              <a:t>C</a:t>
            </a:r>
            <a:r>
              <a:rPr lang="pl-PL" sz="3200" dirty="0" smtClean="0"/>
              <a:t>n</a:t>
            </a:r>
            <a:r>
              <a:rPr lang="pl-PL" sz="6000" dirty="0" smtClean="0"/>
              <a:t>H</a:t>
            </a:r>
            <a:r>
              <a:rPr lang="pl-PL" sz="3200" dirty="0" smtClean="0"/>
              <a:t>2n+1</a:t>
            </a:r>
            <a:r>
              <a:rPr lang="pl-PL" sz="6000" dirty="0" smtClean="0"/>
              <a:t>COOH</a:t>
            </a:r>
            <a:endParaRPr lang="pl-PL" sz="6000" dirty="0"/>
          </a:p>
        </p:txBody>
      </p:sp>
      <p:cxnSp>
        <p:nvCxnSpPr>
          <p:cNvPr id="8" name="Łącznik prosty ze strzałką 7"/>
          <p:cNvCxnSpPr/>
          <p:nvPr/>
        </p:nvCxnSpPr>
        <p:spPr>
          <a:xfrm rot="10800000">
            <a:off x="2928926" y="4786322"/>
            <a:ext cx="571504" cy="5000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3357554" y="5286388"/>
            <a:ext cx="32512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>
                <a:latin typeface="+mn-lt"/>
              </a:rPr>
              <a:t>l</a:t>
            </a:r>
            <a:r>
              <a:rPr lang="pl-PL" sz="2400" dirty="0" smtClean="0">
                <a:latin typeface="+mn-lt"/>
              </a:rPr>
              <a:t>iczba atomów węgla</a:t>
            </a:r>
            <a:endParaRPr lang="pl-P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285720" y="1285860"/>
          <a:ext cx="8715436" cy="5211237"/>
        </p:xfrm>
        <a:graphic>
          <a:graphicData uri="http://schemas.openxmlformats.org/drawingml/2006/table">
            <a:tbl>
              <a:tblPr/>
              <a:tblGrid>
                <a:gridCol w="1307315"/>
                <a:gridCol w="1960973"/>
                <a:gridCol w="2178859"/>
                <a:gridCol w="3268289"/>
              </a:tblGrid>
              <a:tr h="1294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sumaryczny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kwasu</a:t>
                      </a:r>
                      <a:r>
                        <a:rPr lang="pl-PL" sz="2000" b="1" baseline="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karboksylowego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półstrukturalny 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kwasu karboksylowego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000" baseline="-25000" dirty="0" smtClean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kwas metanowy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2643182"/>
            <a:ext cx="11430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285720" y="1285860"/>
          <a:ext cx="8715436" cy="5211237"/>
        </p:xfrm>
        <a:graphic>
          <a:graphicData uri="http://schemas.openxmlformats.org/drawingml/2006/table">
            <a:tbl>
              <a:tblPr/>
              <a:tblGrid>
                <a:gridCol w="1307315"/>
                <a:gridCol w="1960973"/>
                <a:gridCol w="2178859"/>
                <a:gridCol w="3268289"/>
              </a:tblGrid>
              <a:tr h="1294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sumaryczny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kwasu</a:t>
                      </a:r>
                      <a:r>
                        <a:rPr lang="pl-PL" sz="2000" b="1" baseline="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karboksylowego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półstrukturalny 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kwasu karboksylowego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000" baseline="-25000" dirty="0" smtClean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kwas metanowy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  <a:endParaRPr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kwas etanowy</a:t>
                      </a:r>
                      <a:endParaRPr lang="pl-PL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2643182"/>
            <a:ext cx="11430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4000504"/>
            <a:ext cx="14192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>
                <a:solidFill>
                  <a:schemeClr val="bg1"/>
                </a:solidFill>
              </a:rPr>
              <a:t>Nazewnictwo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6" name="Symbol zastępczy zawartości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5607647"/>
              </p:ext>
            </p:extLst>
          </p:nvPr>
        </p:nvGraphicFramePr>
        <p:xfrm>
          <a:off x="285720" y="1285860"/>
          <a:ext cx="8715436" cy="5211237"/>
        </p:xfrm>
        <a:graphic>
          <a:graphicData uri="http://schemas.openxmlformats.org/drawingml/2006/table">
            <a:tbl>
              <a:tblPr/>
              <a:tblGrid>
                <a:gridCol w="1307315"/>
                <a:gridCol w="1960973"/>
                <a:gridCol w="2178859"/>
                <a:gridCol w="3268289"/>
              </a:tblGrid>
              <a:tr h="1294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sumaryczny alkanu</a:t>
                      </a: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Nazwa 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kwasu</a:t>
                      </a:r>
                      <a:r>
                        <a:rPr lang="pl-PL" sz="2000" b="1" baseline="0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 karboksylowego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b="1" dirty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Wzór półstrukturalny </a:t>
                      </a:r>
                      <a:r>
                        <a:rPr lang="pl-PL" sz="2000" b="1" dirty="0" smtClean="0">
                          <a:solidFill>
                            <a:schemeClr val="tx1"/>
                          </a:solidFill>
                          <a:latin typeface="+mj-lt"/>
                          <a:ea typeface="Calibri"/>
                          <a:cs typeface="Times New Roman"/>
                        </a:rPr>
                        <a:t>kwasu karboksylowego</a:t>
                      </a:r>
                      <a:endParaRPr lang="pl-PL" sz="2000" b="1" dirty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4858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metan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CH</a:t>
                      </a:r>
                      <a:r>
                        <a:rPr lang="pl-PL" sz="2000" baseline="-25000" dirty="0" smtClean="0">
                          <a:latin typeface="+mj-lt"/>
                          <a:ea typeface="Calibri"/>
                          <a:cs typeface="Times New Roman"/>
                        </a:rPr>
                        <a:t>4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j-lt"/>
                          <a:ea typeface="Calibri"/>
                          <a:cs typeface="Times New Roman"/>
                        </a:rPr>
                        <a:t>kwas metanowy</a:t>
                      </a:r>
                      <a:endParaRPr lang="pl-PL" sz="20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965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etan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6</a:t>
                      </a:r>
                      <a:endParaRPr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kwas etanowy</a:t>
                      </a:r>
                      <a:endParaRPr lang="pl-PL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516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kumimoji="0"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propan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kumimoji="0" lang="pl-PL" sz="2000" kern="12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C</a:t>
                      </a:r>
                      <a:r>
                        <a:rPr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r>
                        <a:rPr lang="pl-PL" sz="2000" kern="12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H</a:t>
                      </a:r>
                      <a:r>
                        <a:rPr lang="pl-PL" sz="2000" kern="1200" baseline="-25000" dirty="0" smtClean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8</a:t>
                      </a:r>
                      <a:endParaRPr lang="pl-PL" sz="2000" kern="1200" dirty="0" smtClean="0">
                        <a:solidFill>
                          <a:schemeClr val="tx1"/>
                        </a:solidFill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0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l-PL" sz="2000" dirty="0" smtClean="0">
                          <a:latin typeface="+mn-lt"/>
                          <a:ea typeface="Calibri"/>
                          <a:cs typeface="Times New Roman"/>
                        </a:rPr>
                        <a:t>kwas propanowy</a:t>
                      </a:r>
                      <a:endParaRPr lang="pl-PL" sz="20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pl-PL" sz="2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34519" marR="3451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15272" y="2643182"/>
            <a:ext cx="11430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00958" y="4000504"/>
            <a:ext cx="14192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68" y="5214950"/>
            <a:ext cx="18288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ytuł 1"/>
          <p:cNvSpPr txBox="1">
            <a:spLocks noGrp="1"/>
          </p:cNvSpPr>
          <p:nvPr>
            <p:ph type="title"/>
          </p:nvPr>
        </p:nvSpPr>
        <p:spPr>
          <a:xfrm>
            <a:off x="457200" y="-243408"/>
            <a:ext cx="8229600" cy="11430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pPr marL="0" marR="0" lvl="0" indent="0" algn="l" fontAlgn="auto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</a:rPr>
              <a:t>Nazewnictwo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Symbol zastępczy zawartości 3"/>
          <p:cNvGraphicFramePr>
            <a:graphicFrameLocks noGrp="1"/>
          </p:cNvGraphicFramePr>
          <p:nvPr>
            <p:ph sz="quarter" idx="1"/>
          </p:nvPr>
        </p:nvGraphicFramePr>
        <p:xfrm>
          <a:off x="357158" y="1209684"/>
          <a:ext cx="8504238" cy="493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4746"/>
                <a:gridCol w="2834746"/>
                <a:gridCol w="2834746"/>
              </a:tblGrid>
              <a:tr h="500066">
                <a:tc gridSpan="3"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KWASY</a:t>
                      </a:r>
                      <a:r>
                        <a:rPr lang="pl-PL" sz="2000" baseline="0" dirty="0" smtClean="0"/>
                        <a:t> KARBOKSYLOWE</a:t>
                      </a:r>
                      <a:endParaRPr lang="pl-PL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928694"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wzór</a:t>
                      </a:r>
                      <a:r>
                        <a:rPr lang="pl-PL" sz="2000" baseline="0" dirty="0" smtClean="0"/>
                        <a:t> sumaryczny</a:t>
                      </a:r>
                      <a:endParaRPr lang="pl-P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000" dirty="0" smtClean="0"/>
                        <a:t>nazwa systematyczna</a:t>
                      </a:r>
                      <a:endParaRPr lang="pl-PL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000" b="0" dirty="0" smtClean="0"/>
                        <a:t>nazwa zwyczajowa</a:t>
                      </a:r>
                      <a:endParaRPr lang="pl-PL" sz="2000" b="0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dirty="0" smtClean="0"/>
                        <a:t>H</a:t>
                      </a:r>
                      <a:r>
                        <a:rPr lang="pl-PL" sz="2000" b="1" dirty="0" smtClean="0"/>
                        <a:t>C</a:t>
                      </a:r>
                      <a:r>
                        <a:rPr lang="pl-PL" sz="2000" dirty="0" smtClean="0"/>
                        <a:t>OOH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dirty="0" smtClean="0"/>
                        <a:t>metanowy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mrówkowy</a:t>
                      </a:r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b="1" dirty="0" smtClean="0"/>
                        <a:t>C</a:t>
                      </a:r>
                      <a:r>
                        <a:rPr lang="pl-PL" sz="2000" dirty="0" smtClean="0"/>
                        <a:t>H</a:t>
                      </a:r>
                      <a:r>
                        <a:rPr lang="pl-PL" sz="2000" baseline="-25000" dirty="0" smtClean="0"/>
                        <a:t>3</a:t>
                      </a:r>
                      <a:r>
                        <a:rPr lang="pl-PL" sz="2000" b="1" dirty="0" smtClean="0"/>
                        <a:t>C</a:t>
                      </a:r>
                      <a:r>
                        <a:rPr lang="pl-PL" sz="2000" dirty="0" smtClean="0"/>
                        <a:t>OOH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000" dirty="0" smtClean="0"/>
                        <a:t>     </a:t>
                      </a:r>
                    </a:p>
                    <a:p>
                      <a:pPr algn="r"/>
                      <a:r>
                        <a:rPr lang="pl-PL" sz="2000" dirty="0" smtClean="0"/>
                        <a:t>etanowy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octowy</a:t>
                      </a:r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b="1" dirty="0" smtClean="0"/>
                        <a:t>C</a:t>
                      </a:r>
                      <a:r>
                        <a:rPr lang="pl-PL" sz="20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pl-PL" sz="2000" dirty="0" smtClean="0"/>
                        <a:t>H</a:t>
                      </a:r>
                      <a:r>
                        <a:rPr lang="pl-PL" sz="20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pl-PL" sz="2000" b="1" dirty="0" smtClean="0"/>
                        <a:t>C</a:t>
                      </a:r>
                      <a:r>
                        <a:rPr lang="pl-PL" sz="2000" dirty="0" smtClean="0"/>
                        <a:t>OOH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dirty="0" smtClean="0"/>
                        <a:t>propanowy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propionowy</a:t>
                      </a:r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b="1" dirty="0" smtClean="0"/>
                        <a:t>C</a:t>
                      </a:r>
                      <a:r>
                        <a:rPr lang="pl-PL" sz="20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pl-PL" sz="2000" dirty="0" smtClean="0"/>
                        <a:t>H</a:t>
                      </a:r>
                      <a:r>
                        <a:rPr lang="pl-PL" sz="20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  <a:r>
                        <a:rPr lang="pl-PL" sz="2000" b="1" dirty="0" smtClean="0"/>
                        <a:t>C</a:t>
                      </a:r>
                      <a:r>
                        <a:rPr lang="pl-PL" sz="2000" dirty="0" smtClean="0"/>
                        <a:t>OOH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dirty="0" smtClean="0"/>
                        <a:t>butanowy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masłowy</a:t>
                      </a:r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  <a:tr h="591915"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b="1" dirty="0" smtClean="0"/>
                        <a:t>C</a:t>
                      </a:r>
                      <a:r>
                        <a:rPr lang="pl-PL" sz="2000" b="1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pl-PL" sz="2000" dirty="0" smtClean="0"/>
                        <a:t>H</a:t>
                      </a:r>
                      <a:r>
                        <a:rPr lang="pl-PL" sz="20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  <a:r>
                        <a:rPr lang="pl-PL" sz="2000" b="1" dirty="0" smtClean="0"/>
                        <a:t>C</a:t>
                      </a:r>
                      <a:r>
                        <a:rPr lang="pl-PL" sz="2000" dirty="0" smtClean="0"/>
                        <a:t>OOH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dirty="0" smtClean="0"/>
                    </a:p>
                    <a:p>
                      <a:pPr algn="r"/>
                      <a:r>
                        <a:rPr lang="pl-PL" sz="2000" dirty="0" smtClean="0"/>
                        <a:t>pentanowy</a:t>
                      </a:r>
                    </a:p>
                    <a:p>
                      <a:pPr algn="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pl-PL" sz="1000" b="1" dirty="0" smtClean="0"/>
                    </a:p>
                    <a:p>
                      <a:pPr algn="r"/>
                      <a:r>
                        <a:rPr lang="pl-PL" sz="2000" b="1" dirty="0" smtClean="0"/>
                        <a:t>walerianowy</a:t>
                      </a:r>
                    </a:p>
                    <a:p>
                      <a:pPr algn="r"/>
                      <a:endParaRPr lang="pl-PL" sz="10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Tm="129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</a:t>
            </a: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kwasu karboksylowego</a:t>
            </a: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1186" name="Picture 2" descr="http://pl.static.z-dn.net/files/ddd/965dbdd38f1b3da39bccc8d9eb42e75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286124"/>
            <a:ext cx="4024953" cy="1966887"/>
          </a:xfrm>
          <a:prstGeom prst="rect">
            <a:avLst/>
          </a:prstGeom>
          <a:noFill/>
        </p:spPr>
      </p:pic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ostokąt 9"/>
          <p:cNvSpPr/>
          <p:nvPr/>
        </p:nvSpPr>
        <p:spPr>
          <a:xfrm>
            <a:off x="5929322" y="3857628"/>
            <a:ext cx="27146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etanowy</a:t>
            </a:r>
          </a:p>
        </p:txBody>
      </p:sp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</a:t>
            </a: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kwasu karboksylowego</a:t>
            </a: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1186" name="Picture 2" descr="http://pl.static.z-dn.net/files/ddd/965dbdd38f1b3da39bccc8d9eb42e75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286124"/>
            <a:ext cx="4024953" cy="1966887"/>
          </a:xfrm>
          <a:prstGeom prst="rect">
            <a:avLst/>
          </a:prstGeom>
          <a:noFill/>
        </p:spPr>
      </p:pic>
      <p:sp>
        <p:nvSpPr>
          <p:cNvPr id="6" name="Prostokąt 5"/>
          <p:cNvSpPr/>
          <p:nvPr/>
        </p:nvSpPr>
        <p:spPr>
          <a:xfrm>
            <a:off x="3214678" y="3714752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</a:t>
            </a:r>
            <a:endParaRPr lang="pl-PL" dirty="0">
              <a:latin typeface="+mn-lt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071670" y="3786190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2</a:t>
            </a:r>
            <a:endParaRPr lang="pl-PL" dirty="0">
              <a:latin typeface="+mn-lt"/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</a:t>
            </a: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kwasu karboksylowego</a:t>
            </a: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2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214686"/>
            <a:ext cx="31813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Podaj nazwę systematyczną </a:t>
            </a:r>
            <a:r>
              <a:rPr lang="pl-PL" sz="33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kwasu karboksylowego</a:t>
            </a:r>
            <a:r>
              <a:rPr kumimoji="0" lang="pl-PL" sz="3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252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3214686"/>
            <a:ext cx="318135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Prostokąt 4"/>
          <p:cNvSpPr/>
          <p:nvPr/>
        </p:nvSpPr>
        <p:spPr>
          <a:xfrm>
            <a:off x="4143372" y="4955457"/>
            <a:ext cx="457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2-hydroksypropanowy</a:t>
            </a:r>
          </a:p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</a:t>
            </a:r>
            <a:r>
              <a:rPr lang="pl-PL" sz="24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mlekowy</a:t>
            </a: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)</a:t>
            </a:r>
          </a:p>
        </p:txBody>
      </p:sp>
      <p:sp>
        <p:nvSpPr>
          <p:cNvPr id="6" name="Prostokąt 5"/>
          <p:cNvSpPr/>
          <p:nvPr/>
        </p:nvSpPr>
        <p:spPr>
          <a:xfrm>
            <a:off x="3500430" y="3357562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1</a:t>
            </a:r>
            <a:endParaRPr lang="pl-PL" dirty="0">
              <a:latin typeface="+mn-lt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714612" y="3786190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2</a:t>
            </a:r>
            <a:endParaRPr lang="pl-PL" dirty="0">
              <a:latin typeface="+mn-lt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000232" y="3286124"/>
            <a:ext cx="327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3</a:t>
            </a:r>
            <a:endParaRPr lang="pl-PL" dirty="0">
              <a:latin typeface="+mn-lt"/>
            </a:endParaRP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cząsteczki </a:t>
            </a:r>
            <a:r>
              <a:rPr lang="pl-PL" sz="2700" b="1" dirty="0" smtClean="0">
                <a:solidFill>
                  <a:schemeClr val="bg1"/>
                </a:solidFill>
              </a:rPr>
              <a:t>kwasu 2-hydroksypropanowego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85992"/>
            <a:ext cx="3857651" cy="308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85992"/>
            <a:ext cx="3786214" cy="3087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9374" y="1124744"/>
            <a:ext cx="8820472" cy="5353670"/>
          </a:xfrm>
        </p:spPr>
        <p:txBody>
          <a:bodyPr>
            <a:normAutofit lnSpcReduction="10000"/>
          </a:bodyPr>
          <a:lstStyle/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Wskaż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gdzie w modelu kwasu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2-hydroksypropanowego znajdują się: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grupa karbonylowa oraz grupa hydroksylowa.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Przeanalizuj,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 jaki sposób łączą się ze sobą atomy węgla, tlenu oraz wodoru w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tych grupach. 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pomocą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ChemSkech narysuj wzór kwasu 2-hydroksypropanowego.</a:t>
            </a:r>
          </a:p>
          <a:p>
            <a:pPr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Obejrzyj narysowaną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przez Ciebie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strukturę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przestrzeni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trójwymiarowej,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wykorzystując funkcje programu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ChemSketch o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nazwie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3D </a:t>
            </a:r>
            <a:r>
              <a:rPr lang="pl-PL" sz="2800" dirty="0">
                <a:solidFill>
                  <a:schemeClr val="accent1">
                    <a:lumMod val="50000"/>
                  </a:schemeClr>
                </a:solidFill>
              </a:rPr>
              <a:t>Viewer.</a:t>
            </a:r>
          </a:p>
          <a:p>
            <a:pPr>
              <a:buNone/>
            </a:pPr>
            <a:endParaRPr lang="pl-PL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68074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74848" y="1571612"/>
            <a:ext cx="8229600" cy="4525963"/>
          </a:xfrm>
        </p:spPr>
        <p:txBody>
          <a:bodyPr/>
          <a:lstStyle/>
          <a:p>
            <a:pPr marL="514350" indent="-514350">
              <a:buFont typeface="+mj-lt"/>
              <a:buAutoNum type="arabicPeriod"/>
              <a:tabLst>
                <a:tab pos="265113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Narysuj w dowolnym programie wzory półstrukturalne izomerów kwasów karboksylowych o czterech atomach węgla, podstawionych jednym atomem chloru.</a:t>
            </a:r>
          </a:p>
          <a:p>
            <a:pPr marL="514350" indent="-514350">
              <a:buNone/>
              <a:tabLst>
                <a:tab pos="265113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  <a:tabLst>
                <a:tab pos="265113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	Wyszukaj w zasobach Internetu informacje na temat rodzaju izomerii powyższych związków.</a:t>
            </a:r>
            <a:endParaRPr lang="pl-PL" sz="2800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17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18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85720" y="1500174"/>
            <a:ext cx="8503920" cy="4572000"/>
          </a:xfrm>
        </p:spPr>
        <p:txBody>
          <a:bodyPr>
            <a:normAutofit/>
          </a:bodyPr>
          <a:lstStyle/>
          <a:p>
            <a:pPr>
              <a:buNone/>
            </a:pPr>
            <a:endParaRPr lang="pl-PL" sz="4000" dirty="0" smtClean="0"/>
          </a:p>
          <a:p>
            <a:pPr>
              <a:buNone/>
            </a:pPr>
            <a:r>
              <a:rPr lang="pl-PL" sz="4000" dirty="0" smtClean="0"/>
              <a:t>CH</a:t>
            </a:r>
            <a:r>
              <a:rPr lang="pl-PL" sz="4000" baseline="-25000" dirty="0" smtClean="0"/>
              <a:t>3</a:t>
            </a:r>
            <a:r>
              <a:rPr lang="pl-PL" sz="4000" dirty="0" smtClean="0"/>
              <a:t>   CH</a:t>
            </a:r>
            <a:r>
              <a:rPr lang="pl-PL" sz="4000" baseline="-25000" dirty="0" smtClean="0"/>
              <a:t>2</a:t>
            </a:r>
            <a:r>
              <a:rPr lang="pl-PL" sz="4000" dirty="0" smtClean="0"/>
              <a:t>   CH   COOH</a:t>
            </a:r>
          </a:p>
          <a:p>
            <a:pPr>
              <a:buNone/>
            </a:pPr>
            <a:r>
              <a:rPr lang="pl-PL" sz="4000" dirty="0" smtClean="0"/>
              <a:t>			       Cl</a:t>
            </a:r>
          </a:p>
          <a:p>
            <a:pPr>
              <a:buNone/>
            </a:pPr>
            <a:endParaRPr lang="pl-PL" sz="4000" dirty="0" smtClean="0"/>
          </a:p>
          <a:p>
            <a:pPr>
              <a:buNone/>
            </a:pPr>
            <a:r>
              <a:rPr lang="pl-PL" sz="4000" dirty="0" smtClean="0"/>
              <a:t>CH</a:t>
            </a:r>
            <a:r>
              <a:rPr lang="pl-PL" sz="4000" baseline="-25000" dirty="0" smtClean="0"/>
              <a:t>3</a:t>
            </a:r>
            <a:r>
              <a:rPr lang="pl-PL" sz="4000" dirty="0" smtClean="0"/>
              <a:t>   CH   CH</a:t>
            </a:r>
            <a:r>
              <a:rPr lang="pl-PL" sz="4000" baseline="-25000" dirty="0" smtClean="0"/>
              <a:t>2</a:t>
            </a:r>
            <a:r>
              <a:rPr lang="pl-PL" sz="4000" dirty="0" smtClean="0"/>
              <a:t>   COOH</a:t>
            </a:r>
          </a:p>
          <a:p>
            <a:pPr>
              <a:buNone/>
            </a:pPr>
            <a:r>
              <a:rPr lang="pl-PL" sz="4000" dirty="0" smtClean="0"/>
              <a:t>		    Cl</a:t>
            </a:r>
          </a:p>
          <a:p>
            <a:pPr>
              <a:buNone/>
            </a:pPr>
            <a:endParaRPr lang="pl-PL" sz="4000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Izomeria</a:t>
            </a: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cxnSp>
        <p:nvCxnSpPr>
          <p:cNvPr id="8" name="Łącznik prosty 7"/>
          <p:cNvCxnSpPr/>
          <p:nvPr/>
        </p:nvCxnSpPr>
        <p:spPr>
          <a:xfrm>
            <a:off x="1500166" y="257174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3000364" y="257174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4214810" y="2571744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10"/>
          <p:cNvCxnSpPr/>
          <p:nvPr/>
        </p:nvCxnSpPr>
        <p:spPr>
          <a:xfrm>
            <a:off x="1500166" y="478632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11"/>
          <p:cNvCxnSpPr/>
          <p:nvPr/>
        </p:nvCxnSpPr>
        <p:spPr>
          <a:xfrm>
            <a:off x="2714612" y="478632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Łącznik prosty 12"/>
          <p:cNvCxnSpPr/>
          <p:nvPr/>
        </p:nvCxnSpPr>
        <p:spPr>
          <a:xfrm>
            <a:off x="4214810" y="4786322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13"/>
          <p:cNvCxnSpPr/>
          <p:nvPr/>
        </p:nvCxnSpPr>
        <p:spPr>
          <a:xfrm rot="5400000">
            <a:off x="3429786" y="2928140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Łącznik prosty 16"/>
          <p:cNvCxnSpPr/>
          <p:nvPr/>
        </p:nvCxnSpPr>
        <p:spPr>
          <a:xfrm rot="5400000">
            <a:off x="1929588" y="5142718"/>
            <a:ext cx="28575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ostokąt 18"/>
          <p:cNvSpPr/>
          <p:nvPr/>
        </p:nvSpPr>
        <p:spPr>
          <a:xfrm>
            <a:off x="6215074" y="3286124"/>
            <a:ext cx="27146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izomeria</a:t>
            </a:r>
            <a:b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pl-PL" sz="24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podstawienia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4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kwasu karboksylowego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708920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kwas 4-bromobut-2-enowy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ymbol zastępczy zawartości 2"/>
          <p:cNvSpPr txBox="1">
            <a:spLocks/>
          </p:cNvSpPr>
          <p:nvPr/>
        </p:nvSpPr>
        <p:spPr>
          <a:xfrm>
            <a:off x="395536" y="1700808"/>
            <a:ext cx="8229600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>
              <a:buNone/>
            </a:pPr>
            <a:r>
              <a:rPr lang="pl-PL" sz="3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Narysuj wzór półstrukturalny kwasu karboksylowego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l-PL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2708920"/>
            <a:ext cx="8003232" cy="604664"/>
          </a:xfrm>
        </p:spPr>
        <p:txBody>
          <a:bodyPr/>
          <a:lstStyle/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kwas 4-bromobut-2-enowy</a:t>
            </a:r>
          </a:p>
          <a:p>
            <a:pPr>
              <a:buNone/>
            </a:pPr>
            <a:endParaRPr lang="pl-PL" sz="3200" b="1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2937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4071942"/>
            <a:ext cx="3790950" cy="150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052736"/>
            <a:ext cx="8535892" cy="5400600"/>
          </a:xfrm>
        </p:spPr>
        <p:txBody>
          <a:bodyPr>
            <a:normAutofit/>
          </a:bodyPr>
          <a:lstStyle/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1.Wyszukaj w zasobach Internetu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temperatury wrzenia sześciu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wybranych kwasów karboksylowych. </a:t>
            </a:r>
          </a:p>
          <a:p>
            <a:pPr marL="447675" indent="-447675">
              <a:buNone/>
              <a:tabLst>
                <a:tab pos="447675" algn="l"/>
              </a:tabLst>
            </a:pP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Posortuj je w programie Excel. </a:t>
            </a:r>
          </a:p>
          <a:p>
            <a:pPr marL="447675" indent="-447675">
              <a:buNone/>
              <a:tabLst>
                <a:tab pos="447675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3. Zrób odpowiedni wykres zależności temperatury wrzenia kwasów karboksylowych od liczby atomów węgla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ich cząsteczkach.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02654502"/>
              </p:ext>
            </p:extLst>
          </p:nvPr>
        </p:nvGraphicFramePr>
        <p:xfrm>
          <a:off x="179512" y="764704"/>
          <a:ext cx="871296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0"/>
            <a:ext cx="8543956" cy="692696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dirty="0" smtClean="0"/>
              <a:t>utlenianie odpowiednich węglowodorów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  CH</a:t>
            </a:r>
            <a:r>
              <a:rPr lang="pl-PL" sz="4800" baseline="-25000" dirty="0" smtClean="0"/>
              <a:t>4</a:t>
            </a:r>
            <a:r>
              <a:rPr lang="pl-PL" sz="4800" dirty="0" smtClean="0"/>
              <a:t> +   O</a:t>
            </a:r>
            <a:r>
              <a:rPr lang="pl-PL" sz="4800" baseline="-25000" dirty="0" smtClean="0"/>
              <a:t>2</a:t>
            </a:r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4082194" y="3214686"/>
            <a:ext cx="178595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dirty="0" smtClean="0"/>
              <a:t>utlenianie odpowiednich węglowodorów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2CH</a:t>
            </a:r>
            <a:r>
              <a:rPr lang="pl-PL" sz="4800" baseline="-25000" dirty="0" smtClean="0"/>
              <a:t>4</a:t>
            </a:r>
            <a:r>
              <a:rPr lang="pl-PL" sz="4800" dirty="0" smtClean="0"/>
              <a:t> + 3O</a:t>
            </a:r>
            <a:r>
              <a:rPr lang="pl-PL" sz="4800" baseline="-25000" dirty="0" smtClean="0"/>
              <a:t>2</a:t>
            </a:r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r>
              <a:rPr lang="pl-PL" sz="4800" dirty="0" smtClean="0"/>
              <a:t>				  2HCOOH + 2H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  <a:endParaRPr lang="pl-PL" sz="48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4082194" y="3214686"/>
            <a:ext cx="178595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ole tekstowe 4"/>
          <p:cNvSpPr txBox="1"/>
          <p:nvPr/>
        </p:nvSpPr>
        <p:spPr>
          <a:xfrm>
            <a:off x="4451913" y="2714620"/>
            <a:ext cx="768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+mj-lt"/>
              </a:rPr>
              <a:t>kat.</a:t>
            </a:r>
            <a:endParaRPr lang="pl-PL" sz="24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491880" y="5229200"/>
            <a:ext cx="3379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metanowy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2. utlenianie alkoholi I-rzędowych</a:t>
            </a:r>
          </a:p>
          <a:p>
            <a:pPr marL="457200" indent="-457200">
              <a:buNone/>
            </a:pPr>
            <a:r>
              <a:rPr lang="pl-PL" dirty="0" smtClean="0"/>
              <a:t>    przy zastosowaniu K</a:t>
            </a:r>
            <a:r>
              <a:rPr lang="pl-PL" baseline="-25000" dirty="0" smtClean="0"/>
              <a:t>2</a:t>
            </a:r>
            <a:r>
              <a:rPr lang="pl-PL" dirty="0" smtClean="0"/>
              <a:t>Cr</a:t>
            </a:r>
            <a:r>
              <a:rPr lang="pl-PL" baseline="-25000" dirty="0" smtClean="0"/>
              <a:t>2</a:t>
            </a:r>
            <a:r>
              <a:rPr lang="pl-PL" dirty="0" smtClean="0"/>
              <a:t>O</a:t>
            </a:r>
            <a:r>
              <a:rPr lang="pl-PL" baseline="-25000" dirty="0" smtClean="0"/>
              <a:t>7</a:t>
            </a:r>
            <a:r>
              <a:rPr lang="pl-PL" dirty="0" smtClean="0"/>
              <a:t> lub KMnO</a:t>
            </a:r>
            <a:r>
              <a:rPr lang="pl-PL" baseline="-25000" dirty="0" smtClean="0"/>
              <a:t>4</a:t>
            </a:r>
            <a:endParaRPr lang="pl-PL" dirty="0" smtClean="0"/>
          </a:p>
          <a:p>
            <a:pPr marL="457200" indent="-457200">
              <a:spcBef>
                <a:spcPts val="0"/>
              </a:spcBef>
              <a:buNone/>
            </a:pPr>
            <a:r>
              <a:rPr lang="pl-PL" sz="4800" dirty="0" smtClean="0"/>
              <a:t> </a:t>
            </a:r>
            <a:endParaRPr lang="pl-PL" sz="800" dirty="0" smtClean="0"/>
          </a:p>
          <a:p>
            <a:pPr marL="457200" indent="-457200">
              <a:spcBef>
                <a:spcPts val="0"/>
              </a:spcBef>
              <a:buNone/>
            </a:pPr>
            <a:r>
              <a:rPr lang="pl-PL" sz="4400" dirty="0" smtClean="0"/>
              <a:t>CH</a:t>
            </a:r>
            <a:r>
              <a:rPr lang="pl-PL" sz="4400" baseline="-25000" dirty="0" smtClean="0"/>
              <a:t>3</a:t>
            </a:r>
            <a:r>
              <a:rPr lang="pl-PL" sz="4400" dirty="0" smtClean="0"/>
              <a:t>OH + 	 [O]</a:t>
            </a:r>
            <a:endParaRPr lang="pl-PL" sz="4400" baseline="-25000" dirty="0" smtClean="0"/>
          </a:p>
          <a:p>
            <a:pPr marL="457200" indent="-457200">
              <a:buNone/>
            </a:pPr>
            <a:r>
              <a:rPr lang="pl-PL" sz="4400" dirty="0" smtClean="0"/>
              <a:t>					</a:t>
            </a:r>
            <a:endParaRPr lang="pl-PL" sz="44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4644008" y="3789040"/>
            <a:ext cx="178595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2. utlenianie alkoholi I-rzędowych</a:t>
            </a:r>
          </a:p>
          <a:p>
            <a:pPr marL="457200" indent="-457200">
              <a:buNone/>
            </a:pPr>
            <a:r>
              <a:rPr lang="pl-PL" dirty="0" smtClean="0"/>
              <a:t>    przy zastosowaniu K</a:t>
            </a:r>
            <a:r>
              <a:rPr lang="pl-PL" baseline="-25000" dirty="0" smtClean="0"/>
              <a:t>2</a:t>
            </a:r>
            <a:r>
              <a:rPr lang="pl-PL" dirty="0" smtClean="0"/>
              <a:t>Cr</a:t>
            </a:r>
            <a:r>
              <a:rPr lang="pl-PL" baseline="-25000" dirty="0" smtClean="0"/>
              <a:t>2</a:t>
            </a:r>
            <a:r>
              <a:rPr lang="pl-PL" dirty="0" smtClean="0"/>
              <a:t>O</a:t>
            </a:r>
            <a:r>
              <a:rPr lang="pl-PL" baseline="-25000" dirty="0" smtClean="0"/>
              <a:t>7</a:t>
            </a:r>
            <a:r>
              <a:rPr lang="pl-PL" dirty="0" smtClean="0"/>
              <a:t> lub KMnO</a:t>
            </a:r>
            <a:r>
              <a:rPr lang="pl-PL" baseline="-25000" dirty="0" smtClean="0"/>
              <a:t>4</a:t>
            </a:r>
            <a:endParaRPr lang="pl-PL" dirty="0" smtClean="0"/>
          </a:p>
          <a:p>
            <a:pPr marL="457200" indent="-457200">
              <a:spcBef>
                <a:spcPts val="0"/>
              </a:spcBef>
              <a:buNone/>
            </a:pPr>
            <a:r>
              <a:rPr lang="pl-PL" sz="4800" dirty="0" smtClean="0"/>
              <a:t> </a:t>
            </a:r>
            <a:endParaRPr lang="pl-PL" sz="800" dirty="0" smtClean="0"/>
          </a:p>
          <a:p>
            <a:pPr marL="457200" indent="-457200">
              <a:spcBef>
                <a:spcPts val="0"/>
              </a:spcBef>
              <a:buNone/>
            </a:pPr>
            <a:r>
              <a:rPr lang="pl-PL" sz="4400" dirty="0" smtClean="0"/>
              <a:t>CH</a:t>
            </a:r>
            <a:r>
              <a:rPr lang="pl-PL" sz="4400" baseline="-25000" dirty="0" smtClean="0"/>
              <a:t>3</a:t>
            </a:r>
            <a:r>
              <a:rPr lang="pl-PL" sz="4400" dirty="0" smtClean="0"/>
              <a:t>OH + 2[O]</a:t>
            </a:r>
            <a:endParaRPr lang="pl-PL" sz="4400" baseline="-25000" dirty="0" smtClean="0"/>
          </a:p>
          <a:p>
            <a:pPr marL="457200" indent="-457200">
              <a:buNone/>
            </a:pPr>
            <a:r>
              <a:rPr lang="pl-PL" sz="4400" dirty="0" smtClean="0"/>
              <a:t>					   HCOOH + H</a:t>
            </a:r>
            <a:r>
              <a:rPr lang="pl-PL" sz="4400" baseline="-25000" dirty="0" smtClean="0"/>
              <a:t>2</a:t>
            </a:r>
            <a:r>
              <a:rPr lang="pl-PL" sz="4400" dirty="0" smtClean="0"/>
              <a:t>O</a:t>
            </a:r>
            <a:endParaRPr lang="pl-PL" sz="44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4644008" y="3789040"/>
            <a:ext cx="178595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ole tekstowe 4"/>
          <p:cNvSpPr txBox="1"/>
          <p:nvPr/>
        </p:nvSpPr>
        <p:spPr>
          <a:xfrm>
            <a:off x="5292080" y="3284984"/>
            <a:ext cx="5549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+mj-lt"/>
              </a:rPr>
              <a:t>H</a:t>
            </a:r>
            <a:r>
              <a:rPr lang="pl-PL" sz="2400" baseline="30000" dirty="0" smtClean="0">
                <a:solidFill>
                  <a:schemeClr val="bg1"/>
                </a:solidFill>
                <a:latin typeface="+mj-lt"/>
              </a:rPr>
              <a:t>+</a:t>
            </a:r>
            <a:endParaRPr lang="pl-PL" sz="2400" baseline="30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139952" y="5085184"/>
            <a:ext cx="3379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metanowy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3. utlenianie aldehydów w próbie Tollensa</a:t>
            </a:r>
            <a:br>
              <a:rPr lang="pl-PL" dirty="0" smtClean="0"/>
            </a:br>
            <a:r>
              <a:rPr lang="pl-PL" dirty="0" smtClean="0"/>
              <a:t>i próbie Trommera</a:t>
            </a:r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28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00034" y="1857364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dirty="0" smtClean="0"/>
              <a:t>	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programu Word, 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napisz równania reakcji chemicznych zachodzących podczas próby Tollensa</a:t>
            </a:r>
            <a:b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i próby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Trommera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pl-PL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3. utlenianie aldehydów w próbie Tollensa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HCHO + Ag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		HCOOH + 2Ag↓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4929190" y="3214686"/>
            <a:ext cx="1785950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ole tekstowe 5"/>
          <p:cNvSpPr txBox="1"/>
          <p:nvPr/>
        </p:nvSpPr>
        <p:spPr>
          <a:xfrm>
            <a:off x="3491880" y="5301208"/>
            <a:ext cx="3379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metanowy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71182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3. utlenianie aldehydów w próbie Trommera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HCHO + 2Cu(OH)</a:t>
            </a:r>
            <a:r>
              <a:rPr lang="pl-PL" sz="4800" baseline="-25000" dirty="0" smtClean="0"/>
              <a:t>2</a:t>
            </a:r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r>
              <a:rPr lang="pl-PL" sz="4800" dirty="0" smtClean="0"/>
              <a:t>		HCOOH + Cu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O↓ + 2H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800" baseline="-25000" dirty="0" smtClean="0"/>
          </a:p>
        </p:txBody>
      </p:sp>
      <p:sp>
        <p:nvSpPr>
          <p:cNvPr id="5" name="pole tekstowe 4"/>
          <p:cNvSpPr txBox="1"/>
          <p:nvPr/>
        </p:nvSpPr>
        <p:spPr>
          <a:xfrm>
            <a:off x="928662" y="5589240"/>
            <a:ext cx="33794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metanowy</a:t>
            </a:r>
            <a:endParaRPr lang="pl-PL" sz="3200" dirty="0">
              <a:latin typeface="+mn-lt"/>
            </a:endParaRPr>
          </a:p>
        </p:txBody>
      </p:sp>
      <p:cxnSp>
        <p:nvCxnSpPr>
          <p:cNvPr id="6" name="Łącznik prosty ze strzałką 5"/>
          <p:cNvCxnSpPr/>
          <p:nvPr/>
        </p:nvCxnSpPr>
        <p:spPr>
          <a:xfrm>
            <a:off x="6429388" y="3714752"/>
            <a:ext cx="1785950" cy="1588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4. węglowodory nienasycone</a:t>
            </a:r>
            <a:br>
              <a:rPr lang="pl-PL" dirty="0" smtClean="0"/>
            </a:br>
            <a:r>
              <a:rPr lang="pl-PL" dirty="0" smtClean="0"/>
              <a:t>+ tlenek węgla(II)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   CH</a:t>
            </a:r>
            <a:r>
              <a:rPr lang="pl-PL" sz="3600" baseline="-25000" dirty="0" smtClean="0"/>
              <a:t>2 </a:t>
            </a:r>
            <a:r>
              <a:rPr lang="pl-PL" sz="3600" dirty="0" smtClean="0"/>
              <a:t>+ CO + 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</a:t>
            </a:r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6286512" y="3571876"/>
            <a:ext cx="1143008" cy="1588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5"/>
          <p:cNvCxnSpPr/>
          <p:nvPr/>
        </p:nvCxnSpPr>
        <p:spPr>
          <a:xfrm>
            <a:off x="2051720" y="3571876"/>
            <a:ext cx="285752" cy="1588"/>
          </a:xfrm>
          <a:prstGeom prst="line">
            <a:avLst/>
          </a:prstGeom>
          <a:ln w="381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2051720" y="3643314"/>
            <a:ext cx="285752" cy="1588"/>
          </a:xfrm>
          <a:prstGeom prst="line">
            <a:avLst/>
          </a:prstGeom>
          <a:ln w="381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4. węglowodory nienasycone</a:t>
            </a:r>
            <a:br>
              <a:rPr lang="pl-PL" dirty="0" smtClean="0"/>
            </a:br>
            <a:r>
              <a:rPr lang="pl-PL" dirty="0" smtClean="0"/>
              <a:t>+ tlenek węgla(II)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dirty="0" smtClean="0">
                <a:solidFill>
                  <a:schemeClr val="bg1"/>
                </a:solidFill>
              </a:rPr>
              <a:t>   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 </a:t>
            </a:r>
            <a:r>
              <a:rPr lang="pl-PL" sz="3600" dirty="0" smtClean="0"/>
              <a:t>+ CO + 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</a:t>
            </a:r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r>
              <a:rPr lang="pl-PL" sz="3600" dirty="0" smtClean="0"/>
              <a:t>					  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COOH</a:t>
            </a:r>
            <a:endParaRPr lang="pl-PL" sz="18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6286512" y="3571876"/>
            <a:ext cx="1143008" cy="1588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5"/>
          <p:cNvCxnSpPr/>
          <p:nvPr/>
        </p:nvCxnSpPr>
        <p:spPr>
          <a:xfrm>
            <a:off x="2051720" y="3571876"/>
            <a:ext cx="285752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2051720" y="3643314"/>
            <a:ext cx="285752" cy="158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ole tekstowe 9"/>
          <p:cNvSpPr txBox="1"/>
          <p:nvPr/>
        </p:nvSpPr>
        <p:spPr>
          <a:xfrm>
            <a:off x="5143504" y="5214950"/>
            <a:ext cx="33137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butanowy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5. utlenianie aldehydu octowego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400" dirty="0" smtClean="0"/>
              <a:t> 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CHO + O</a:t>
            </a:r>
            <a:r>
              <a:rPr lang="pl-PL" sz="4800" baseline="-25000" dirty="0" smtClean="0"/>
              <a:t>2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5072066" y="3214686"/>
            <a:ext cx="1357322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5. utlenianie aldehydu octowego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400" dirty="0" smtClean="0"/>
              <a:t>2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CHO + O</a:t>
            </a:r>
            <a:r>
              <a:rPr lang="pl-PL" sz="4800" baseline="-25000" dirty="0" smtClean="0"/>
              <a:t>2</a:t>
            </a:r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lvl="0" indent="-457200">
              <a:buNone/>
            </a:pPr>
            <a:r>
              <a:rPr lang="pl-PL" sz="4800" dirty="0" smtClean="0"/>
              <a:t>						  2CH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</a:t>
            </a:r>
          </a:p>
          <a:p>
            <a:pPr marL="457200" indent="-457200">
              <a:buNone/>
            </a:pPr>
            <a:endParaRPr lang="pl-PL" sz="4800" baseline="-25000" dirty="0" smtClean="0"/>
          </a:p>
          <a:p>
            <a:pPr marL="457200" indent="-457200">
              <a:buNone/>
            </a:pPr>
            <a:endParaRPr lang="pl-PL" sz="4400" baseline="-25000" dirty="0" smtClean="0"/>
          </a:p>
          <a:p>
            <a:pPr marL="457200" indent="-457200">
              <a:buNone/>
            </a:pPr>
            <a:endParaRPr lang="pl-PL" sz="44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5072066" y="3214686"/>
            <a:ext cx="1357322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ole tekstowe 4"/>
          <p:cNvSpPr txBox="1"/>
          <p:nvPr/>
        </p:nvSpPr>
        <p:spPr>
          <a:xfrm>
            <a:off x="5412189" y="2812866"/>
            <a:ext cx="671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n w="18415" cmpd="sng">
                  <a:noFill/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j-lt"/>
              </a:rPr>
              <a:t>kat.</a:t>
            </a:r>
            <a:endParaRPr lang="pl-PL" sz="2000" dirty="0">
              <a:ln w="18415" cmpd="sng">
                <a:noFill/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j-lt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585533" y="5286388"/>
            <a:ext cx="27126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octowy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4495800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6. fermentacja octowa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C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5</a:t>
            </a:r>
            <a:r>
              <a:rPr lang="pl-PL" sz="4800" dirty="0" smtClean="0"/>
              <a:t>OH + O</a:t>
            </a:r>
            <a:r>
              <a:rPr lang="pl-PL" sz="4800" baseline="-25000" dirty="0" smtClean="0"/>
              <a:t>2</a:t>
            </a:r>
            <a:endParaRPr lang="pl-PL" sz="48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5072066" y="3214686"/>
            <a:ext cx="1357322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-387424"/>
            <a:ext cx="8543956" cy="1399032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Otrzymywanie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      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597496"/>
            <a:ext cx="8711952" cy="5071864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6. fermentacja octowa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C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H</a:t>
            </a:r>
            <a:r>
              <a:rPr lang="pl-PL" sz="4800" baseline="-25000" dirty="0" smtClean="0"/>
              <a:t>5</a:t>
            </a:r>
            <a:r>
              <a:rPr lang="pl-PL" sz="4800" dirty="0" smtClean="0"/>
              <a:t>OH + O</a:t>
            </a:r>
            <a:r>
              <a:rPr lang="pl-PL" sz="4800" baseline="-25000" dirty="0" smtClean="0"/>
              <a:t>2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	 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4929190" y="3214686"/>
            <a:ext cx="1643074" cy="1588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ole tekstowe 4"/>
          <p:cNvSpPr txBox="1"/>
          <p:nvPr/>
        </p:nvSpPr>
        <p:spPr>
          <a:xfrm>
            <a:off x="3088076" y="5373216"/>
            <a:ext cx="474040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kwas etanowy (octowy)</a:t>
            </a:r>
          </a:p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</a:t>
            </a:r>
            <a:r>
              <a:rPr lang="pl-PL" sz="32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ocet winny</a:t>
            </a: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)</a:t>
            </a:r>
            <a:endParaRPr lang="pl-PL" sz="3200" dirty="0">
              <a:latin typeface="+mn-lt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5020028" y="2786058"/>
            <a:ext cx="13388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smtClean="0">
                <a:latin typeface="+mj-lt"/>
              </a:rPr>
              <a:t>  </a:t>
            </a:r>
            <a:r>
              <a:rPr lang="pl-PL" sz="2000" dirty="0" smtClean="0">
                <a:solidFill>
                  <a:schemeClr val="bg1"/>
                </a:solidFill>
                <a:latin typeface="+mj-lt"/>
              </a:rPr>
              <a:t>enzym</a:t>
            </a:r>
          </a:p>
          <a:p>
            <a:r>
              <a:rPr lang="pl-PL" sz="2000" dirty="0" smtClean="0">
                <a:solidFill>
                  <a:schemeClr val="bg1"/>
                </a:solidFill>
                <a:latin typeface="+mj-lt"/>
              </a:rPr>
              <a:t>oksydaza</a:t>
            </a:r>
            <a:endParaRPr lang="pl-PL" sz="20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39552" y="1191622"/>
            <a:ext cx="8496944" cy="288032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sz="2100" b="1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100" b="1" dirty="0" smtClean="0">
                <a:latin typeface="+mj-lt"/>
                <a:cs typeface="Times New Roman" pitchFamily="18" charset="0"/>
              </a:rPr>
              <a:t>    </a:t>
            </a:r>
            <a:r>
              <a:rPr lang="pl-PL" sz="11200" b="1" dirty="0" smtClean="0">
                <a:latin typeface="+mj-lt"/>
                <a:cs typeface="Times New Roman" pitchFamily="18" charset="0"/>
              </a:rPr>
              <a:t>Właściwości kwasów karboksylowych</a:t>
            </a:r>
          </a:p>
          <a:p>
            <a:pPr>
              <a:buNone/>
            </a:pPr>
            <a:r>
              <a:rPr lang="pl-PL" sz="11200" b="1" dirty="0" smtClean="0">
                <a:latin typeface="+mj-lt"/>
                <a:cs typeface="Times New Roman" pitchFamily="18" charset="0"/>
              </a:rPr>
              <a:t> zależą od:</a:t>
            </a:r>
            <a:br>
              <a:rPr lang="pl-PL" sz="11200" b="1" dirty="0" smtClean="0">
                <a:latin typeface="+mj-lt"/>
                <a:cs typeface="Times New Roman" pitchFamily="18" charset="0"/>
              </a:rPr>
            </a:br>
            <a:endParaRPr lang="pl-PL" sz="11200" b="1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11200" dirty="0" smtClean="0">
                <a:latin typeface="+mj-lt"/>
                <a:cs typeface="Times New Roman" pitchFamily="18" charset="0"/>
              </a:rPr>
              <a:t> rodzaju grupy węglowodorowej</a:t>
            </a:r>
            <a:br>
              <a:rPr lang="pl-PL" sz="11200" dirty="0" smtClean="0">
                <a:latin typeface="+mj-lt"/>
                <a:cs typeface="Times New Roman" pitchFamily="18" charset="0"/>
              </a:rPr>
            </a:br>
            <a:r>
              <a:rPr lang="pl-PL" sz="11200" dirty="0" smtClean="0">
                <a:latin typeface="+mj-lt"/>
                <a:cs typeface="Times New Roman" pitchFamily="18" charset="0"/>
              </a:rPr>
              <a:t>  połączonej z grupą funkcyjną</a:t>
            </a:r>
            <a:br>
              <a:rPr lang="pl-PL" sz="11200" dirty="0" smtClean="0">
                <a:latin typeface="+mj-lt"/>
                <a:cs typeface="Times New Roman" pitchFamily="18" charset="0"/>
              </a:rPr>
            </a:br>
            <a:endParaRPr lang="pl-PL" sz="11200" dirty="0" smtClean="0">
              <a:latin typeface="+mj-lt"/>
              <a:cs typeface="Times New Roman" pitchFamily="18" charset="0"/>
            </a:endParaRPr>
          </a:p>
          <a:p>
            <a:pPr marL="1163638" indent="0">
              <a:buFont typeface="Arial" pitchFamily="34" charset="0"/>
              <a:buChar char="•"/>
            </a:pPr>
            <a:r>
              <a:rPr lang="pl-PL" sz="11200" dirty="0" smtClean="0">
                <a:latin typeface="+mj-lt"/>
                <a:cs typeface="Times New Roman" pitchFamily="18" charset="0"/>
              </a:rPr>
              <a:t> obecności grupy karbonylowej</a:t>
            </a:r>
            <a:br>
              <a:rPr lang="pl-PL" sz="11200" dirty="0" smtClean="0">
                <a:latin typeface="+mj-lt"/>
                <a:cs typeface="Times New Roman" pitchFamily="18" charset="0"/>
              </a:rPr>
            </a:br>
            <a:r>
              <a:rPr lang="pl-PL" sz="11200" dirty="0" smtClean="0">
                <a:latin typeface="+mj-lt"/>
                <a:cs typeface="Times New Roman" pitchFamily="18" charset="0"/>
              </a:rPr>
              <a:t>  oraz grupy hydroksylowej</a:t>
            </a:r>
          </a:p>
          <a:p>
            <a:pPr>
              <a:buNone/>
            </a:pPr>
            <a:r>
              <a:rPr lang="pl-PL" sz="8600" b="1" dirty="0" smtClean="0">
                <a:latin typeface="+mj-lt"/>
                <a:cs typeface="Times New Roman" pitchFamily="18" charset="0"/>
              </a:rPr>
              <a:t>     </a:t>
            </a: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512168"/>
            <a:ext cx="8496944" cy="55172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KWAS METANOWY (MRÓWKOWY)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</a:t>
            </a:r>
            <a:r>
              <a:rPr lang="pl-PL" sz="2000" dirty="0" smtClean="0">
                <a:cs typeface="Times New Roman" pitchFamily="18" charset="0"/>
              </a:rPr>
              <a:t> bezbarwna ciecz o ostrym, duszącym zapachu</a:t>
            </a:r>
            <a:endParaRPr lang="pl-PL" sz="2000" dirty="0" smtClean="0">
              <a:latin typeface="+mj-lt"/>
              <a:cs typeface="Times New Roman" pitchFamily="18" charset="0"/>
            </a:endParaRPr>
          </a:p>
          <a:p>
            <a:pPr marL="712788" indent="-712788"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dobrze rozpuszcza się w wodzie i miesza się z nią w każdym        stosunku</a:t>
            </a: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związek żrący, powoduje korozję</a:t>
            </a:r>
          </a:p>
          <a:p>
            <a:pPr>
              <a:buNone/>
            </a:pPr>
            <a:r>
              <a:rPr lang="pl-PL" sz="2000" dirty="0" smtClean="0">
                <a:cs typeface="Times New Roman" pitchFamily="18" charset="0"/>
              </a:rPr>
              <a:t>	 → wykazuje dużą lotność</a:t>
            </a: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drażni błony śluzowe, drogi oddechowe i oczy</a:t>
            </a: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KWAS ETANOWY (OCTOWY)</a:t>
            </a:r>
          </a:p>
          <a:p>
            <a:pPr>
              <a:buNone/>
            </a:pPr>
            <a:r>
              <a:rPr lang="pl-PL" sz="2000" b="1" dirty="0" smtClean="0">
                <a:latin typeface="+mj-lt"/>
                <a:cs typeface="Times New Roman" pitchFamily="18" charset="0"/>
              </a:rPr>
              <a:t>     → </a:t>
            </a:r>
            <a:r>
              <a:rPr lang="pl-PL" sz="2000" dirty="0" smtClean="0">
                <a:latin typeface="+mj-lt"/>
                <a:cs typeface="Times New Roman" pitchFamily="18" charset="0"/>
              </a:rPr>
              <a:t>czysty jest bezbarwną cieczą o drażniącym zapachu</a:t>
            </a:r>
          </a:p>
          <a:p>
            <a:pPr marL="712788" indent="-712788">
              <a:buNone/>
            </a:pPr>
            <a:r>
              <a:rPr lang="pl-PL" sz="2000" dirty="0" smtClean="0">
                <a:latin typeface="+mj-lt"/>
                <a:cs typeface="Times New Roman" pitchFamily="18" charset="0"/>
              </a:rPr>
              <a:t>     → dobrze rozpuszcza się w wodzie i w rozpuszczalnikach        organicznych</a:t>
            </a:r>
          </a:p>
          <a:p>
            <a:pPr marL="712788" indent="-712788">
              <a:buNone/>
            </a:pPr>
            <a:r>
              <a:rPr lang="pl-PL" sz="2000" dirty="0" smtClean="0">
                <a:cs typeface="Times New Roman" pitchFamily="18" charset="0"/>
              </a:rPr>
              <a:t>     → związek żrący</a:t>
            </a:r>
            <a:endParaRPr lang="pl-PL" sz="2000" dirty="0" smtClean="0">
              <a:latin typeface="+mj-lt"/>
              <a:cs typeface="Times New Roman" pitchFamily="18" charset="0"/>
            </a:endParaRPr>
          </a:p>
          <a:p>
            <a:pPr marL="712788" indent="-712788">
              <a:buNone/>
            </a:pPr>
            <a:r>
              <a:rPr lang="pl-PL" sz="2000" dirty="0" smtClean="0">
                <a:cs typeface="Times New Roman" pitchFamily="18" charset="0"/>
              </a:rPr>
              <a:t>     → ulega kontrakcji przy mieszaniu z wodą</a:t>
            </a: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</p:spTree>
  </p:cSld>
  <p:clrMapOvr>
    <a:masterClrMapping/>
  </p:clrMapOvr>
  <p:transition spd="slow" advClick="0" advTm="67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39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95536" y="1512168"/>
            <a:ext cx="8496944" cy="551723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2800" b="1" dirty="0" smtClean="0">
                <a:latin typeface="+mj-lt"/>
                <a:cs typeface="Times New Roman" pitchFamily="18" charset="0"/>
              </a:rPr>
              <a:t>	OCET – </a:t>
            </a:r>
            <a:r>
              <a:rPr lang="pl-PL" sz="2800" dirty="0" smtClean="0">
                <a:latin typeface="+mj-lt"/>
                <a:cs typeface="Times New Roman" pitchFamily="18" charset="0"/>
              </a:rPr>
              <a:t>zwykle 6-cio lub 10% wodny roztwór kwasu octowego. Ma kwaśny smak i ostry, charakterystyczny zapach.</a:t>
            </a:r>
            <a:br>
              <a:rPr lang="pl-PL" sz="2800" dirty="0" smtClean="0">
                <a:latin typeface="+mj-lt"/>
                <a:cs typeface="Times New Roman" pitchFamily="18" charset="0"/>
              </a:rPr>
            </a:b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r>
              <a:rPr lang="pl-PL" sz="2800" dirty="0" smtClean="0">
                <a:latin typeface="+mj-lt"/>
                <a:cs typeface="Times New Roman" pitchFamily="18" charset="0"/>
              </a:rPr>
              <a:t>	Stosowany do zakwaszania potraw, </a:t>
            </a:r>
            <a:br>
              <a:rPr lang="pl-PL" sz="2800" dirty="0" smtClean="0">
                <a:latin typeface="+mj-lt"/>
                <a:cs typeface="Times New Roman" pitchFamily="18" charset="0"/>
              </a:rPr>
            </a:br>
            <a:r>
              <a:rPr lang="pl-PL" sz="2800" dirty="0" smtClean="0">
                <a:latin typeface="+mj-lt"/>
                <a:cs typeface="Times New Roman" pitchFamily="18" charset="0"/>
              </a:rPr>
              <a:t>jako środek czyszczący </a:t>
            </a:r>
            <a:br>
              <a:rPr lang="pl-PL" sz="2800" dirty="0" smtClean="0">
                <a:latin typeface="+mj-lt"/>
                <a:cs typeface="Times New Roman" pitchFamily="18" charset="0"/>
              </a:rPr>
            </a:br>
            <a:r>
              <a:rPr lang="pl-PL" sz="2800" dirty="0" smtClean="0">
                <a:latin typeface="+mj-lt"/>
                <a:cs typeface="Times New Roman" pitchFamily="18" charset="0"/>
              </a:rPr>
              <a:t>oraz dezynfekujący.</a:t>
            </a:r>
          </a:p>
          <a:p>
            <a:pPr>
              <a:buNone/>
            </a:pPr>
            <a:endParaRPr lang="pl-PL" sz="28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>
              <a:buNone/>
            </a:pPr>
            <a:endParaRPr lang="pl-PL" sz="2000" dirty="0" smtClean="0">
              <a:latin typeface="+mj-lt"/>
              <a:cs typeface="Times New Roman" pitchFamily="18" charset="0"/>
            </a:endParaRPr>
          </a:p>
          <a:p>
            <a:pPr algn="just">
              <a:buNone/>
            </a:pPr>
            <a:r>
              <a:rPr lang="pl-PL" sz="2100" dirty="0" smtClean="0">
                <a:latin typeface="+mj-lt"/>
                <a:cs typeface="Times New Roman" pitchFamily="18" charset="0"/>
              </a:rPr>
              <a:t>	</a:t>
            </a:r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dirty="0"/>
          </a:p>
        </p:txBody>
      </p:sp>
      <p:sp>
        <p:nvSpPr>
          <p:cNvPr id="9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789040"/>
            <a:ext cx="1764536" cy="2655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40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Symbol zastępczy zawartości 7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525963"/>
          </a:xfrm>
        </p:spPr>
        <p:txBody>
          <a:bodyPr/>
          <a:lstStyle/>
          <a:p>
            <a:pPr algn="ctr">
              <a:buNone/>
            </a:pPr>
            <a:r>
              <a:rPr lang="pl-PL" b="1" dirty="0" smtClean="0"/>
              <a:t>LODOWATY KWAS OCTOWY</a:t>
            </a:r>
          </a:p>
          <a:p>
            <a:pPr>
              <a:buNone/>
            </a:pPr>
            <a:endParaRPr lang="pl-PL" dirty="0" smtClean="0"/>
          </a:p>
          <a:p>
            <a:pPr>
              <a:buNone/>
            </a:pPr>
            <a:r>
              <a:rPr lang="pl-PL" dirty="0" smtClean="0"/>
              <a:t>Skąd ta nazwa?</a:t>
            </a:r>
          </a:p>
          <a:p>
            <a:pPr>
              <a:buNone/>
            </a:pPr>
            <a:r>
              <a:rPr lang="pl-PL" dirty="0" smtClean="0"/>
              <a:t>Kwas octowy krzepnie w temperaturze</a:t>
            </a:r>
          </a:p>
          <a:p>
            <a:pPr>
              <a:buNone/>
            </a:pPr>
            <a:r>
              <a:rPr lang="pl-PL" dirty="0" smtClean="0"/>
              <a:t>16,6</a:t>
            </a:r>
            <a:r>
              <a:rPr lang="pl-PL" baseline="30000" dirty="0" smtClean="0"/>
              <a:t>o</a:t>
            </a:r>
            <a:r>
              <a:rPr lang="pl-PL" dirty="0" smtClean="0"/>
              <a:t>C. Powstają wówczas kryształy</a:t>
            </a:r>
          </a:p>
          <a:p>
            <a:pPr>
              <a:buNone/>
            </a:pPr>
            <a:r>
              <a:rPr lang="pl-PL" dirty="0" smtClean="0"/>
              <a:t>podobne do lodu.</a:t>
            </a:r>
            <a:endParaRPr lang="pl-PL" dirty="0"/>
          </a:p>
        </p:txBody>
      </p:sp>
      <p:pic>
        <p:nvPicPr>
          <p:cNvPr id="1026" name="Picture 2" descr="Kwas octowy lodowaty"/>
          <p:cNvPicPr>
            <a:picLocks noChangeAspect="1" noChangeArrowheads="1"/>
          </p:cNvPicPr>
          <p:nvPr/>
        </p:nvPicPr>
        <p:blipFill>
          <a:blip r:embed="rId2" cstate="print"/>
          <a:srcRect r="17314"/>
          <a:stretch>
            <a:fillRect/>
          </a:stretch>
        </p:blipFill>
        <p:spPr bwMode="auto">
          <a:xfrm>
            <a:off x="4644008" y="4293096"/>
            <a:ext cx="2520280" cy="2286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525963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endParaRPr lang="pl-PL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4000" dirty="0" smtClean="0">
                <a:solidFill>
                  <a:schemeClr val="bg1"/>
                </a:solidFill>
              </a:rPr>
              <a:t>Co to jest asocjacja?</a:t>
            </a:r>
            <a:endParaRPr lang="pl-PL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2910" y="1785926"/>
            <a:ext cx="8153400" cy="44958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algn="ctr">
              <a:buNone/>
            </a:pPr>
            <a:r>
              <a:rPr lang="pl-PL" dirty="0" smtClean="0"/>
              <a:t>	</a:t>
            </a:r>
            <a:endParaRPr lang="pl-PL" sz="28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Tytuł 1"/>
          <p:cNvSpPr>
            <a:spLocks noGrp="1"/>
          </p:cNvSpPr>
          <p:nvPr>
            <p:ph type="title"/>
          </p:nvPr>
        </p:nvSpPr>
        <p:spPr>
          <a:xfrm>
            <a:off x="611560" y="-27384"/>
            <a:ext cx="8229600" cy="757806"/>
          </a:xfrm>
        </p:spPr>
        <p:txBody>
          <a:bodyPr>
            <a:no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latin typeface="+mn-lt"/>
                <a:cs typeface="Times New Roman" pitchFamily="18" charset="0"/>
              </a:rPr>
              <a:t>Przypomnijmy</a:t>
            </a:r>
            <a:endParaRPr lang="pl-PL" sz="2800" b="1" dirty="0">
              <a:solidFill>
                <a:schemeClr val="bg1"/>
              </a:solidFill>
              <a:latin typeface="+mn-lt"/>
              <a:cs typeface="Times New Roman" pitchFamily="18" charset="0"/>
            </a:endParaRPr>
          </a:p>
        </p:txBody>
      </p:sp>
      <p:sp>
        <p:nvSpPr>
          <p:cNvPr id="4" name="Symbol zastępczy zawartości 2"/>
          <p:cNvSpPr txBox="1">
            <a:spLocks/>
          </p:cNvSpPr>
          <p:nvPr/>
        </p:nvSpPr>
        <p:spPr>
          <a:xfrm>
            <a:off x="428596" y="1857364"/>
            <a:ext cx="8391876" cy="4307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ASOCJACJA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	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Zjawisko fizyczne polegające na </a:t>
            </a: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tworzeniu </a:t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agregatów dwucząsteczkowych </a:t>
            </a: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połączonych wiązaniami wodorowymi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lub</a:t>
            </a:r>
            <a:r>
              <a:rPr lang="pl-PL" sz="3200" b="1" dirty="0" smtClean="0">
                <a:solidFill>
                  <a:schemeClr val="bg1"/>
                </a:solidFill>
                <a:latin typeface="+mn-lt"/>
              </a:rPr>
              <a:t> łańcuchów złożonych </a:t>
            </a:r>
            <a:br>
              <a:rPr lang="pl-PL" sz="3200" b="1" dirty="0" smtClean="0">
                <a:solidFill>
                  <a:schemeClr val="bg1"/>
                </a:solidFill>
                <a:latin typeface="+mn-lt"/>
              </a:rPr>
            </a:br>
            <a:r>
              <a:rPr lang="pl-PL" sz="3200" dirty="0" smtClean="0">
                <a:solidFill>
                  <a:schemeClr val="bg1"/>
                </a:solidFill>
                <a:latin typeface="+mn-lt"/>
              </a:rPr>
              <a:t>z wielu cząsteczek.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 smtClean="0">
              <a:solidFill>
                <a:schemeClr val="bg1"/>
              </a:solidFill>
              <a:latin typeface="+mn-lt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pl-PL" sz="3200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43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fizyczne </a:t>
            </a:r>
            <a:r>
              <a:rPr lang="pl-PL" sz="2800" b="1" dirty="0" smtClean="0">
                <a:solidFill>
                  <a:schemeClr val="bg1"/>
                </a:solidFill>
              </a:rPr>
              <a:t>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323528" y="1700809"/>
            <a:ext cx="8640960" cy="440120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endParaRPr lang="pl-PL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O …. H – O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//                    \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CH</a:t>
            </a:r>
            <a:r>
              <a:rPr lang="pl-PL" sz="2800" baseline="-25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</a:t>
            </a:r>
            <a:r>
              <a:rPr lang="pl-P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C                       C – CH</a:t>
            </a:r>
            <a:r>
              <a:rPr lang="pl-PL" sz="2800" baseline="-25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            ….  </a:t>
            </a:r>
            <a:r>
              <a:rPr lang="pl-PL" sz="2800" baseline="-25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Times New Roman" pitchFamily="18" charset="0"/>
              </a:rPr>
              <a:t>wiązanie wodorowe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\                    //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l-PL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       O – H ….O 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l-PL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(np. </a:t>
            </a:r>
            <a:r>
              <a:rPr lang="pl-PL" dirty="0" err="1" smtClean="0">
                <a:solidFill>
                  <a:schemeClr val="accent1">
                    <a:lumMod val="50000"/>
                  </a:schemeClr>
                </a:solidFill>
              </a:rPr>
              <a:t>Scratch</a:t>
            </a: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), przygotujcie w 4-osobowych grupach grę typu Snake. </a:t>
            </a:r>
          </a:p>
          <a:p>
            <a:pPr marL="0">
              <a:spcBef>
                <a:spcPts val="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Wąż ma się powiększać tylko po „zjedzeniu” wzoru kwasu</a:t>
            </a:r>
          </a:p>
          <a:p>
            <a:pPr marL="0">
              <a:spcBef>
                <a:spcPts val="0"/>
              </a:spcBef>
              <a:buNone/>
            </a:pPr>
            <a:r>
              <a:rPr lang="pl-PL" dirty="0" smtClean="0">
                <a:solidFill>
                  <a:schemeClr val="accent1">
                    <a:lumMod val="50000"/>
                  </a:schemeClr>
                </a:solidFill>
              </a:rPr>
              <a:t>karboksylowego. </a:t>
            </a:r>
          </a:p>
        </p:txBody>
      </p:sp>
      <p:pic>
        <p:nvPicPr>
          <p:cNvPr id="8" name="Picture 2" descr="G:\projekt\MODUŁ III - kwasy karboksylowe, estry\kwasy karboksylowe\zdjęcia z Internetu\ScratchCat-Lar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5686" y="4509120"/>
            <a:ext cx="2232818" cy="223281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81799" y="2348880"/>
            <a:ext cx="936142" cy="3744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Łącznik prosty ze strzałką 4"/>
          <p:cNvCxnSpPr/>
          <p:nvPr/>
        </p:nvCxnSpPr>
        <p:spPr>
          <a:xfrm flipH="1" flipV="1">
            <a:off x="1749870" y="5833350"/>
            <a:ext cx="976486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4214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81971" y="5021095"/>
            <a:ext cx="3357225" cy="1576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5004048" y="5661248"/>
            <a:ext cx="1976400" cy="1764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dirty="0"/>
          </a:p>
        </p:txBody>
      </p:sp>
      <p:pic>
        <p:nvPicPr>
          <p:cNvPr id="9421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15506" y="3501120"/>
            <a:ext cx="3873226" cy="12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5940152" y="5661248"/>
            <a:ext cx="255600" cy="176400"/>
          </a:xfrm>
          <a:prstGeom prst="rect">
            <a:avLst/>
          </a:prstGeom>
          <a:solidFill>
            <a:srgbClr val="C00000">
              <a:alpha val="32000"/>
            </a:srgb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 dirty="0"/>
          </a:p>
        </p:txBody>
      </p: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3294322" y="1428736"/>
            <a:ext cx="58496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solidFill>
                  <a:schemeClr val="tx2"/>
                </a:solidFill>
                <a:latin typeface="+mn-lt"/>
              </a:rPr>
              <a:t>Kwasy karboksylowe mają odczyn kwasowy.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2714612" y="6143644"/>
            <a:ext cx="14510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kwas octowy</a:t>
            </a:r>
          </a:p>
          <a:p>
            <a:pPr algn="ctr"/>
            <a:r>
              <a:rPr lang="pl-PL" sz="1600" dirty="0" smtClean="0">
                <a:latin typeface="+mj-lt"/>
              </a:rPr>
              <a:t>CH</a:t>
            </a:r>
            <a:r>
              <a:rPr lang="pl-PL" sz="1600" baseline="-25000" dirty="0" smtClean="0">
                <a:latin typeface="+mj-lt"/>
              </a:rPr>
              <a:t>3</a:t>
            </a:r>
            <a:r>
              <a:rPr lang="pl-PL" sz="1600" dirty="0" smtClean="0">
                <a:latin typeface="+mj-lt"/>
              </a:rPr>
              <a:t>COOH</a:t>
            </a:r>
            <a:endParaRPr lang="pl-PL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22963733"/>
      </p:ext>
    </p:extLst>
  </p:cSld>
  <p:clrMapOvr>
    <a:masterClrMapping/>
  </p:clrMapOvr>
  <p:transition spd="slow" advClick="0" advTm="4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70969E-6 C -0.00208 -0.06477 -0.00208 -0.31044 -0.01215 -0.38839 C -0.02222 -0.46635 -0.04079 -0.47814 -0.06076 -0.46843 C -0.08072 -0.45871 -0.1177 -0.41291 -0.13194 -0.32987 C -0.14618 -0.24682 -0.14375 -0.02938 -0.14583 0.03053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0" y="-22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836 -0.10456 C -0.15538 -0.27852 -0.17239 -0.45316 -0.14097 -0.5096 C -0.10954 -0.56582 -0.02691 -0.53528 0.05018 -0.44275 C 0.12726 -0.34976 0.26528 -0.05483 0.32188 0.04718 " pathEditMode="relative" rAng="0" ptsTypes="aaaa">
                                      <p:cBhvr>
                                        <p:cTn id="9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0" y="-15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300"/>
                            </p:stCondLst>
                            <p:childTnLst>
                              <p:par>
                                <p:cTn id="1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32101 0.04025 C 0.28264 -0.00509 0.14428 -0.22254 0.09046 -0.23086 C 0.03664 -0.23919 0.01754 -0.05552 -0.00173 -0.00949 " pathEditMode="relative" rAng="0" ptsTypes="aaa">
                                      <p:cBhvr>
                                        <p:cTn id="16" dur="30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00" y="-14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300"/>
                            </p:stCondLst>
                            <p:childTnLst>
                              <p:par>
                                <p:cTn id="1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30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2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3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4" dur="19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0" grpId="1" animBg="1"/>
      <p:bldP spid="1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46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W wodnym roztworze kwasu etanowego zachodzi reakcja </a:t>
            </a:r>
            <a:r>
              <a:rPr lang="pl-PL" b="1" dirty="0" smtClean="0"/>
              <a:t>dysocjacji jonowej</a:t>
            </a:r>
            <a:r>
              <a:rPr lang="pl-PL" dirty="0" smtClean="0"/>
              <a:t>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COOH</a:t>
            </a: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214678" y="3500438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3214678" y="371475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47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W wodnym roztworze kwasu etanowego zachodzi reakcja </a:t>
            </a:r>
            <a:r>
              <a:rPr lang="pl-PL" b="1" dirty="0" smtClean="0"/>
              <a:t>dysocjacji jonowej</a:t>
            </a:r>
            <a:r>
              <a:rPr lang="pl-PL" dirty="0" smtClean="0"/>
              <a:t>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COOH         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</a:t>
            </a:r>
            <a:r>
              <a:rPr lang="pl-PL" sz="3600" baseline="30000" dirty="0" smtClean="0"/>
              <a:t>-</a:t>
            </a:r>
            <a:r>
              <a:rPr lang="pl-PL" sz="3600" dirty="0" smtClean="0"/>
              <a:t>   +   H</a:t>
            </a:r>
            <a:r>
              <a:rPr lang="pl-PL" sz="3600" baseline="30000" dirty="0" smtClean="0"/>
              <a:t>+</a:t>
            </a: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214678" y="3500438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3214678" y="371475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3714744" y="4143380"/>
            <a:ext cx="37321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anion etanianowy</a:t>
            </a:r>
            <a:b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(octowy)</a:t>
            </a:r>
            <a:endParaRPr lang="pl-PL" sz="3200" dirty="0">
              <a:latin typeface="+mn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214678" y="3000372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H</a:t>
            </a:r>
            <a:r>
              <a:rPr lang="pl-PL" sz="2000" baseline="-25000" dirty="0" smtClean="0">
                <a:latin typeface="+mj-lt"/>
              </a:rPr>
              <a:t>2</a:t>
            </a:r>
            <a:r>
              <a:rPr lang="pl-PL" sz="2000" dirty="0" smtClean="0">
                <a:latin typeface="+mj-lt"/>
              </a:rPr>
              <a:t>O</a:t>
            </a:r>
            <a:endParaRPr lang="pl-PL" sz="2000" dirty="0">
              <a:latin typeface="+mj-lt"/>
            </a:endParaRPr>
          </a:p>
        </p:txBody>
      </p:sp>
      <p:sp>
        <p:nvSpPr>
          <p:cNvPr id="13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48</a:t>
            </a:fld>
            <a:endParaRPr lang="pl-PL" dirty="0"/>
          </a:p>
        </p:txBody>
      </p:sp>
      <p:pic>
        <p:nvPicPr>
          <p:cNvPr id="227330" name="Picture 2" descr="http://www.portalnaukowy.edu.pl/grafika_1/siarka/siarka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5" y="1714488"/>
            <a:ext cx="3212821" cy="24288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pole tekstowe 7"/>
          <p:cNvSpPr txBox="1"/>
          <p:nvPr/>
        </p:nvSpPr>
        <p:spPr>
          <a:xfrm>
            <a:off x="1214414" y="5072074"/>
            <a:ext cx="69294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>
                <a:solidFill>
                  <a:schemeClr val="tx2"/>
                </a:solidFill>
                <a:latin typeface="+mn-lt"/>
              </a:rPr>
              <a:t>Kwas mrówkowy i kwas octowy spalają się</a:t>
            </a:r>
            <a:br>
              <a:rPr lang="pl-PL" sz="2000" dirty="0" smtClean="0">
                <a:solidFill>
                  <a:schemeClr val="tx2"/>
                </a:solidFill>
                <a:latin typeface="+mn-lt"/>
              </a:rPr>
            </a:br>
            <a:r>
              <a:rPr lang="pl-PL" sz="2000" dirty="0" smtClean="0">
                <a:solidFill>
                  <a:schemeClr val="tx2"/>
                </a:solidFill>
                <a:latin typeface="+mn-lt"/>
              </a:rPr>
              <a:t>niebieskim płomieniem.</a:t>
            </a:r>
            <a:endParaRPr lang="pl-PL" sz="2000" dirty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49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714348" y="178592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sz="3200" dirty="0" smtClean="0"/>
              <a:t>Kwasy karboksylowe są palne.</a:t>
            </a:r>
          </a:p>
          <a:p>
            <a:pPr>
              <a:buNone/>
            </a:pPr>
            <a:endParaRPr lang="pl-PL" dirty="0" smtClean="0"/>
          </a:p>
          <a:p>
            <a:r>
              <a:rPr lang="pl-PL" sz="3200" b="1" dirty="0" smtClean="0"/>
              <a:t>spalanie całkowite</a:t>
            </a:r>
          </a:p>
          <a:p>
            <a:pPr>
              <a:buNone/>
            </a:pPr>
            <a:r>
              <a:rPr lang="pl-PL" dirty="0" smtClean="0"/>
              <a:t>  HCOOH + O</a:t>
            </a:r>
            <a:r>
              <a:rPr lang="pl-PL" sz="2800" baseline="-25000" dirty="0" smtClean="0"/>
              <a:t>2</a:t>
            </a:r>
            <a:endParaRPr lang="pl-PL" dirty="0" smtClean="0"/>
          </a:p>
          <a:p>
            <a:pPr>
              <a:buNone/>
            </a:pPr>
            <a:r>
              <a:rPr lang="pl-PL" dirty="0" smtClean="0"/>
              <a:t>CH</a:t>
            </a:r>
            <a:r>
              <a:rPr lang="pl-PL" sz="2800" baseline="-25000" dirty="0" smtClean="0"/>
              <a:t>3</a:t>
            </a:r>
            <a:r>
              <a:rPr lang="pl-PL" dirty="0" smtClean="0"/>
              <a:t>COOH +   O</a:t>
            </a:r>
            <a:r>
              <a:rPr lang="pl-PL" sz="2800" baseline="-25000" dirty="0" smtClean="0"/>
              <a:t>2</a:t>
            </a:r>
            <a:endParaRPr lang="pl-PL" dirty="0" smtClean="0"/>
          </a:p>
          <a:p>
            <a:pPr>
              <a:buNone/>
            </a:pPr>
            <a:endParaRPr lang="pl-PL" sz="1800" dirty="0" smtClean="0"/>
          </a:p>
          <a:p>
            <a:pPr>
              <a:buNone/>
            </a:pPr>
            <a:endParaRPr lang="pl-PL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4143372" y="442913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3714744" y="385762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50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idx="1"/>
          </p:nvPr>
        </p:nvSpPr>
        <p:spPr>
          <a:xfrm>
            <a:off x="714348" y="178592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pl-PL" sz="3200" dirty="0" smtClean="0"/>
              <a:t>Kwasy karboksylowe są palne.</a:t>
            </a:r>
          </a:p>
          <a:p>
            <a:pPr>
              <a:buNone/>
            </a:pPr>
            <a:endParaRPr lang="pl-PL" dirty="0" smtClean="0"/>
          </a:p>
          <a:p>
            <a:r>
              <a:rPr lang="pl-PL" sz="3200" b="1" dirty="0" smtClean="0"/>
              <a:t>spalanie całkowite</a:t>
            </a:r>
          </a:p>
          <a:p>
            <a:pPr>
              <a:buNone/>
            </a:pPr>
            <a:r>
              <a:rPr lang="pl-PL" dirty="0" smtClean="0"/>
              <a:t>2HCOOH + O</a:t>
            </a:r>
            <a:r>
              <a:rPr lang="pl-PL" sz="2800" baseline="-25000" dirty="0" smtClean="0"/>
              <a:t>2            </a:t>
            </a:r>
            <a:r>
              <a:rPr lang="pl-PL" dirty="0" smtClean="0"/>
              <a:t>2CO</a:t>
            </a:r>
            <a:r>
              <a:rPr lang="pl-PL" baseline="-25000" dirty="0" smtClean="0"/>
              <a:t>2</a:t>
            </a:r>
            <a:r>
              <a:rPr lang="pl-PL" dirty="0" smtClean="0"/>
              <a:t> + 2H</a:t>
            </a:r>
            <a:r>
              <a:rPr lang="pl-PL" baseline="-25000" dirty="0" smtClean="0"/>
              <a:t>2</a:t>
            </a:r>
            <a:r>
              <a:rPr lang="pl-PL" dirty="0" smtClean="0"/>
              <a:t>O</a:t>
            </a:r>
          </a:p>
          <a:p>
            <a:pPr>
              <a:buNone/>
            </a:pPr>
            <a:r>
              <a:rPr lang="pl-PL" dirty="0" smtClean="0"/>
              <a:t>CH</a:t>
            </a:r>
            <a:r>
              <a:rPr lang="pl-PL" sz="2800" baseline="-25000" dirty="0" smtClean="0"/>
              <a:t>3</a:t>
            </a:r>
            <a:r>
              <a:rPr lang="pl-PL" dirty="0" smtClean="0"/>
              <a:t>COOH + 2O</a:t>
            </a:r>
            <a:r>
              <a:rPr lang="pl-PL" sz="2800" baseline="-25000" dirty="0" smtClean="0"/>
              <a:t>2           </a:t>
            </a:r>
            <a:r>
              <a:rPr lang="pl-PL" dirty="0" smtClean="0"/>
              <a:t>2CO</a:t>
            </a:r>
            <a:r>
              <a:rPr lang="pl-PL" baseline="-25000" dirty="0" smtClean="0"/>
              <a:t>2</a:t>
            </a:r>
            <a:r>
              <a:rPr lang="pl-PL" dirty="0" smtClean="0"/>
              <a:t> + 2H</a:t>
            </a:r>
            <a:r>
              <a:rPr lang="pl-PL" baseline="-25000" dirty="0" smtClean="0"/>
              <a:t>2</a:t>
            </a:r>
            <a:r>
              <a:rPr lang="pl-PL" dirty="0" smtClean="0"/>
              <a:t>O</a:t>
            </a:r>
          </a:p>
          <a:p>
            <a:pPr>
              <a:buNone/>
            </a:pPr>
            <a:endParaRPr lang="pl-PL" sz="1800" dirty="0" smtClean="0"/>
          </a:p>
          <a:p>
            <a:pPr>
              <a:buNone/>
            </a:pPr>
            <a:endParaRPr lang="pl-PL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4143372" y="4429132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>
            <a:off x="3714744" y="3857628"/>
            <a:ext cx="571504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179512" y="1340768"/>
            <a:ext cx="8535892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sz="4800" dirty="0" smtClean="0"/>
              <a:t>	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informacji znalezionych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Internecie, przygotuj kartę charakterystyki kwasu octowego.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429000"/>
            <a:ext cx="5508755" cy="20006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52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Reakcja kwasu octowego z magnezem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2428868"/>
            <a:ext cx="6494181" cy="34575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0824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53</a:t>
            </a:fld>
            <a:endParaRPr lang="pl-PL" dirty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786578" y="2643182"/>
            <a:ext cx="164307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octowego z magnezem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 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Mg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 			</a:t>
            </a:r>
            <a:endParaRPr lang="pl-PL" sz="48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54</a:t>
            </a:fld>
            <a:endParaRPr lang="pl-PL" dirty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786578" y="2643182"/>
            <a:ext cx="164307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octowego z magnezem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800" dirty="0" smtClean="0"/>
              <a:t>2CH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Mg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   (CH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COO)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Mg + H</a:t>
            </a:r>
            <a:r>
              <a:rPr lang="pl-PL" sz="4800" baseline="-25000" dirty="0" smtClean="0"/>
              <a:t>2</a:t>
            </a:r>
            <a:r>
              <a:rPr lang="pl-PL" sz="4800" dirty="0" smtClean="0">
                <a:sym typeface="Symbol"/>
              </a:rPr>
              <a:t></a:t>
            </a: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 			</a:t>
            </a:r>
            <a:endParaRPr lang="pl-PL" sz="48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sp>
        <p:nvSpPr>
          <p:cNvPr id="9" name="pole tekstowe 8"/>
          <p:cNvSpPr txBox="1"/>
          <p:nvPr/>
        </p:nvSpPr>
        <p:spPr>
          <a:xfrm>
            <a:off x="3247732" y="5143512"/>
            <a:ext cx="36102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octan magnezu</a:t>
            </a:r>
            <a:endParaRPr lang="pl-PL"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55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Zobojętnianie kwasów karboksylowych zasadą sodową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357982" cy="35038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41359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72198" y="2643182"/>
            <a:ext cx="789238" cy="31569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357158" y="-2143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Właściwości chemiczne alkoholu etylowego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2212839" y="5929330"/>
            <a:ext cx="1451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n-lt"/>
              </a:rPr>
              <a:t>kwas octowy</a:t>
            </a:r>
          </a:p>
          <a:p>
            <a:pPr algn="ctr"/>
            <a:r>
              <a:rPr lang="pl-PL" sz="1600" dirty="0" smtClean="0">
                <a:latin typeface="+mn-lt"/>
              </a:rPr>
              <a:t>CH</a:t>
            </a:r>
            <a:r>
              <a:rPr lang="pl-PL" sz="1600" baseline="-25000" dirty="0" smtClean="0">
                <a:latin typeface="+mn-lt"/>
              </a:rPr>
              <a:t>3</a:t>
            </a:r>
            <a:r>
              <a:rPr lang="pl-PL" sz="1600" dirty="0" smtClean="0">
                <a:latin typeface="+mn-lt"/>
              </a:rPr>
              <a:t>COOH</a:t>
            </a:r>
            <a:endParaRPr lang="pl-PL" sz="1600" dirty="0">
              <a:latin typeface="+mn-lt"/>
            </a:endParaRPr>
          </a:p>
        </p:txBody>
      </p:sp>
      <p:pic>
        <p:nvPicPr>
          <p:cNvPr id="190465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3429000"/>
            <a:ext cx="1625974" cy="21345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0" name="Łącznik prosty ze strzałką 9"/>
          <p:cNvCxnSpPr/>
          <p:nvPr/>
        </p:nvCxnSpPr>
        <p:spPr>
          <a:xfrm rot="10800000">
            <a:off x="2500298" y="5500702"/>
            <a:ext cx="500066" cy="4286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5918" y="785794"/>
            <a:ext cx="357190" cy="2140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pole tekstowe 11"/>
          <p:cNvSpPr txBox="1"/>
          <p:nvPr/>
        </p:nvSpPr>
        <p:spPr>
          <a:xfrm>
            <a:off x="6572264" y="5857892"/>
            <a:ext cx="1721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1600" dirty="0" smtClean="0">
                <a:latin typeface="+mn-lt"/>
              </a:rPr>
              <a:t>roztwór NaOH</a:t>
            </a:r>
          </a:p>
          <a:p>
            <a:r>
              <a:rPr lang="pl-PL" sz="1600" dirty="0" smtClean="0">
                <a:latin typeface="+mn-lt"/>
              </a:rPr>
              <a:t>+ fenoloftaleina</a:t>
            </a:r>
            <a:endParaRPr lang="pl-PL" sz="1600" dirty="0">
              <a:latin typeface="+mn-lt"/>
            </a:endParaRPr>
          </a:p>
        </p:txBody>
      </p:sp>
      <p:cxnSp>
        <p:nvCxnSpPr>
          <p:cNvPr id="13" name="Łącznik prosty ze strzałką 12"/>
          <p:cNvCxnSpPr/>
          <p:nvPr/>
        </p:nvCxnSpPr>
        <p:spPr>
          <a:xfrm flipH="1" flipV="1">
            <a:off x="6804248" y="5445224"/>
            <a:ext cx="648072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Łza 14"/>
          <p:cNvSpPr/>
          <p:nvPr/>
        </p:nvSpPr>
        <p:spPr>
          <a:xfrm rot="-2700000">
            <a:off x="6413748" y="3098787"/>
            <a:ext cx="144016" cy="144016"/>
          </a:xfrm>
          <a:prstGeom prst="teardrop">
            <a:avLst/>
          </a:prstGeom>
          <a:ln>
            <a:solidFill>
              <a:schemeClr val="bg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EFF"/>
              </a:clrFrom>
              <a:clrTo>
                <a:srgbClr val="FDFEFF">
                  <a:alpha val="0"/>
                </a:srgbClr>
              </a:clrTo>
            </a:clrChange>
            <a:extLst/>
          </a:blip>
          <a:srcRect/>
          <a:stretch>
            <a:fillRect/>
          </a:stretch>
        </p:blipFill>
        <p:spPr bwMode="auto">
          <a:xfrm>
            <a:off x="6215074" y="4699502"/>
            <a:ext cx="454603" cy="108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ytuł 1"/>
          <p:cNvSpPr txBox="1">
            <a:spLocks/>
          </p:cNvSpPr>
          <p:nvPr/>
        </p:nvSpPr>
        <p:spPr>
          <a:xfrm>
            <a:off x="253262" y="844122"/>
            <a:ext cx="8676456" cy="9286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Reakcja kwasu octowego</a:t>
            </a:r>
            <a:b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 wodorotlenkiem sodu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 0.33333  E" pathEditMode="relative" ptsTypes="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.33334 C -0.01233 0.19051 0.00468 0.05 0.02899 -0.01088 C 0.0533 -0.07176 0.09843 -0.03704 0.14566 -0.03171 C 0.19288 -0.02639 0.25364 0.01134 0.31232 0.02107 C 0.37083 0.03079 0.45902 0.02546 0.49774 0.02662 " pathEditMode="relative" rAng="0" ptsTypes="aaaaa">
                                      <p:cBhvr>
                                        <p:cTn id="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271" y="-2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0"/>
                            </p:stCondLst>
                            <p:childTnLst>
                              <p:par>
                                <p:cTn id="15" presetID="42" presetClass="path" presetSubtype="0" repeatCount="200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00347 0.22662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11319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"/>
                                            </p:cond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1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9149 0.02662 C 0.42552 0.01042 0.17951 -0.0669 0.09757 -0.07129 C 0.01562 -0.07569 0.01632 -0.0118 3.05556E-6 -1.85185E-6 " pathEditMode="relative" rAng="0" ptsTypes="aaa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83" y="-5116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57</a:t>
            </a:fld>
            <a:endParaRPr lang="pl-PL" dirty="0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octowego</a:t>
            </a:r>
            <a:br>
              <a:rPr lang="pl-PL" sz="2800" dirty="0" smtClean="0">
                <a:latin typeface="+mj-lt"/>
                <a:ea typeface="+mj-ea"/>
                <a:cs typeface="+mj-cs"/>
              </a:rPr>
            </a:br>
            <a:r>
              <a:rPr lang="pl-PL" sz="2800" dirty="0" smtClean="0">
                <a:latin typeface="+mj-lt"/>
                <a:ea typeface="+mj-ea"/>
                <a:cs typeface="+mj-cs"/>
              </a:rPr>
              <a:t>z wodorotlenkiem sodu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400" dirty="0" smtClean="0"/>
              <a:t>  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NaOH </a:t>
            </a:r>
            <a:endParaRPr lang="pl-PL" sz="48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929454" y="2643182"/>
            <a:ext cx="164307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58</a:t>
            </a:fld>
            <a:endParaRPr lang="pl-PL" dirty="0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467544" y="994978"/>
            <a:ext cx="8176422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octowego</a:t>
            </a:r>
            <a:br>
              <a:rPr lang="pl-PL" sz="2800" dirty="0" smtClean="0">
                <a:latin typeface="+mj-lt"/>
                <a:ea typeface="+mj-ea"/>
                <a:cs typeface="+mj-cs"/>
              </a:rPr>
            </a:br>
            <a:r>
              <a:rPr lang="pl-PL" sz="2800" dirty="0" smtClean="0">
                <a:latin typeface="+mj-lt"/>
                <a:ea typeface="+mj-ea"/>
                <a:cs typeface="+mj-cs"/>
              </a:rPr>
              <a:t>z wodorotlenkiem sodu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400" dirty="0" smtClean="0"/>
              <a:t>  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NaOH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 				 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COONa + 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  <a:endParaRPr lang="pl-PL" sz="48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929454" y="2643182"/>
            <a:ext cx="164307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779912" y="5013176"/>
            <a:ext cx="2677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octan sodu</a:t>
            </a:r>
            <a:endParaRPr lang="pl-PL" sz="36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59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467544" y="99497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Reakcja kwasu octowego z tlenkiem miedzi(II)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286544" cy="35973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92024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60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400" dirty="0" smtClean="0"/>
              <a:t>   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CuO </a:t>
            </a:r>
            <a:endParaRPr lang="pl-PL" sz="48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500826" y="2643182"/>
            <a:ext cx="164307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99497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octowego z tlenkiem miedzi(II)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61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4400" dirty="0" smtClean="0"/>
              <a:t> 2</a:t>
            </a:r>
            <a:r>
              <a:rPr lang="pl-PL" sz="4800" dirty="0" smtClean="0"/>
              <a:t>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COOH + CuO</a:t>
            </a:r>
          </a:p>
          <a:p>
            <a:pPr marL="457200" indent="-457200">
              <a:buNone/>
            </a:pPr>
            <a:endParaRPr lang="pl-PL" sz="4800" dirty="0" smtClean="0"/>
          </a:p>
          <a:p>
            <a:pPr marL="457200" indent="-457200">
              <a:buNone/>
            </a:pPr>
            <a:r>
              <a:rPr lang="pl-PL" sz="4800" dirty="0" smtClean="0"/>
              <a:t>			(CH</a:t>
            </a:r>
            <a:r>
              <a:rPr lang="pl-PL" sz="4800" baseline="-25000" dirty="0" smtClean="0"/>
              <a:t>3</a:t>
            </a:r>
            <a:r>
              <a:rPr lang="pl-PL" sz="4800" dirty="0" smtClean="0"/>
              <a:t>COO)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Cu + H</a:t>
            </a:r>
            <a:r>
              <a:rPr lang="pl-PL" sz="4800" baseline="-25000" dirty="0" smtClean="0"/>
              <a:t>2</a:t>
            </a:r>
            <a:r>
              <a:rPr lang="pl-PL" sz="4800" dirty="0" smtClean="0"/>
              <a:t>O</a:t>
            </a: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6500826" y="2643182"/>
            <a:ext cx="1643074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pole tekstowe 8"/>
          <p:cNvSpPr txBox="1"/>
          <p:nvPr/>
        </p:nvSpPr>
        <p:spPr>
          <a:xfrm>
            <a:off x="2555776" y="5085184"/>
            <a:ext cx="3626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6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octan miedzi(II)</a:t>
            </a:r>
            <a:endParaRPr lang="pl-PL" sz="3600" dirty="0">
              <a:latin typeface="+mn-lt"/>
            </a:endParaRPr>
          </a:p>
        </p:txBody>
      </p:sp>
      <p:sp>
        <p:nvSpPr>
          <p:cNvPr id="11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0" name="Tytuł 1"/>
          <p:cNvSpPr txBox="1">
            <a:spLocks/>
          </p:cNvSpPr>
          <p:nvPr/>
        </p:nvSpPr>
        <p:spPr>
          <a:xfrm>
            <a:off x="467544" y="99497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octowego z tlenkiem miedzi(II)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8820472" cy="4572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4800" dirty="0" smtClean="0"/>
              <a:t>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Sformułuj wnioski,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ilustrując przebieg doświadczenia</a:t>
            </a:r>
          </a:p>
          <a:p>
            <a:pPr marL="0" indent="0" algn="ctr">
              <a:buNone/>
            </a:pPr>
            <a:r>
              <a:rPr lang="pl-PL" sz="2800" i="1" dirty="0" smtClean="0">
                <a:solidFill>
                  <a:schemeClr val="accent1">
                    <a:lumMod val="50000"/>
                  </a:schemeClr>
                </a:solidFill>
              </a:rPr>
              <a:t>Reakcja kwasu octowego z tlenkiem miedzi(II)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odpowiednimi rysunkami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(korzystaj z programów graficznych)</a:t>
            </a:r>
            <a:r>
              <a:rPr lang="pl-PL" sz="4800" dirty="0" smtClean="0"/>
              <a:t/>
            </a:r>
            <a:br>
              <a:rPr lang="pl-PL" sz="4800" dirty="0" smtClean="0"/>
            </a:br>
            <a:endParaRPr lang="pl-PL" sz="4800" dirty="0" smtClean="0"/>
          </a:p>
          <a:p>
            <a:pPr>
              <a:buNone/>
            </a:pPr>
            <a:endParaRPr lang="pl-PL" dirty="0"/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964488" cy="4572000"/>
          </a:xfrm>
        </p:spPr>
        <p:txBody>
          <a:bodyPr>
            <a:normAutofit/>
          </a:bodyPr>
          <a:lstStyle/>
          <a:p>
            <a:pPr marL="544513" indent="-363538">
              <a:buNone/>
              <a:tabLst>
                <a:tab pos="54292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1. Wyszukaj w zasobach Internetu informacje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na temat 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kwasu mrówkowego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42925" indent="-361950"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Utwórz krótką notatkę na ten temat</a:t>
            </a:r>
          </a:p>
          <a:p>
            <a:pPr marL="542925" indent="-361950"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  korzystając z edytora tekstu i grafiki.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64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214282" y="1066416"/>
            <a:ext cx="878687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Wykazanie właściwości redukujących kwasu mrówkowego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0"/>
            <a:ext cx="6072230" cy="389279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9945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556792"/>
            <a:ext cx="8964488" cy="4572000"/>
          </a:xfrm>
        </p:spPr>
        <p:txBody>
          <a:bodyPr>
            <a:normAutofit/>
          </a:bodyPr>
          <a:lstStyle/>
          <a:p>
            <a:pPr marL="695325" indent="-514350">
              <a:buFont typeface="+mj-lt"/>
              <a:buAutoNum type="arabicPeriod"/>
              <a:tabLst>
                <a:tab pos="54292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Jaką rolę pełni kwas mrówkowy, a jaką manganian(VII) potasu w tym doświadczeniu?</a:t>
            </a:r>
          </a:p>
          <a:p>
            <a:pPr marL="695325" indent="-514350">
              <a:buFont typeface="+mj-lt"/>
              <a:buAutoNum type="arabicPeriod"/>
              <a:tabLst>
                <a:tab pos="542925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712788" indent="-531813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Wyszukaj w zasobach Internetu informacje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na temat możliwych 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stopni utlenienia </a:t>
            </a:r>
            <a:b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atomu węgla 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związkach organicznych.</a:t>
            </a:r>
          </a:p>
          <a:p>
            <a:pPr marL="544513" indent="-363538">
              <a:buNone/>
              <a:tabLst>
                <a:tab pos="542925" algn="l"/>
              </a:tabLst>
            </a:pP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66</a:t>
            </a:fld>
            <a:endParaRPr lang="pl-PL" dirty="0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214282" y="1066416"/>
            <a:ext cx="878687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mrówkowego z roztworem manganianu(VII) potasu i kwasem siarkowym(IV)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  </a:t>
            </a:r>
          </a:p>
          <a:p>
            <a:pPr marL="457200" indent="-457200">
              <a:buNone/>
            </a:pPr>
            <a:r>
              <a:rPr lang="pl-PL" sz="3600" dirty="0" smtClean="0"/>
              <a:t>  HCOOH +   KMnO</a:t>
            </a:r>
            <a:r>
              <a:rPr lang="pl-PL" sz="3600" baseline="-25000" dirty="0" smtClean="0"/>
              <a:t>4</a:t>
            </a:r>
            <a:r>
              <a:rPr lang="pl-PL" sz="3600" dirty="0" smtClean="0"/>
              <a:t> +   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SO</a:t>
            </a:r>
            <a:r>
              <a:rPr lang="pl-PL" sz="3600" baseline="-25000" dirty="0" smtClean="0"/>
              <a:t>4</a:t>
            </a:r>
            <a:r>
              <a:rPr lang="pl-PL" sz="3600" dirty="0" smtClean="0"/>
              <a:t> </a:t>
            </a:r>
            <a:endParaRPr lang="pl-PL" sz="3600" baseline="-25000" dirty="0" smtClean="0"/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7429520" y="3141660"/>
            <a:ext cx="114300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928662" y="3643314"/>
            <a:ext cx="1357322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-250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reduktor</a:t>
            </a:r>
            <a:endParaRPr lang="pl-PL" sz="2800" b="1" baseline="-250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3500430" y="3643314"/>
            <a:ext cx="1428760" cy="379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-25000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utleniacz</a:t>
            </a:r>
            <a:endParaRPr lang="pl-PL" sz="2800" b="1" baseline="-25000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67</a:t>
            </a:fld>
            <a:endParaRPr lang="pl-PL" dirty="0"/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214282" y="1066416"/>
            <a:ext cx="878687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l-PL" sz="2800" dirty="0" smtClean="0">
                <a:latin typeface="+mj-lt"/>
                <a:ea typeface="+mj-ea"/>
                <a:cs typeface="+mj-cs"/>
              </a:rPr>
              <a:t>Reakcja kwasu mrówkowego z roztworem manganianu(VII) potasu i kwasem siarkowym(IV)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dirty="0" smtClean="0"/>
          </a:p>
          <a:p>
            <a:pPr marL="457200" indent="-457200">
              <a:buNone/>
            </a:pPr>
            <a:r>
              <a:rPr lang="pl-PL" sz="3600" dirty="0" smtClean="0"/>
              <a:t>5HCOOH + 2KMnO</a:t>
            </a:r>
            <a:r>
              <a:rPr lang="pl-PL" sz="3600" baseline="-25000" dirty="0" smtClean="0"/>
              <a:t>4</a:t>
            </a:r>
            <a:r>
              <a:rPr lang="pl-PL" sz="3600" dirty="0" smtClean="0"/>
              <a:t> + 3H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SO</a:t>
            </a:r>
            <a:r>
              <a:rPr lang="pl-PL" sz="3600" baseline="-25000" dirty="0" smtClean="0"/>
              <a:t>4</a:t>
            </a:r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r>
              <a:rPr lang="pl-PL" sz="3600" dirty="0" smtClean="0"/>
              <a:t>		5CO</a:t>
            </a:r>
            <a:r>
              <a:rPr lang="pl-PL" sz="3600" baseline="-25000" dirty="0" smtClean="0"/>
              <a:t>2</a:t>
            </a:r>
            <a:r>
              <a:rPr lang="pl-PL" sz="3600" dirty="0" smtClean="0">
                <a:sym typeface="Symbol"/>
              </a:rPr>
              <a:t></a:t>
            </a:r>
            <a:r>
              <a:rPr lang="pl-PL" sz="3600" dirty="0" smtClean="0"/>
              <a:t> + 2MnSO</a:t>
            </a:r>
            <a:r>
              <a:rPr lang="pl-PL" sz="3600" baseline="-25000" dirty="0" smtClean="0"/>
              <a:t>4 </a:t>
            </a:r>
            <a:r>
              <a:rPr lang="pl-PL" sz="3600" dirty="0" smtClean="0"/>
              <a:t>+ K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SO</a:t>
            </a:r>
            <a:r>
              <a:rPr lang="pl-PL" sz="3600" baseline="-25000" dirty="0" smtClean="0"/>
              <a:t>4</a:t>
            </a:r>
            <a:r>
              <a:rPr lang="pl-PL" sz="3600" dirty="0" smtClean="0"/>
              <a:t> + 8H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endParaRPr lang="pl-PL" sz="3600" baseline="-25000" dirty="0" smtClean="0"/>
          </a:p>
          <a:p>
            <a:pPr marL="457200" indent="-457200">
              <a:buNone/>
            </a:pPr>
            <a:endParaRPr lang="pl-PL" sz="3600" baseline="-25000" dirty="0" smtClean="0"/>
          </a:p>
        </p:txBody>
      </p:sp>
      <p:cxnSp>
        <p:nvCxnSpPr>
          <p:cNvPr id="9" name="Łącznik prosty ze strzałką 8"/>
          <p:cNvCxnSpPr/>
          <p:nvPr/>
        </p:nvCxnSpPr>
        <p:spPr>
          <a:xfrm>
            <a:off x="7429520" y="3141660"/>
            <a:ext cx="1143008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68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4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67544" y="1124744"/>
            <a:ext cx="8280920" cy="417646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1588" indent="-1588">
              <a:buNone/>
            </a:pPr>
            <a:r>
              <a:rPr lang="pl-PL" sz="2800" dirty="0" smtClean="0">
                <a:solidFill>
                  <a:schemeClr val="bg1">
                    <a:lumMod val="95000"/>
                  </a:schemeClr>
                </a:solidFill>
                <a:latin typeface="+mj-lt"/>
                <a:ea typeface="+mj-ea"/>
                <a:cs typeface="+mj-cs"/>
              </a:rPr>
              <a:t>Reakcje, którym ulegają zarówno kwasy karboksylowe, jak i kwasy nieorganiczne:</a:t>
            </a:r>
          </a:p>
          <a:p>
            <a:pPr marL="1588" indent="-1588">
              <a:buNone/>
            </a:pPr>
            <a:endParaRPr lang="pl-PL" sz="2800" dirty="0" smtClean="0"/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aktywnymi metalami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tlenkami metali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wodorotlenkami metali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z solami słabszych kwasów</a:t>
            </a:r>
          </a:p>
          <a:p>
            <a:pPr marL="447675" indent="-447675">
              <a:buFont typeface="Wingdings" pitchFamily="2" charset="2"/>
              <a:buChar char="ü"/>
              <a:tabLst>
                <a:tab pos="447675" algn="l"/>
              </a:tabLst>
            </a:pPr>
            <a:r>
              <a:rPr lang="pl-PL" sz="2800" dirty="0" smtClean="0"/>
              <a:t>dysocjacja elektrolityczna</a:t>
            </a:r>
          </a:p>
          <a:p>
            <a:pPr marL="447675" indent="-447675">
              <a:buNone/>
              <a:tabLst>
                <a:tab pos="447675" algn="l"/>
              </a:tabLst>
            </a:pP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69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214282" y="1066416"/>
            <a:ext cx="892971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Porównanie mocy kwasów karboksylowych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1" y="2357430"/>
            <a:ext cx="6286543" cy="364333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3652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70</a:t>
            </a:fld>
            <a:endParaRPr lang="pl-PL" dirty="0"/>
          </a:p>
        </p:txBody>
      </p: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8401080" cy="4572000"/>
          </a:xfrm>
        </p:spPr>
        <p:txBody>
          <a:bodyPr>
            <a:normAutofit/>
          </a:bodyPr>
          <a:lstStyle/>
          <a:p>
            <a:pPr marL="447675" indent="-447675">
              <a:buNone/>
              <a:tabLst>
                <a:tab pos="447675" algn="l"/>
              </a:tabLst>
            </a:pPr>
            <a:r>
              <a:rPr lang="pl-PL" sz="2800" b="1" dirty="0" smtClean="0"/>
              <a:t>DEKARBOKSYLACJA </a:t>
            </a:r>
            <a:r>
              <a:rPr lang="pl-PL" sz="2800" dirty="0" smtClean="0"/>
              <a:t>– reakcja chemiczna,</a:t>
            </a: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/>
              <a:t>w której usunięta zostaje grupa karboksylowa</a:t>
            </a: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/>
              <a:t>i wydziela się tlenek węgla(IV)</a:t>
            </a:r>
          </a:p>
          <a:p>
            <a:pPr marL="447675" indent="-447675">
              <a:buNone/>
              <a:tabLst>
                <a:tab pos="447675" algn="l"/>
              </a:tabLst>
            </a:pPr>
            <a:endParaRPr lang="pl-PL" sz="2800" dirty="0" smtClean="0"/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COOH </a:t>
            </a:r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3071802" y="3643314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3214678" y="3314642"/>
            <a:ext cx="343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T</a:t>
            </a:r>
            <a:endParaRPr lang="pl-PL" sz="2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71</a:t>
            </a:fld>
            <a:endParaRPr lang="pl-PL" dirty="0"/>
          </a:p>
        </p:txBody>
      </p: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1214422"/>
            <a:ext cx="8401080" cy="4572000"/>
          </a:xfrm>
        </p:spPr>
        <p:txBody>
          <a:bodyPr>
            <a:normAutofit/>
          </a:bodyPr>
          <a:lstStyle/>
          <a:p>
            <a:pPr marL="447675" indent="-447675">
              <a:buNone/>
              <a:tabLst>
                <a:tab pos="447675" algn="l"/>
              </a:tabLst>
            </a:pPr>
            <a:r>
              <a:rPr lang="pl-PL" sz="2800" b="1" dirty="0" smtClean="0"/>
              <a:t>DEKARBOKSYLACJA –</a:t>
            </a:r>
            <a:r>
              <a:rPr lang="pl-PL" sz="2800" dirty="0" smtClean="0"/>
              <a:t> reakcja chemiczna,</a:t>
            </a: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/>
              <a:t>w której usunięta zostaje grupa karboksylowa</a:t>
            </a:r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2800" dirty="0" smtClean="0"/>
              <a:t>i wydziela się tlenek węgla(IV)</a:t>
            </a:r>
          </a:p>
          <a:p>
            <a:pPr marL="447675" indent="-447675">
              <a:buNone/>
              <a:tabLst>
                <a:tab pos="447675" algn="l"/>
              </a:tabLst>
            </a:pPr>
            <a:endParaRPr lang="pl-PL" sz="2800" dirty="0" smtClean="0"/>
          </a:p>
          <a:p>
            <a:pPr marL="447675" indent="-447675">
              <a:buNone/>
              <a:tabLst>
                <a:tab pos="447675" algn="l"/>
              </a:tabLst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COOH        CH</a:t>
            </a:r>
            <a:r>
              <a:rPr lang="pl-PL" sz="3600" baseline="-25000" dirty="0" smtClean="0"/>
              <a:t>4</a:t>
            </a:r>
            <a:r>
              <a:rPr lang="pl-PL" sz="3600" dirty="0" smtClean="0"/>
              <a:t> + CO</a:t>
            </a:r>
            <a:r>
              <a:rPr lang="pl-PL" sz="3600" baseline="-25000" dirty="0" smtClean="0"/>
              <a:t>2</a:t>
            </a:r>
            <a:r>
              <a:rPr lang="pl-PL" sz="3600" dirty="0" smtClean="0">
                <a:sym typeface="Symbol"/>
              </a:rPr>
              <a:t></a:t>
            </a:r>
            <a:endParaRPr lang="pl-PL" sz="3600" dirty="0" smtClean="0"/>
          </a:p>
        </p:txBody>
      </p:sp>
      <p:cxnSp>
        <p:nvCxnSpPr>
          <p:cNvPr id="10" name="Łącznik prosty ze strzałką 9"/>
          <p:cNvCxnSpPr/>
          <p:nvPr/>
        </p:nvCxnSpPr>
        <p:spPr>
          <a:xfrm>
            <a:off x="3071802" y="3643314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pole tekstowe 11"/>
          <p:cNvSpPr txBox="1"/>
          <p:nvPr/>
        </p:nvSpPr>
        <p:spPr>
          <a:xfrm>
            <a:off x="3214678" y="3314642"/>
            <a:ext cx="34336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T</a:t>
            </a:r>
            <a:endParaRPr lang="pl-PL" sz="2000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5868144" y="4365104"/>
            <a:ext cx="25908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72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467544" y="99497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Odwodnienie kwasu mrówkowego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1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357431"/>
            <a:ext cx="6429420" cy="371477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4419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73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b="1" dirty="0" smtClean="0"/>
              <a:t>Dysocjacja jonowa </a:t>
            </a:r>
            <a:r>
              <a:rPr lang="pl-PL" dirty="0" smtClean="0"/>
              <a:t>soli kwasów</a:t>
            </a:r>
          </a:p>
          <a:p>
            <a:pPr marL="457200" indent="-457200">
              <a:buNone/>
            </a:pPr>
            <a:r>
              <a:rPr lang="pl-PL" dirty="0" smtClean="0"/>
              <a:t>karboksylowych: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COONa</a:t>
            </a:r>
            <a:endParaRPr lang="pl-PL" sz="3600" baseline="30000" dirty="0" smtClean="0"/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286116" y="3571876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3286116" y="371475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74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32048" y="1597496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b="1" dirty="0" smtClean="0"/>
              <a:t>Dysocjacja jonowa </a:t>
            </a:r>
            <a:r>
              <a:rPr lang="pl-PL" dirty="0" smtClean="0"/>
              <a:t>soli kwasów</a:t>
            </a:r>
          </a:p>
          <a:p>
            <a:pPr marL="457200" indent="-457200">
              <a:buNone/>
            </a:pPr>
            <a:r>
              <a:rPr lang="pl-PL" dirty="0" smtClean="0"/>
              <a:t>karboksylowych: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COONa      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</a:t>
            </a:r>
            <a:r>
              <a:rPr lang="pl-PL" sz="3600" baseline="30000" dirty="0" smtClean="0"/>
              <a:t>-</a:t>
            </a:r>
            <a:r>
              <a:rPr lang="pl-PL" sz="3600" dirty="0" smtClean="0"/>
              <a:t> + Na</a:t>
            </a:r>
            <a:r>
              <a:rPr lang="pl-PL" sz="3600" baseline="30000" dirty="0" smtClean="0"/>
              <a:t>+</a:t>
            </a:r>
          </a:p>
        </p:txBody>
      </p:sp>
      <p:cxnSp>
        <p:nvCxnSpPr>
          <p:cNvPr id="8" name="Łącznik prosty ze strzałką 7"/>
          <p:cNvCxnSpPr/>
          <p:nvPr/>
        </p:nvCxnSpPr>
        <p:spPr>
          <a:xfrm>
            <a:off x="3286116" y="3571876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Łącznik prosty ze strzałką 10"/>
          <p:cNvCxnSpPr/>
          <p:nvPr/>
        </p:nvCxnSpPr>
        <p:spPr>
          <a:xfrm rot="10800000">
            <a:off x="3286116" y="3714752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286116" y="3143248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000" dirty="0" smtClean="0">
                <a:latin typeface="+mj-lt"/>
              </a:rPr>
              <a:t>H</a:t>
            </a:r>
            <a:r>
              <a:rPr lang="pl-PL" sz="2000" baseline="-25000" dirty="0" smtClean="0">
                <a:latin typeface="+mj-lt"/>
              </a:rPr>
              <a:t>2</a:t>
            </a:r>
            <a:r>
              <a:rPr lang="pl-PL" sz="2000" dirty="0" smtClean="0">
                <a:latin typeface="+mj-lt"/>
              </a:rPr>
              <a:t>O</a:t>
            </a:r>
            <a:endParaRPr lang="pl-PL" sz="2000" dirty="0">
              <a:latin typeface="+mj-lt"/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3500430" y="4286256"/>
            <a:ext cx="37321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anion etanianowy</a:t>
            </a:r>
            <a:b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pl-PL" sz="3200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(octowy)</a:t>
            </a:r>
            <a:endParaRPr lang="pl-PL" sz="32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75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8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Jaki odczyn wykazują sole kwasów karboksylowych?</a:t>
            </a:r>
          </a:p>
          <a:p>
            <a:pPr marL="514350" indent="-514350">
              <a:buNone/>
            </a:pPr>
            <a:endParaRPr lang="pl-PL" sz="2800" dirty="0" smtClean="0"/>
          </a:p>
          <a:p>
            <a:pPr marL="514350" indent="-514350"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2.  Jaki może być dalszy przebieg powyższej   reakcji?</a:t>
            </a:r>
          </a:p>
          <a:p>
            <a:pPr marL="514350" indent="-514350"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76</a:t>
            </a:fld>
            <a:endParaRPr lang="pl-PL" dirty="0"/>
          </a:p>
        </p:txBody>
      </p: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643050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Jony octanowe przereagują z cząsteczkami</a:t>
            </a:r>
          </a:p>
          <a:p>
            <a:pPr marL="457200" indent="-457200">
              <a:buNone/>
            </a:pPr>
            <a:r>
              <a:rPr lang="pl-PL" dirty="0" smtClean="0"/>
              <a:t>wody i zajdzie </a:t>
            </a:r>
            <a:r>
              <a:rPr lang="pl-PL" b="1" dirty="0" smtClean="0"/>
              <a:t>hydroliza anionowa</a:t>
            </a:r>
            <a:r>
              <a:rPr lang="pl-PL" dirty="0" smtClean="0"/>
              <a:t>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</a:t>
            </a:r>
            <a:r>
              <a:rPr lang="pl-PL" sz="3600" baseline="30000" dirty="0" smtClean="0"/>
              <a:t>-</a:t>
            </a:r>
            <a:r>
              <a:rPr lang="pl-PL" sz="3600" dirty="0" smtClean="0"/>
              <a:t>  + 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</a:t>
            </a:r>
          </a:p>
        </p:txBody>
      </p:sp>
      <p:cxnSp>
        <p:nvCxnSpPr>
          <p:cNvPr id="13" name="Łącznik prosty ze strzałką 12"/>
          <p:cNvCxnSpPr/>
          <p:nvPr/>
        </p:nvCxnSpPr>
        <p:spPr>
          <a:xfrm>
            <a:off x="4214810" y="3643314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10800000">
            <a:off x="4214810" y="3786190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77</a:t>
            </a:fld>
            <a:endParaRPr lang="pl-PL" dirty="0"/>
          </a:p>
        </p:txBody>
      </p:sp>
      <p:sp>
        <p:nvSpPr>
          <p:cNvPr id="1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 fontScale="90000"/>
          </a:bodyPr>
          <a:lstStyle/>
          <a:p>
            <a:pPr algn="l"/>
            <a:r>
              <a:rPr lang="pl-PL" sz="2800" b="1" dirty="0">
                <a:solidFill>
                  <a:schemeClr val="bg1"/>
                </a:solidFill>
              </a:rPr>
              <a:t>Właściwości </a:t>
            </a:r>
            <a:r>
              <a:rPr lang="pl-PL" sz="2800" b="1" dirty="0" smtClean="0">
                <a:solidFill>
                  <a:schemeClr val="bg1"/>
                </a:solidFill>
              </a:rPr>
              <a:t>chemiczne kwasów karboksylowych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12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643050"/>
            <a:ext cx="8892480" cy="4495800"/>
          </a:xfrm>
        </p:spPr>
        <p:txBody>
          <a:bodyPr>
            <a:noAutofit/>
          </a:bodyPr>
          <a:lstStyle/>
          <a:p>
            <a:pPr marL="457200" indent="-457200">
              <a:buNone/>
            </a:pPr>
            <a:r>
              <a:rPr lang="pl-PL" dirty="0" smtClean="0"/>
              <a:t>Jony octanowe przereagują z cząsteczkami</a:t>
            </a:r>
          </a:p>
          <a:p>
            <a:pPr marL="457200" indent="-457200">
              <a:buNone/>
            </a:pPr>
            <a:r>
              <a:rPr lang="pl-PL" dirty="0" smtClean="0"/>
              <a:t>wody i zajdzie </a:t>
            </a:r>
            <a:r>
              <a:rPr lang="pl-PL" b="1" dirty="0" smtClean="0"/>
              <a:t>hydroliza anionowa</a:t>
            </a:r>
            <a:r>
              <a:rPr lang="pl-PL" dirty="0" smtClean="0"/>
              <a:t>:</a:t>
            </a:r>
          </a:p>
          <a:p>
            <a:pPr marL="457200" indent="-457200">
              <a:buNone/>
            </a:pPr>
            <a:endParaRPr lang="pl-PL" dirty="0" smtClean="0"/>
          </a:p>
          <a:p>
            <a:pPr marL="457200" indent="-457200">
              <a:buNone/>
            </a:pPr>
            <a:r>
              <a:rPr lang="pl-PL" sz="3600" dirty="0" smtClean="0"/>
              <a:t>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</a:t>
            </a:r>
            <a:r>
              <a:rPr lang="pl-PL" sz="3600" baseline="30000" dirty="0" smtClean="0"/>
              <a:t>-</a:t>
            </a:r>
            <a:r>
              <a:rPr lang="pl-PL" sz="3600" dirty="0" smtClean="0"/>
              <a:t>  + H</a:t>
            </a:r>
            <a:r>
              <a:rPr lang="pl-PL" sz="3600" baseline="-25000" dirty="0" smtClean="0"/>
              <a:t>2</a:t>
            </a:r>
            <a:r>
              <a:rPr lang="pl-PL" sz="3600" dirty="0" smtClean="0"/>
              <a:t>O        CH</a:t>
            </a:r>
            <a:r>
              <a:rPr lang="pl-PL" sz="3600" baseline="-25000" dirty="0" smtClean="0"/>
              <a:t>3</a:t>
            </a:r>
            <a:r>
              <a:rPr lang="pl-PL" sz="3600" dirty="0" smtClean="0"/>
              <a:t>COOH + </a:t>
            </a:r>
            <a:r>
              <a:rPr lang="pl-PL" sz="3600" b="1" dirty="0" smtClean="0"/>
              <a:t>OH</a:t>
            </a:r>
            <a:r>
              <a:rPr lang="pl-PL" sz="3600" b="1" baseline="30000" dirty="0" smtClean="0"/>
              <a:t>-</a:t>
            </a:r>
          </a:p>
          <a:p>
            <a:pPr marL="457200" indent="-457200">
              <a:buNone/>
            </a:pPr>
            <a:endParaRPr lang="pl-PL" sz="3600" baseline="30000" dirty="0" smtClean="0"/>
          </a:p>
          <a:p>
            <a:pPr marL="457200" indent="-457200">
              <a:buNone/>
            </a:pPr>
            <a:endParaRPr lang="pl-PL" sz="3600" baseline="30000" dirty="0" smtClean="0"/>
          </a:p>
          <a:p>
            <a:pPr marL="457200" indent="-457200" algn="ctr">
              <a:buNone/>
            </a:pPr>
            <a:r>
              <a:rPr lang="pl-PL" sz="2000" dirty="0" smtClean="0">
                <a:solidFill>
                  <a:schemeClr val="tx2"/>
                </a:solidFill>
              </a:rPr>
              <a:t>Sole kwasów karboksylowych mają odczyn </a:t>
            </a:r>
            <a:r>
              <a:rPr lang="pl-PL" sz="2000" b="1" dirty="0" smtClean="0">
                <a:solidFill>
                  <a:schemeClr val="tx2"/>
                </a:solidFill>
              </a:rPr>
              <a:t>zasadowy</a:t>
            </a:r>
            <a:r>
              <a:rPr lang="pl-PL" sz="2000" dirty="0" smtClean="0">
                <a:solidFill>
                  <a:schemeClr val="tx2"/>
                </a:solidFill>
              </a:rPr>
              <a:t>.</a:t>
            </a:r>
            <a:endParaRPr lang="pl-PL" sz="2000" dirty="0" smtClean="0"/>
          </a:p>
        </p:txBody>
      </p:sp>
      <p:cxnSp>
        <p:nvCxnSpPr>
          <p:cNvPr id="13" name="Łącznik prosty ze strzałką 12"/>
          <p:cNvCxnSpPr/>
          <p:nvPr/>
        </p:nvCxnSpPr>
        <p:spPr>
          <a:xfrm>
            <a:off x="4214810" y="3643314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rot="10800000">
            <a:off x="4214810" y="3786190"/>
            <a:ext cx="71438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78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kwasów karboksylowych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5798" y="1285860"/>
            <a:ext cx="8503920" cy="4854280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pl-PL" sz="2800" b="1" dirty="0" smtClean="0"/>
              <a:t>KWAS MRÓWKOWY </a:t>
            </a:r>
            <a:r>
              <a:rPr lang="pl-PL" sz="2800" dirty="0" smtClean="0"/>
              <a:t>–</a:t>
            </a:r>
            <a:r>
              <a:rPr lang="pl-PL" sz="2800" b="1" dirty="0" smtClean="0"/>
              <a:t> HCOOH</a:t>
            </a:r>
            <a:endParaRPr lang="pl-PL" sz="2800" b="1" dirty="0"/>
          </a:p>
          <a:p>
            <a:r>
              <a:rPr lang="pl-PL" sz="2800" dirty="0" smtClean="0"/>
              <a:t>składnik preparatów grzybobójczych </a:t>
            </a:r>
            <a:br>
              <a:rPr lang="pl-PL" sz="2800" dirty="0" smtClean="0"/>
            </a:br>
            <a:r>
              <a:rPr lang="pl-PL" sz="2800" dirty="0" smtClean="0"/>
              <a:t>i zakwaszających </a:t>
            </a:r>
          </a:p>
          <a:p>
            <a:r>
              <a:rPr lang="pl-PL" sz="2800" dirty="0" smtClean="0"/>
              <a:t>składnik preparatów do garbowania skór </a:t>
            </a:r>
            <a:br>
              <a:rPr lang="pl-PL" sz="2800" dirty="0" smtClean="0"/>
            </a:br>
            <a:r>
              <a:rPr lang="pl-PL" sz="2800" dirty="0" smtClean="0"/>
              <a:t>i impregnacji tkanin</a:t>
            </a:r>
          </a:p>
          <a:p>
            <a:r>
              <a:rPr lang="pl-PL" sz="2800" dirty="0" smtClean="0"/>
              <a:t>jako konserwant o silnych właściwościach grzybobójczych (E236)</a:t>
            </a:r>
          </a:p>
          <a:p>
            <a:r>
              <a:rPr lang="pl-PL" sz="2800" dirty="0" smtClean="0"/>
              <a:t>w pszczelarstwie do zwalczania </a:t>
            </a:r>
            <a:br>
              <a:rPr lang="pl-PL" sz="2800" dirty="0" smtClean="0"/>
            </a:br>
            <a:r>
              <a:rPr lang="pl-PL" sz="2800" dirty="0" smtClean="0"/>
              <a:t>roztocza</a:t>
            </a:r>
            <a:r>
              <a:rPr lang="pl-PL" sz="2800" i="1" dirty="0" smtClean="0"/>
              <a:t> varroa destructor</a:t>
            </a:r>
          </a:p>
          <a:p>
            <a:r>
              <a:rPr lang="pl-PL" sz="2800" dirty="0" smtClean="0"/>
              <a:t>składnik leków </a:t>
            </a:r>
            <a:br>
              <a:rPr lang="pl-PL" sz="2800" dirty="0" smtClean="0"/>
            </a:br>
            <a:r>
              <a:rPr lang="pl-PL" sz="2800" dirty="0" smtClean="0"/>
              <a:t>przeciwreumatycznych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1052" y="4653136"/>
            <a:ext cx="2625082" cy="1650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79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kwasów karboksylowych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428596" y="908720"/>
            <a:ext cx="8503920" cy="4810163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None/>
            </a:pPr>
            <a:r>
              <a:rPr lang="pl-PL" sz="3000" b="1" dirty="0" smtClean="0"/>
              <a:t>KWAS OCTOWY </a:t>
            </a:r>
            <a:r>
              <a:rPr lang="pl-PL" sz="2800" dirty="0" smtClean="0"/>
              <a:t>–</a:t>
            </a:r>
            <a:r>
              <a:rPr lang="pl-PL" sz="3000" b="1" dirty="0" smtClean="0"/>
              <a:t> CH</a:t>
            </a:r>
            <a:r>
              <a:rPr lang="pl-PL" sz="3000" b="1" baseline="-25000" dirty="0" smtClean="0"/>
              <a:t>3</a:t>
            </a:r>
            <a:r>
              <a:rPr lang="pl-PL" sz="3000" b="1" dirty="0" smtClean="0"/>
              <a:t>COOH</a:t>
            </a:r>
            <a:endParaRPr lang="pl-PL" sz="3000" b="1" dirty="0"/>
          </a:p>
          <a:p>
            <a:r>
              <a:rPr lang="pl-PL" sz="3000" dirty="0" smtClean="0"/>
              <a:t>ocet spożywczy</a:t>
            </a:r>
          </a:p>
          <a:p>
            <a:r>
              <a:rPr lang="pl-PL" sz="3000" dirty="0" smtClean="0"/>
              <a:t>konserwant w napojach gazowanych (E260), </a:t>
            </a:r>
          </a:p>
          <a:p>
            <a:r>
              <a:rPr lang="pl-PL" sz="3000" dirty="0" smtClean="0"/>
              <a:t>składnik:</a:t>
            </a:r>
          </a:p>
          <a:p>
            <a:pPr indent="19050">
              <a:buFont typeface="Wingdings" pitchFamily="2" charset="2"/>
              <a:buChar char="ü"/>
            </a:pPr>
            <a:r>
              <a:rPr lang="pl-PL" sz="2800" dirty="0" smtClean="0"/>
              <a:t> rozpuszczalników</a:t>
            </a:r>
          </a:p>
          <a:p>
            <a:pPr indent="19050">
              <a:buFont typeface="Wingdings" pitchFamily="2" charset="2"/>
              <a:buChar char="ü"/>
            </a:pPr>
            <a:r>
              <a:rPr lang="pl-PL" sz="2800" dirty="0" smtClean="0"/>
              <a:t> leków (np. aspiryny)</a:t>
            </a:r>
          </a:p>
          <a:p>
            <a:r>
              <a:rPr lang="pl-PL" sz="3000" dirty="0" smtClean="0"/>
              <a:t>substrat wielu syntez, np. do produkcji:</a:t>
            </a:r>
          </a:p>
          <a:p>
            <a:pPr indent="19050">
              <a:buFont typeface="Wingdings" pitchFamily="2" charset="2"/>
              <a:buChar char="ü"/>
            </a:pPr>
            <a:r>
              <a:rPr lang="pl-PL" sz="3000" dirty="0" smtClean="0"/>
              <a:t> </a:t>
            </a:r>
            <a:r>
              <a:rPr lang="pl-PL" sz="2800" dirty="0" smtClean="0"/>
              <a:t>farb i barwników</a:t>
            </a:r>
          </a:p>
          <a:p>
            <a:pPr indent="19050">
              <a:buFont typeface="Wingdings" pitchFamily="2" charset="2"/>
              <a:buChar char="ü"/>
            </a:pPr>
            <a:r>
              <a:rPr lang="pl-PL" sz="2800" dirty="0" smtClean="0"/>
              <a:t> tworzyw sztucznych</a:t>
            </a:r>
          </a:p>
          <a:p>
            <a:pPr indent="19050">
              <a:buFont typeface="Wingdings" pitchFamily="2" charset="2"/>
              <a:buChar char="ü"/>
            </a:pPr>
            <a:r>
              <a:rPr lang="pl-PL" sz="2800" dirty="0" smtClean="0"/>
              <a:t> niepalnej taśmy filmowej</a:t>
            </a:r>
          </a:p>
          <a:p>
            <a:pPr>
              <a:buFont typeface="Wingdings" pitchFamily="2" charset="2"/>
              <a:buChar char="q"/>
            </a:pPr>
            <a:endParaRPr lang="pl-PL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4365104"/>
            <a:ext cx="1800200" cy="143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126985"/>
            <a:ext cx="1416080" cy="2131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80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503920" cy="4572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sz="2800" b="1" dirty="0" smtClean="0"/>
              <a:t>KWAS BENZOESOWY</a:t>
            </a:r>
          </a:p>
          <a:p>
            <a:r>
              <a:rPr lang="pl-PL" sz="2800" dirty="0" smtClean="0"/>
              <a:t>konserwant (E210)</a:t>
            </a:r>
          </a:p>
          <a:p>
            <a:r>
              <a:rPr lang="pl-PL" sz="2800" dirty="0" smtClean="0"/>
              <a:t>składnik gum do żucia</a:t>
            </a:r>
          </a:p>
          <a:p>
            <a:r>
              <a:rPr lang="pl-PL" sz="2800" dirty="0" smtClean="0"/>
              <a:t>dodatek do lodów</a:t>
            </a:r>
          </a:p>
          <a:p>
            <a:r>
              <a:rPr lang="pl-PL" sz="2800" dirty="0" smtClean="0"/>
              <a:t>składnik leków do użytku zewnętrznego</a:t>
            </a:r>
          </a:p>
          <a:p>
            <a:r>
              <a:rPr lang="pl-PL" sz="2800" dirty="0" smtClean="0"/>
              <a:t>substrat wielu syntez organicznych</a:t>
            </a:r>
          </a:p>
        </p:txBody>
      </p:sp>
      <p:sp>
        <p:nvSpPr>
          <p:cNvPr id="7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kwasów karboksylowych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pic>
        <p:nvPicPr>
          <p:cNvPr id="2263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1071546"/>
            <a:ext cx="1957387" cy="1585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788" y="4221088"/>
            <a:ext cx="1531050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81</a:t>
            </a:fld>
            <a:endParaRPr lang="pl-PL" dirty="0"/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642910" y="-130272"/>
            <a:ext cx="8229600" cy="966984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  <a:cs typeface="Times New Roman" pitchFamily="18" charset="0"/>
              </a:rPr>
              <a:t>Zastosowanie kwasów karboksylowych </a:t>
            </a:r>
            <a:endParaRPr lang="pl-PL" sz="2800" b="1" dirty="0">
              <a:solidFill>
                <a:schemeClr val="bg1"/>
              </a:solidFill>
              <a:cs typeface="Times New Roman" pitchFamily="18" charset="0"/>
            </a:endParaRPr>
          </a:p>
        </p:txBody>
      </p:sp>
      <p:sp>
        <p:nvSpPr>
          <p:cNvPr id="9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23528" y="1643050"/>
            <a:ext cx="8820472" cy="3514142"/>
          </a:xfrm>
        </p:spPr>
        <p:txBody>
          <a:bodyPr>
            <a:noAutofit/>
          </a:bodyPr>
          <a:lstStyle/>
          <a:p>
            <a:pPr>
              <a:spcBef>
                <a:spcPts val="300"/>
              </a:spcBef>
            </a:pPr>
            <a:r>
              <a:rPr lang="pl-PL" sz="2600" dirty="0" smtClean="0"/>
              <a:t>KWAS ACETYLOSALICYLOWY – składnik leków</a:t>
            </a:r>
          </a:p>
          <a:p>
            <a:pPr>
              <a:spcBef>
                <a:spcPts val="300"/>
              </a:spcBef>
              <a:buNone/>
            </a:pPr>
            <a:endParaRPr lang="pl-PL" sz="2600" dirty="0" smtClean="0"/>
          </a:p>
          <a:p>
            <a:pPr>
              <a:spcBef>
                <a:spcPts val="300"/>
              </a:spcBef>
            </a:pPr>
            <a:r>
              <a:rPr lang="pl-PL" sz="2600" dirty="0" smtClean="0"/>
              <a:t>KWAS ADYPINOWY – regulator kwasowości</a:t>
            </a:r>
          </a:p>
          <a:p>
            <a:pPr>
              <a:spcBef>
                <a:spcPts val="300"/>
              </a:spcBef>
              <a:buNone/>
            </a:pPr>
            <a:endParaRPr lang="pl-PL" sz="2600" dirty="0" smtClean="0"/>
          </a:p>
          <a:p>
            <a:pPr>
              <a:spcBef>
                <a:spcPts val="300"/>
              </a:spcBef>
            </a:pPr>
            <a:r>
              <a:rPr lang="pl-PL" sz="2600" dirty="0" smtClean="0"/>
              <a:t>KWAS AKRYLOWY – soczewki kontaktowe</a:t>
            </a:r>
          </a:p>
          <a:p>
            <a:pPr marL="0" indent="0">
              <a:spcBef>
                <a:spcPts val="300"/>
              </a:spcBef>
              <a:buNone/>
            </a:pPr>
            <a:endParaRPr lang="pl-PL" sz="2600" dirty="0" smtClean="0"/>
          </a:p>
          <a:p>
            <a:pPr>
              <a:spcBef>
                <a:spcPts val="300"/>
              </a:spcBef>
            </a:pPr>
            <a:r>
              <a:rPr lang="pl-PL" sz="2600" dirty="0" smtClean="0"/>
              <a:t>KWAS CYTRYNOWY – środki czystości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869160"/>
            <a:ext cx="2918098" cy="1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82</a:t>
            </a:fld>
            <a:endParaRPr lang="pl-PL" dirty="0"/>
          </a:p>
        </p:txBody>
      </p:sp>
      <p:sp>
        <p:nvSpPr>
          <p:cNvPr id="6" name="Symbol zastępczy zawartości 2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32511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programu,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zapisz wzór sumaryczny i narysuj wzór półstrukturalny kwasu migdałowego.</a:t>
            </a:r>
          </a:p>
          <a:p>
            <a:pPr marL="514350" indent="-514350">
              <a:buFont typeface="+mj-lt"/>
              <a:buAutoNum type="arabicPeriod"/>
            </a:pPr>
            <a:endParaRPr lang="pl-PL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(na przykład Molecular Weight Calculator) podaj wartość jego masy cząsteczkowej.</a:t>
            </a:r>
          </a:p>
          <a:p>
            <a:pPr marL="514350" indent="-514350"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85720" y="-214338"/>
            <a:ext cx="9858444" cy="1143000"/>
          </a:xfrm>
        </p:spPr>
        <p:txBody>
          <a:bodyPr>
            <a:normAutofit/>
          </a:bodyPr>
          <a:lstStyle/>
          <a:p>
            <a:pPr algn="l"/>
            <a:r>
              <a:rPr lang="pl-PL" sz="2700" b="1" dirty="0">
                <a:solidFill>
                  <a:schemeClr val="bg1"/>
                </a:solidFill>
              </a:rPr>
              <a:t>Model cząsteczki </a:t>
            </a:r>
            <a:r>
              <a:rPr lang="pl-PL" sz="2700" b="1" dirty="0" smtClean="0">
                <a:solidFill>
                  <a:schemeClr val="bg1"/>
                </a:solidFill>
              </a:rPr>
              <a:t>kwasu etanodiowego</a:t>
            </a:r>
            <a:endParaRPr lang="pl-PL" sz="2700" b="1" dirty="0">
              <a:solidFill>
                <a:schemeClr val="bg1"/>
              </a:solidFill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395536" y="2132856"/>
            <a:ext cx="4104456" cy="352839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4714876" y="2143116"/>
            <a:ext cx="4104456" cy="3500462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285992"/>
            <a:ext cx="3857651" cy="321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285992"/>
            <a:ext cx="3868848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56792"/>
            <a:ext cx="8229600" cy="415819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l-PL" dirty="0" smtClean="0"/>
              <a:t>	</a:t>
            </a:r>
          </a:p>
          <a:p>
            <a:pPr marL="0" indent="-3175">
              <a:spcBef>
                <a:spcPts val="0"/>
              </a:spcBef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Korzystając z dowolnego programu </a:t>
            </a:r>
            <a:b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do modelowania struktury związków chemicznych (na przykład ISIS Draw)</a:t>
            </a:r>
          </a:p>
          <a:p>
            <a:pPr marL="0" indent="-3175">
              <a:spcBef>
                <a:spcPts val="0"/>
              </a:spcBef>
              <a:buNone/>
            </a:pPr>
            <a:r>
              <a:rPr lang="pl-PL" sz="3000" dirty="0" smtClean="0">
                <a:solidFill>
                  <a:schemeClr val="accent1">
                    <a:lumMod val="50000"/>
                  </a:schemeClr>
                </a:solidFill>
              </a:rPr>
              <a:t>narysuj cząsteczkę kwasu etanodiowego (szczawiowego).</a:t>
            </a: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85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Wyższe kwasy karboksylowe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pl-PL" sz="3000" b="1" dirty="0" smtClean="0"/>
              <a:t>WYŻSZE KWASY KARBOKSYLOWE</a:t>
            </a:r>
          </a:p>
          <a:p>
            <a:pPr>
              <a:buNone/>
            </a:pPr>
            <a:r>
              <a:rPr lang="pl-PL" sz="2800" dirty="0" smtClean="0"/>
              <a:t>Kwasy karboksylowe o długich łańcuchach</a:t>
            </a:r>
          </a:p>
          <a:p>
            <a:pPr>
              <a:buNone/>
            </a:pPr>
            <a:r>
              <a:rPr lang="pl-PL" sz="2800" dirty="0" smtClean="0"/>
              <a:t>węglowych.</a:t>
            </a:r>
          </a:p>
          <a:p>
            <a:pPr>
              <a:buNone/>
            </a:pPr>
            <a:r>
              <a:rPr lang="pl-PL" sz="2800" dirty="0" smtClean="0"/>
              <a:t>Kwasy tłuszczowe – składniki naturalnych</a:t>
            </a:r>
          </a:p>
          <a:p>
            <a:pPr>
              <a:buNone/>
            </a:pPr>
            <a:r>
              <a:rPr lang="pl-PL" sz="2800" dirty="0" smtClean="0"/>
              <a:t>tłuszczów.</a:t>
            </a:r>
            <a:endParaRPr lang="pl-PL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4929198"/>
            <a:ext cx="2571768" cy="977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pole tekstowe 8"/>
          <p:cNvSpPr txBox="1"/>
          <p:nvPr/>
        </p:nvSpPr>
        <p:spPr>
          <a:xfrm>
            <a:off x="4643438" y="5429264"/>
            <a:ext cx="16305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1600" dirty="0" smtClean="0">
                <a:latin typeface="+mj-lt"/>
              </a:rPr>
              <a:t>kwas oleinowy</a:t>
            </a:r>
            <a:endParaRPr lang="pl-PL" sz="16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86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Wyższe kwasy karboksylowe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10" name="Tabela 9"/>
          <p:cNvGraphicFramePr>
            <a:graphicFrameLocks noGrp="1"/>
          </p:cNvGraphicFramePr>
          <p:nvPr/>
        </p:nvGraphicFramePr>
        <p:xfrm>
          <a:off x="500034" y="1589876"/>
          <a:ext cx="8215370" cy="37951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3843"/>
                <a:gridCol w="2245789"/>
                <a:gridCol w="2073037"/>
                <a:gridCol w="1842701"/>
              </a:tblGrid>
              <a:tr h="516624">
                <a:tc gridSpan="4"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WYŻSZE</a:t>
                      </a:r>
                      <a:r>
                        <a:rPr lang="pl-PL" baseline="0" dirty="0" smtClean="0"/>
                        <a:t> KWASY KARBOKSYLOWE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1179624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nazwa</a:t>
                      </a:r>
                      <a:r>
                        <a:rPr lang="pl-PL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zwyczajowa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kwas</a:t>
                      </a:r>
                      <a:br>
                        <a:rPr lang="pl-PL" b="1" dirty="0" smtClean="0"/>
                      </a:br>
                      <a:r>
                        <a:rPr lang="pl-PL" b="1" dirty="0" smtClean="0"/>
                        <a:t>palmitynowy</a:t>
                      </a:r>
                    </a:p>
                    <a:p>
                      <a:pPr algn="ctr"/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kwas</a:t>
                      </a:r>
                      <a:br>
                        <a:rPr lang="pl-PL" b="1" dirty="0" smtClean="0"/>
                      </a:br>
                      <a:r>
                        <a:rPr lang="pl-PL" b="1" dirty="0" smtClean="0"/>
                        <a:t>stearynowy</a:t>
                      </a:r>
                    </a:p>
                    <a:p>
                      <a:pPr algn="ctr"/>
                      <a:endParaRPr lang="pl-PL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kwas</a:t>
                      </a:r>
                      <a:br>
                        <a:rPr lang="pl-PL" b="1" dirty="0" smtClean="0"/>
                      </a:br>
                      <a:r>
                        <a:rPr lang="pl-PL" b="1" dirty="0" smtClean="0"/>
                        <a:t>oleinowy</a:t>
                      </a:r>
                    </a:p>
                    <a:p>
                      <a:pPr algn="ctr"/>
                      <a:endParaRPr lang="pl-PL" sz="1000" b="1" dirty="0"/>
                    </a:p>
                  </a:txBody>
                  <a:tcPr/>
                </a:tc>
              </a:tr>
              <a:tr h="1000132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wzór sumaryczny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dirty="0" smtClean="0"/>
                        <a:t>C</a:t>
                      </a:r>
                      <a:r>
                        <a:rPr lang="pl-PL" baseline="-25000" dirty="0" smtClean="0"/>
                        <a:t>15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  <a:r>
                        <a:rPr lang="pl-PL" dirty="0" smtClean="0"/>
                        <a:t>COOH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  <a:r>
                        <a:rPr lang="pl-PL" dirty="0" smtClean="0"/>
                        <a:t>COOH</a:t>
                      </a:r>
                    </a:p>
                    <a:p>
                      <a:pPr algn="ctr"/>
                      <a:endParaRPr lang="pl-PL" sz="1000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C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  <a:r>
                        <a:rPr lang="pl-PL" dirty="0" smtClean="0"/>
                        <a:t>H</a:t>
                      </a:r>
                      <a:r>
                        <a:rPr lang="pl-PL" sz="1800" kern="1200" baseline="-250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  <a:r>
                        <a:rPr lang="pl-PL" dirty="0" smtClean="0"/>
                        <a:t>COOH</a:t>
                      </a:r>
                    </a:p>
                    <a:p>
                      <a:pPr algn="ctr"/>
                      <a:endParaRPr lang="pl-PL" sz="1000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891706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nazwa systematyczna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kwas heksadek</a:t>
                      </a:r>
                      <a:r>
                        <a:rPr lang="pl-PL" b="1" dirty="0" smtClean="0"/>
                        <a:t>an</a:t>
                      </a:r>
                      <a:r>
                        <a:rPr lang="pl-PL" dirty="0" smtClean="0"/>
                        <a:t>owy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kwas oktadek</a:t>
                      </a:r>
                      <a:r>
                        <a:rPr lang="pl-PL" b="1" dirty="0" smtClean="0"/>
                        <a:t>an</a:t>
                      </a:r>
                      <a:r>
                        <a:rPr lang="pl-PL" dirty="0" smtClean="0"/>
                        <a:t>owy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b="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kwas cis-oktadek</a:t>
                      </a:r>
                      <a:r>
                        <a:rPr lang="pl-PL" sz="1800" b="1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</a:t>
                      </a:r>
                      <a:r>
                        <a:rPr lang="pl-PL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owy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87</a:t>
            </a:fld>
            <a:endParaRPr lang="pl-PL" dirty="0"/>
          </a:p>
        </p:txBody>
      </p:sp>
      <p:sp>
        <p:nvSpPr>
          <p:cNvPr id="6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Wyższe kwasy karboksylowe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500034" y="857232"/>
          <a:ext cx="8215370" cy="5608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3140"/>
                <a:gridCol w="2024077"/>
                <a:gridCol w="132415"/>
                <a:gridCol w="1891661"/>
                <a:gridCol w="181376"/>
                <a:gridCol w="1842701"/>
              </a:tblGrid>
              <a:tr h="516624">
                <a:tc gridSpan="6"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WYŻSZE</a:t>
                      </a:r>
                      <a:r>
                        <a:rPr lang="pl-PL" baseline="0" dirty="0" smtClean="0"/>
                        <a:t> KWASY KARBOKSYLOWE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1108186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nazwa</a:t>
                      </a:r>
                      <a:r>
                        <a:rPr lang="pl-PL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zwyczajowa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kwas</a:t>
                      </a:r>
                      <a:br>
                        <a:rPr lang="pl-PL" b="1" dirty="0" smtClean="0"/>
                      </a:br>
                      <a:r>
                        <a:rPr lang="pl-PL" b="1" dirty="0" smtClean="0"/>
                        <a:t>palmitynowy</a:t>
                      </a:r>
                    </a:p>
                    <a:p>
                      <a:pPr algn="ctr"/>
                      <a:endParaRPr lang="pl-PL" sz="1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kwas</a:t>
                      </a:r>
                      <a:br>
                        <a:rPr lang="pl-PL" b="1" dirty="0" smtClean="0"/>
                      </a:br>
                      <a:r>
                        <a:rPr lang="pl-PL" b="1" dirty="0" smtClean="0"/>
                        <a:t>stearynowy</a:t>
                      </a:r>
                    </a:p>
                    <a:p>
                      <a:pPr algn="ctr"/>
                      <a:endParaRPr lang="pl-PL" sz="10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b="1" dirty="0" smtClean="0"/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b="1" dirty="0" smtClean="0"/>
                        <a:t>kwas</a:t>
                      </a:r>
                      <a:br>
                        <a:rPr lang="pl-PL" b="1" dirty="0" smtClean="0"/>
                      </a:br>
                      <a:r>
                        <a:rPr lang="pl-PL" b="1" dirty="0" smtClean="0"/>
                        <a:t>oleinowy</a:t>
                      </a:r>
                    </a:p>
                    <a:p>
                      <a:pPr algn="ctr"/>
                      <a:endParaRPr lang="pl-PL" sz="1000" b="1" dirty="0"/>
                    </a:p>
                  </a:txBody>
                  <a:tcPr/>
                </a:tc>
              </a:tr>
              <a:tr h="1048766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stan</a:t>
                      </a:r>
                      <a:r>
                        <a:rPr lang="pl-PL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 skupienia</a:t>
                      </a:r>
                      <a:endParaRPr lang="pl-PL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biała substancja stała</a:t>
                      </a:r>
                      <a:endParaRPr lang="pl-PL" sz="1800" dirty="0"/>
                    </a:p>
                    <a:p>
                      <a:pPr algn="ctr"/>
                      <a:endParaRPr lang="pl-PL" sz="1000" dirty="0" smtClean="0"/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bezbarwna, oleista ciecz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</a:tr>
              <a:tr h="891706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rozpuszczalność w wodzie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dirty="0" smtClean="0"/>
                        <a:t>nierozpuszczalne w wodzie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  <a:tr h="891706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spalanie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spalają się żółtym płomieniem</a:t>
                      </a:r>
                      <a:endParaRPr lang="pl-PL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891706">
                <a:tc>
                  <a:txBody>
                    <a:bodyPr/>
                    <a:lstStyle/>
                    <a:p>
                      <a:pPr algn="ctr"/>
                      <a:endParaRPr lang="pl-PL" sz="1000" dirty="0" smtClean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r>
                        <a:rPr lang="pl-PL" sz="18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</a:rPr>
                        <a:t>odbarwienie wody bromowej</a:t>
                      </a:r>
                    </a:p>
                    <a:p>
                      <a:pPr algn="ctr"/>
                      <a:endParaRPr lang="pl-PL" sz="1000" dirty="0">
                        <a:solidFill>
                          <a:schemeClr val="accent1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NIE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NIE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pl-PL" sz="1000" dirty="0" smtClean="0"/>
                    </a:p>
                    <a:p>
                      <a:pPr algn="ctr"/>
                      <a:r>
                        <a:rPr lang="pl-PL" sz="1800" dirty="0" smtClean="0"/>
                        <a:t>TAK</a:t>
                      </a:r>
                    </a:p>
                    <a:p>
                      <a:pPr algn="ctr"/>
                      <a:endParaRPr lang="pl-PL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88</a:t>
            </a:fld>
            <a:endParaRPr lang="pl-PL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467544" y="994978"/>
            <a:ext cx="849694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prstClr val="black"/>
                </a:solidFill>
                <a:latin typeface="Bookman Old Style"/>
              </a:rPr>
              <a:t>Otrzymywanie mydła</a:t>
            </a:r>
            <a:endParaRPr lang="pl-PL" sz="2800" dirty="0">
              <a:solidFill>
                <a:prstClr val="black"/>
              </a:solidFill>
              <a:latin typeface="Bookman Old Style"/>
            </a:endParaRPr>
          </a:p>
        </p:txBody>
      </p:sp>
      <p:sp>
        <p:nvSpPr>
          <p:cNvPr id="8" name="Tytuł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/>
          <a:p>
            <a:pPr algn="l"/>
            <a:r>
              <a:rPr lang="pl-PL" sz="2800" b="1" dirty="0" smtClean="0">
                <a:solidFill>
                  <a:schemeClr val="bg1"/>
                </a:solidFill>
              </a:rPr>
              <a:t>Wyższe kwasy karboksylowe</a:t>
            </a:r>
            <a:endParaRPr lang="pl-PL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2357431"/>
            <a:ext cx="6357982" cy="378621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85651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89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Związki</a:t>
            </a:r>
            <a:r>
              <a:rPr kumimoji="0" lang="pl-PL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Grignarda</a:t>
            </a: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51520" y="1268760"/>
            <a:ext cx="8503920" cy="457200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2800" b="1" dirty="0" smtClean="0"/>
              <a:t>Związki Grignarda </a:t>
            </a:r>
            <a:r>
              <a:rPr lang="pl-PL" sz="2800" dirty="0" smtClean="0"/>
              <a:t>(nazwisko odkrywcy) to związki magnezoorganiczne o wzorze ogólnym: </a:t>
            </a:r>
            <a:r>
              <a:rPr lang="pl-PL" sz="3600" dirty="0" smtClean="0"/>
              <a:t>RMgX</a:t>
            </a:r>
          </a:p>
          <a:p>
            <a:pPr marL="0" indent="0">
              <a:buNone/>
            </a:pPr>
            <a:r>
              <a:rPr lang="pl-PL" sz="2800" dirty="0" smtClean="0"/>
              <a:t>		</a:t>
            </a:r>
          </a:p>
          <a:p>
            <a:pPr marL="0" indent="0">
              <a:buNone/>
            </a:pPr>
            <a:r>
              <a:rPr lang="pl-PL" sz="2400" dirty="0" smtClean="0"/>
              <a:t>		łańcuch węglowy	    fluorowiec</a:t>
            </a:r>
          </a:p>
          <a:p>
            <a:pPr marL="0" indent="0">
              <a:buNone/>
            </a:pPr>
            <a:endParaRPr lang="pl-PL" sz="2800" dirty="0" smtClean="0"/>
          </a:p>
          <a:p>
            <a:pPr marL="0" indent="0" algn="ctr">
              <a:buNone/>
            </a:pPr>
            <a:r>
              <a:rPr lang="pl-PL" sz="2800" dirty="0" smtClean="0"/>
              <a:t>Reagują z wodą, tlenem, tlenkiem węgla(IV) </a:t>
            </a:r>
            <a:br>
              <a:rPr lang="pl-PL" sz="2800" dirty="0" smtClean="0"/>
            </a:br>
            <a:r>
              <a:rPr lang="pl-PL" sz="2800" dirty="0" smtClean="0"/>
              <a:t>i większością związków organicznych.</a:t>
            </a:r>
          </a:p>
          <a:p>
            <a:pPr marL="0" indent="0" algn="ctr">
              <a:buNone/>
            </a:pPr>
            <a:r>
              <a:rPr lang="pl-PL" sz="2800" dirty="0" smtClean="0"/>
              <a:t>Przykładem jest </a:t>
            </a:r>
            <a:r>
              <a:rPr lang="pl-PL" sz="2800" b="1" dirty="0" smtClean="0"/>
              <a:t>bromek fenylomagnezowy</a:t>
            </a:r>
            <a:r>
              <a:rPr lang="pl-PL" sz="2800" dirty="0" smtClean="0"/>
              <a:t>.</a:t>
            </a:r>
          </a:p>
        </p:txBody>
      </p:sp>
      <p:cxnSp>
        <p:nvCxnSpPr>
          <p:cNvPr id="8" name="Łącznik prosty ze strzałką 7"/>
          <p:cNvCxnSpPr/>
          <p:nvPr/>
        </p:nvCxnSpPr>
        <p:spPr>
          <a:xfrm rot="5400000" flipH="1" flipV="1">
            <a:off x="3357554" y="2714620"/>
            <a:ext cx="571504" cy="571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 rot="10800000">
            <a:off x="5143504" y="2714620"/>
            <a:ext cx="857256" cy="6429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90</a:t>
            </a:fld>
            <a:endParaRPr lang="pl-PL" dirty="0"/>
          </a:p>
        </p:txBody>
      </p:sp>
      <p:sp>
        <p:nvSpPr>
          <p:cNvPr id="9" name="Tytuł 1"/>
          <p:cNvSpPr txBox="1">
            <a:spLocks/>
          </p:cNvSpPr>
          <p:nvPr/>
        </p:nvSpPr>
        <p:spPr>
          <a:xfrm>
            <a:off x="467544" y="764704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bromku fenylomagnezowego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164305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6" name="Prostokąt 15"/>
          <p:cNvSpPr/>
          <p:nvPr/>
        </p:nvSpPr>
        <p:spPr>
          <a:xfrm>
            <a:off x="1571604" y="1714488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Związki</a:t>
            </a:r>
            <a:r>
              <a:rPr kumimoji="0" lang="pl-PL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Grignarda</a:t>
            </a: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2285993"/>
            <a:ext cx="2428892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572008"/>
            <a:ext cx="2643206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91</a:t>
            </a:fld>
            <a:endParaRPr lang="pl-PL" dirty="0"/>
          </a:p>
        </p:txBody>
      </p:sp>
      <p:sp>
        <p:nvSpPr>
          <p:cNvPr id="6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Związki</a:t>
            </a:r>
            <a:r>
              <a:rPr kumimoji="0" lang="pl-PL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Grignarda</a:t>
            </a: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85720" y="1571612"/>
            <a:ext cx="8964488" cy="4572000"/>
          </a:xfrm>
        </p:spPr>
        <p:txBody>
          <a:bodyPr>
            <a:normAutofit/>
          </a:bodyPr>
          <a:lstStyle/>
          <a:p>
            <a:pPr marL="695325" indent="-514350">
              <a:buFont typeface="+mj-lt"/>
              <a:buAutoNum type="arabicPeriod"/>
              <a:tabLst>
                <a:tab pos="54292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Wyszukaj w zasobach Internetu informacje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  na temat </a:t>
            </a: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kwasu benzoesowego</a:t>
            </a: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695325" indent="-514350">
              <a:buFont typeface="+mj-lt"/>
              <a:buAutoNum type="arabicPeriod"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edytora tekstu i grafiki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utwórz krótką notatkę na ten temat.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Zapisz wzór sumaryczny kwasu benzoesowego.</a:t>
            </a: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92</a:t>
            </a:fld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4857752" y="3857628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2" name="Prostokąt 11"/>
          <p:cNvSpPr/>
          <p:nvPr/>
        </p:nvSpPr>
        <p:spPr>
          <a:xfrm>
            <a:off x="5429256" y="3929066"/>
            <a:ext cx="31432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mechanizm</a:t>
            </a:r>
            <a:endParaRPr lang="pl-PL" sz="3600" dirty="0">
              <a:latin typeface="+mn-lt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500034" y="2000240"/>
            <a:ext cx="4071966" cy="2571768"/>
          </a:xfrm>
          <a:prstGeom prst="rect">
            <a:avLst/>
          </a:prstGeom>
          <a:noFill/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16" name="Prostokąt 15"/>
          <p:cNvSpPr/>
          <p:nvPr/>
        </p:nvSpPr>
        <p:spPr>
          <a:xfrm>
            <a:off x="1571604" y="2139727"/>
            <a:ext cx="20717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600" dirty="0" smtClean="0">
                <a:latin typeface="+mn-lt"/>
              </a:rPr>
              <a:t>film</a:t>
            </a:r>
            <a:endParaRPr lang="pl-PL" sz="3600" dirty="0">
              <a:latin typeface="+mn-lt"/>
            </a:endParaRPr>
          </a:p>
        </p:txBody>
      </p:sp>
      <p:sp>
        <p:nvSpPr>
          <p:cNvPr id="13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Związki</a:t>
            </a:r>
            <a:r>
              <a:rPr kumimoji="0" lang="pl-PL" sz="28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Grignarda</a:t>
            </a: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ytuł 1"/>
          <p:cNvSpPr txBox="1">
            <a:spLocks/>
          </p:cNvSpPr>
          <p:nvPr/>
        </p:nvSpPr>
        <p:spPr>
          <a:xfrm>
            <a:off x="610420" y="994978"/>
            <a:ext cx="8104984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Otrzymywanie</a:t>
            </a: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kwasu benzoesowego</a:t>
            </a:r>
            <a:b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pl-PL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 bromku fenylomagnezowego</a:t>
            </a:r>
            <a:endParaRPr kumimoji="0" lang="pl-PL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714620"/>
            <a:ext cx="2286016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4572008"/>
            <a:ext cx="2314981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E45EF-1871-43EC-A58D-1F67F9D05915}" type="slidenum">
              <a:rPr lang="pl-PL" smtClean="0"/>
              <a:pPr/>
              <a:t>93</a:t>
            </a:fld>
            <a:endParaRPr lang="pl-PL" dirty="0"/>
          </a:p>
        </p:txBody>
      </p:sp>
      <p:sp>
        <p:nvSpPr>
          <p:cNvPr id="7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285720" y="1571612"/>
            <a:ext cx="8678768" cy="4572000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edytora tekstu i grafiki utwórz ilustrowaną notatkę na temat właściwości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i zastosowania: </a:t>
            </a:r>
          </a:p>
          <a:p>
            <a:pPr marL="0" indent="0">
              <a:buNone/>
              <a:tabLst>
                <a:tab pos="542925" algn="l"/>
              </a:tabLst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627063" indent="-361950">
              <a:tabLst>
                <a:tab pos="542925" algn="l"/>
              </a:tabLst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kwasu salicylowego </a:t>
            </a:r>
          </a:p>
          <a:p>
            <a:pPr marL="627063" indent="-361950">
              <a:tabLst>
                <a:tab pos="542925" algn="l"/>
              </a:tabLst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kwasu szczawiowego </a:t>
            </a:r>
          </a:p>
          <a:p>
            <a:pPr marL="627063" indent="-361950">
              <a:tabLst>
                <a:tab pos="542925" algn="l"/>
              </a:tabLst>
            </a:pPr>
            <a:r>
              <a:rPr lang="pl-PL" sz="2800" b="1" dirty="0" smtClean="0">
                <a:solidFill>
                  <a:schemeClr val="accent1">
                    <a:lumMod val="50000"/>
                  </a:schemeClr>
                </a:solidFill>
              </a:rPr>
              <a:t>kwasu ftalowego</a:t>
            </a: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514350" indent="-514350"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640080" y="1571612"/>
            <a:ext cx="8503920" cy="4572000"/>
          </a:xfrm>
        </p:spPr>
        <p:txBody>
          <a:bodyPr/>
          <a:lstStyle/>
          <a:p>
            <a:pPr>
              <a:buNone/>
            </a:pPr>
            <a:r>
              <a:rPr lang="pl-PL" sz="2800" dirty="0" smtClean="0"/>
              <a:t>	</a:t>
            </a:r>
          </a:p>
          <a:p>
            <a:pPr>
              <a:buNone/>
            </a:pP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Korzystając z zasobów Internetu,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w 4-osobowych grupach utwórzcie </a:t>
            </a:r>
            <a:b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2800" dirty="0" smtClean="0">
                <a:solidFill>
                  <a:schemeClr val="accent1">
                    <a:lumMod val="50000"/>
                  </a:schemeClr>
                </a:solidFill>
              </a:rPr>
              <a:t>bazę danych obejmującą najważniejsze właściwości kwasów karboksylowych.</a:t>
            </a:r>
          </a:p>
          <a:p>
            <a:pPr>
              <a:buNone/>
            </a:pPr>
            <a:endParaRPr lang="pl-PL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None/>
            </a:pPr>
            <a:endParaRPr lang="pl-PL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quarter" idx="1"/>
          </p:nvPr>
        </p:nvSpPr>
        <p:spPr>
          <a:xfrm>
            <a:off x="571472" y="1571612"/>
            <a:ext cx="8153400" cy="4495800"/>
          </a:xfrm>
        </p:spPr>
        <p:txBody>
          <a:bodyPr>
            <a:normAutofit fontScale="25000" lnSpcReduction="20000"/>
          </a:bodyPr>
          <a:lstStyle/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endParaRPr lang="pl-P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buNone/>
            </a:pP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Powtórzmy budowę i nazewnictwo </a:t>
            </a:r>
            <a:b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600" dirty="0" smtClean="0">
                <a:solidFill>
                  <a:schemeClr val="accent1">
                    <a:lumMod val="50000"/>
                  </a:schemeClr>
                </a:solidFill>
              </a:rPr>
              <a:t>kwasów karboksylowych</a:t>
            </a:r>
          </a:p>
          <a:p>
            <a:pPr algn="ctr">
              <a:buNone/>
            </a:pPr>
            <a:r>
              <a:rPr lang="pl-PL" sz="8900" b="1" dirty="0" smtClean="0">
                <a:solidFill>
                  <a:schemeClr val="accent1">
                    <a:lumMod val="50000"/>
                  </a:schemeClr>
                </a:solidFill>
              </a:rPr>
              <a:t>GRA EDUKACYJNA </a:t>
            </a:r>
            <a:r>
              <a:rPr lang="pl-PL" sz="8800" b="1" dirty="0" smtClean="0">
                <a:solidFill>
                  <a:schemeClr val="accent1">
                    <a:lumMod val="50000"/>
                  </a:schemeClr>
                </a:solidFill>
              </a:rPr>
              <a:t>MEMORY</a:t>
            </a:r>
          </a:p>
          <a:p>
            <a:pPr>
              <a:buNone/>
            </a:pPr>
            <a:endParaRPr lang="pl-PL" sz="8800" dirty="0" smtClean="0"/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1.	Skorzystaj z gotowej gry Memory.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Klikaj w zakryte karty i szukaj par.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endParaRPr lang="pl-PL" sz="95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361950" indent="-361950">
              <a:buNone/>
            </a:pP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2.	Przygotuj samodzielnie podobną grę, korzystając </a:t>
            </a:r>
            <a:b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l-PL" sz="9500" dirty="0" smtClean="0">
                <a:solidFill>
                  <a:schemeClr val="accent1">
                    <a:lumMod val="50000"/>
                  </a:schemeClr>
                </a:solidFill>
              </a:rPr>
              <a:t>z dowolnego programu (np. Scratch lub Flash).</a:t>
            </a:r>
          </a:p>
          <a:p>
            <a:pPr algn="ctr">
              <a:buNone/>
            </a:pPr>
            <a:endParaRPr lang="pl-PL" sz="8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ytuł 1"/>
          <p:cNvSpPr txBox="1">
            <a:spLocks/>
          </p:cNvSpPr>
          <p:nvPr/>
        </p:nvSpPr>
        <p:spPr>
          <a:xfrm>
            <a:off x="642910" y="-71462"/>
            <a:ext cx="81534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l-PL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Polecenie </a:t>
            </a:r>
            <a:endParaRPr kumimoji="0" lang="pl-PL" sz="2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iestandardowy 1">
      <a:majorFont>
        <a:latin typeface="Bookman Old Style"/>
        <a:ea typeface=""/>
        <a:cs typeface=""/>
      </a:majorFont>
      <a:minorFont>
        <a:latin typeface="Bookman Old Style"/>
        <a:ea typeface=""/>
        <a:cs typeface="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8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Projekt niestandardowy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3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5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4895</TotalTime>
  <Words>1414</Words>
  <Application>Microsoft Office PowerPoint</Application>
  <PresentationFormat>Pokaz na ekranie (4:3)</PresentationFormat>
  <Paragraphs>711</Paragraphs>
  <Slides>96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10</vt:i4>
      </vt:variant>
      <vt:variant>
        <vt:lpstr>Tytuły slajdów</vt:lpstr>
      </vt:variant>
      <vt:variant>
        <vt:i4>96</vt:i4>
      </vt:variant>
    </vt:vector>
  </HeadingPairs>
  <TitlesOfParts>
    <vt:vector size="106" baseType="lpstr">
      <vt:lpstr>Motyw pakietu Office</vt:lpstr>
      <vt:lpstr>6_Motyw pakietu Office</vt:lpstr>
      <vt:lpstr>7_Motyw pakietu Office</vt:lpstr>
      <vt:lpstr>8_Motyw pakietu Office</vt:lpstr>
      <vt:lpstr>Projekt niestandardowy</vt:lpstr>
      <vt:lpstr>1_Motyw pakietu Office</vt:lpstr>
      <vt:lpstr>2_Motyw pakietu Office</vt:lpstr>
      <vt:lpstr>3_Motyw pakietu Office</vt:lpstr>
      <vt:lpstr>4_Motyw pakietu Office</vt:lpstr>
      <vt:lpstr>5_Motyw pakietu Office</vt:lpstr>
      <vt:lpstr>Treści multimedialne - kodowanie, przetwarzanie, prezentacja  Odtwarzanie treści multimedialnych</vt:lpstr>
      <vt:lpstr>Prezentacja programu PowerPoint</vt:lpstr>
      <vt:lpstr>Budowa kwasów karboksylowych</vt:lpstr>
      <vt:lpstr>Grupa funkcyjna</vt:lpstr>
      <vt:lpstr> </vt:lpstr>
      <vt:lpstr>Prezentacja programu PowerPoint</vt:lpstr>
      <vt:lpstr>Nazewnictwo kwasów karboksylowych</vt:lpstr>
      <vt:lpstr>Nazewnictwo kwasów karboksylowych</vt:lpstr>
      <vt:lpstr>Nazewnictwo kwasów karboksylowych</vt:lpstr>
      <vt:lpstr>Nazewnictwo kwasów karboksylowych</vt:lpstr>
      <vt:lpstr>Prezentacja programu PowerPoint</vt:lpstr>
      <vt:lpstr>Prezentacja programu PowerPoint</vt:lpstr>
      <vt:lpstr>Prezentacja programu PowerPoint</vt:lpstr>
      <vt:lpstr>Prezentacja programu PowerPoint</vt:lpstr>
      <vt:lpstr>Model cząsteczki kwasu 2-hydroksypropanowego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Prezentacja programu PowerPoint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Otrzymywanie kwasów karboksylowych      </vt:lpstr>
      <vt:lpstr>Właściwości fizyczne kwasów karboksylowych</vt:lpstr>
      <vt:lpstr>Właściwości fizyczne kwasów karboksylowych</vt:lpstr>
      <vt:lpstr>Właściwości fizyczne kwasów karboksylowych</vt:lpstr>
      <vt:lpstr>Właściwości chemiczne kwasów karboksylowych</vt:lpstr>
      <vt:lpstr>Przypomnijmy</vt:lpstr>
      <vt:lpstr>Przypomnijmy</vt:lpstr>
      <vt:lpstr>Właściwości fizyczne kwasów karboksylowych</vt:lpstr>
      <vt:lpstr>Prezentacja programu PowerPoint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Prezentacja programu PowerPoint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alkoholu etylowego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Prezentacja programu PowerPoint</vt:lpstr>
      <vt:lpstr>Prezentacja programu PowerPoint</vt:lpstr>
      <vt:lpstr>Właściwości chemiczne kwasów karboksylowych</vt:lpstr>
      <vt:lpstr>Prezentacja programu PowerPoint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Właściwości chemiczne kwasów karboksylowych</vt:lpstr>
      <vt:lpstr>Zastosowanie kwasów karboksylowych </vt:lpstr>
      <vt:lpstr>Zastosowanie kwasów karboksylowych </vt:lpstr>
      <vt:lpstr>Zastosowanie kwasów karboksylowych </vt:lpstr>
      <vt:lpstr>Zastosowanie kwasów karboksylowych </vt:lpstr>
      <vt:lpstr>Prezentacja programu PowerPoint</vt:lpstr>
      <vt:lpstr>Model cząsteczki kwasu etanodiowego</vt:lpstr>
      <vt:lpstr>Prezentacja programu PowerPoint</vt:lpstr>
      <vt:lpstr>Wyższe kwasy karboksylowe</vt:lpstr>
      <vt:lpstr>Wyższe kwasy karboksylowe</vt:lpstr>
      <vt:lpstr>Wyższe kwasy karboksylowe</vt:lpstr>
      <vt:lpstr>Wyższe kwasy karboksylowe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Magda Kopacz</cp:lastModifiedBy>
  <cp:revision>327</cp:revision>
  <dcterms:created xsi:type="dcterms:W3CDTF">2009-06-29T13:15:16Z</dcterms:created>
  <dcterms:modified xsi:type="dcterms:W3CDTF">2014-05-29T11:13:31Z</dcterms:modified>
</cp:coreProperties>
</file>