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316" r:id="rId2"/>
    <p:sldId id="318" r:id="rId3"/>
    <p:sldId id="256" r:id="rId4"/>
    <p:sldId id="303" r:id="rId5"/>
    <p:sldId id="304" r:id="rId6"/>
    <p:sldId id="268" r:id="rId7"/>
    <p:sldId id="288" r:id="rId8"/>
    <p:sldId id="263" r:id="rId9"/>
    <p:sldId id="262" r:id="rId10"/>
    <p:sldId id="294" r:id="rId11"/>
    <p:sldId id="264" r:id="rId12"/>
    <p:sldId id="295" r:id="rId13"/>
    <p:sldId id="270" r:id="rId14"/>
    <p:sldId id="309" r:id="rId15"/>
    <p:sldId id="296" r:id="rId16"/>
    <p:sldId id="312" r:id="rId17"/>
    <p:sldId id="267" r:id="rId18"/>
    <p:sldId id="300" r:id="rId19"/>
    <p:sldId id="265" r:id="rId20"/>
    <p:sldId id="315" r:id="rId21"/>
    <p:sldId id="314" r:id="rId22"/>
    <p:sldId id="293" r:id="rId23"/>
    <p:sldId id="260" r:id="rId24"/>
    <p:sldId id="313" r:id="rId25"/>
    <p:sldId id="273" r:id="rId26"/>
    <p:sldId id="306" r:id="rId27"/>
    <p:sldId id="317" r:id="rId2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E001"/>
    <a:srgbClr val="FF6600"/>
    <a:srgbClr val="FF3300"/>
    <a:srgbClr val="FFFF66"/>
    <a:srgbClr val="006699"/>
    <a:srgbClr val="008000"/>
    <a:srgbClr val="D6009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52B47E-E923-4CF2-A75D-BF242AC7ED35}" type="datetimeFigureOut">
              <a:rPr lang="pl-PL" smtClean="0"/>
              <a:pPr/>
              <a:t>2013-11-22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2FBA0C-58DB-4943-84FC-F3F4445416C4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02390-FA0F-444B-BDA0-F9DE32006EC6}" type="datetimeFigureOut">
              <a:rPr lang="pl-PL" smtClean="0"/>
              <a:pPr/>
              <a:t>2013-11-22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23C8-6228-44DF-A7A9-7A34EE80641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02390-FA0F-444B-BDA0-F9DE32006EC6}" type="datetimeFigureOut">
              <a:rPr lang="pl-PL" smtClean="0"/>
              <a:pPr/>
              <a:t>2013-11-22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23C8-6228-44DF-A7A9-7A34EE80641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02390-FA0F-444B-BDA0-F9DE32006EC6}" type="datetimeFigureOut">
              <a:rPr lang="pl-PL" smtClean="0"/>
              <a:pPr/>
              <a:t>2013-11-22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23C8-6228-44DF-A7A9-7A34EE80641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02390-FA0F-444B-BDA0-F9DE32006EC6}" type="datetimeFigureOut">
              <a:rPr lang="pl-PL" smtClean="0"/>
              <a:pPr/>
              <a:t>2013-11-22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23C8-6228-44DF-A7A9-7A34EE80641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02390-FA0F-444B-BDA0-F9DE32006EC6}" type="datetimeFigureOut">
              <a:rPr lang="pl-PL" smtClean="0"/>
              <a:pPr/>
              <a:t>2013-11-22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23C8-6228-44DF-A7A9-7A34EE80641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02390-FA0F-444B-BDA0-F9DE32006EC6}" type="datetimeFigureOut">
              <a:rPr lang="pl-PL" smtClean="0"/>
              <a:pPr/>
              <a:t>2013-11-22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23C8-6228-44DF-A7A9-7A34EE80641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02390-FA0F-444B-BDA0-F9DE32006EC6}" type="datetimeFigureOut">
              <a:rPr lang="pl-PL" smtClean="0"/>
              <a:pPr/>
              <a:t>2013-11-22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23C8-6228-44DF-A7A9-7A34EE80641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02390-FA0F-444B-BDA0-F9DE32006EC6}" type="datetimeFigureOut">
              <a:rPr lang="pl-PL" smtClean="0"/>
              <a:pPr/>
              <a:t>2013-11-22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23C8-6228-44DF-A7A9-7A34EE80641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02390-FA0F-444B-BDA0-F9DE32006EC6}" type="datetimeFigureOut">
              <a:rPr lang="pl-PL" smtClean="0"/>
              <a:pPr/>
              <a:t>2013-11-22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23C8-6228-44DF-A7A9-7A34EE80641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02390-FA0F-444B-BDA0-F9DE32006EC6}" type="datetimeFigureOut">
              <a:rPr lang="pl-PL" smtClean="0"/>
              <a:pPr/>
              <a:t>2013-11-22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23C8-6228-44DF-A7A9-7A34EE80641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02390-FA0F-444B-BDA0-F9DE32006EC6}" type="datetimeFigureOut">
              <a:rPr lang="pl-PL" smtClean="0"/>
              <a:pPr/>
              <a:t>2013-11-22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923C8-6228-44DF-A7A9-7A34EE80641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02390-FA0F-444B-BDA0-F9DE32006EC6}" type="datetimeFigureOut">
              <a:rPr lang="pl-PL" smtClean="0"/>
              <a:pPr/>
              <a:t>2013-11-22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923C8-6228-44DF-A7A9-7A34EE806412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png"/><Relationship Id="rId7" Type="http://schemas.openxmlformats.org/officeDocument/2006/relationships/image" Target="../media/image36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4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5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sz="3600" b="1" smtClean="0"/>
              <a:t>Treści multimedialne - kodowanie, przetwarzanie, prezentacja</a:t>
            </a:r>
            <a:r>
              <a:rPr lang="pl-PL" sz="3600" smtClean="0"/>
              <a:t/>
            </a:r>
            <a:br>
              <a:rPr lang="pl-PL" sz="3600" smtClean="0"/>
            </a:br>
            <a:r>
              <a:rPr lang="pl-PL" sz="1600" smtClean="0"/>
              <a:t/>
            </a:r>
            <a:br>
              <a:rPr lang="pl-PL" sz="1600" smtClean="0"/>
            </a:br>
            <a:r>
              <a:rPr 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002283-BF23-46E5-A781-7DFEFD3F18F1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979FE7-92F5-4C1F-976C-3541BB218218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5" name="Tytuł 5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752975"/>
          </a:xfrm>
        </p:spPr>
        <p:txBody>
          <a:bodyPr anchor="t">
            <a:normAutofit fontScale="90000"/>
          </a:bodyPr>
          <a:lstStyle/>
          <a:p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4800" dirty="0" smtClean="0">
                <a:latin typeface="Tahoma" pitchFamily="34" charset="0"/>
              </a:rPr>
              <a:t>Czy komputer zastąpi kolbę?</a:t>
            </a: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Dr hab. Karol Kacprzak</a:t>
            </a:r>
            <a:br>
              <a:rPr lang="pl-PL" sz="24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Wydział Chemii</a:t>
            </a:r>
            <a:br>
              <a:rPr lang="pl-PL" sz="24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Uniwersytet im. Adama Mickiewicza</a:t>
            </a:r>
            <a:br>
              <a:rPr lang="pl-PL" sz="24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w Poznaniu </a:t>
            </a: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endParaRPr lang="pl-PL" sz="32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28794" y="642918"/>
            <a:ext cx="6843706" cy="949784"/>
          </a:xfrm>
        </p:spPr>
        <p:txBody>
          <a:bodyPr>
            <a:normAutofit/>
          </a:bodyPr>
          <a:lstStyle/>
          <a:p>
            <a:r>
              <a:rPr lang="pl-PL" sz="4000" dirty="0" smtClean="0"/>
              <a:t>Czy komputer zastąpi kolbę?</a:t>
            </a:r>
            <a:endParaRPr lang="pl-PL" sz="40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31640" y="5445224"/>
            <a:ext cx="6400800" cy="864096"/>
          </a:xfrm>
        </p:spPr>
        <p:txBody>
          <a:bodyPr>
            <a:normAutofit lnSpcReduction="10000"/>
          </a:bodyPr>
          <a:lstStyle/>
          <a:p>
            <a:r>
              <a:rPr lang="pl-PL" sz="2400" dirty="0" smtClean="0">
                <a:solidFill>
                  <a:schemeClr val="tx1"/>
                </a:solidFill>
              </a:rPr>
              <a:t>Dr hab. Karol Kacprzak</a:t>
            </a:r>
          </a:p>
          <a:p>
            <a:r>
              <a:rPr lang="pl-PL" sz="2400" dirty="0" smtClean="0">
                <a:solidFill>
                  <a:schemeClr val="tx1"/>
                </a:solidFill>
              </a:rPr>
              <a:t>Wydział Chemii UAM</a:t>
            </a: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564904"/>
            <a:ext cx="3593976" cy="2434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Picture 2" descr="http://www.wallpaperswala.com/wp-content/gallery/computer-wallpapers/computer-wallpapers-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76872"/>
            <a:ext cx="3576580" cy="2880320"/>
          </a:xfrm>
          <a:prstGeom prst="rect">
            <a:avLst/>
          </a:prstGeom>
          <a:noFill/>
        </p:spPr>
      </p:pic>
      <p:pic>
        <p:nvPicPr>
          <p:cNvPr id="6" name="Obraz 5" descr="uam-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8" y="500042"/>
            <a:ext cx="1347782" cy="1371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8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508458" cy="5672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20080"/>
          </a:xfrm>
        </p:spPr>
        <p:txBody>
          <a:bodyPr>
            <a:normAutofit/>
          </a:bodyPr>
          <a:lstStyle/>
          <a:p>
            <a:r>
              <a:rPr lang="pl-PL" sz="2800" dirty="0" smtClean="0"/>
              <a:t>Mówisz chemia - myślisz produkty</a:t>
            </a:r>
            <a:endParaRPr lang="pl-PL" sz="2800" dirty="0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1707" b="2805"/>
          <a:stretch/>
        </p:blipFill>
        <p:spPr bwMode="auto">
          <a:xfrm>
            <a:off x="467544" y="1916832"/>
            <a:ext cx="8370125" cy="3360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9696" r="1021"/>
          <a:stretch/>
        </p:blipFill>
        <p:spPr bwMode="auto">
          <a:xfrm>
            <a:off x="1763688" y="691036"/>
            <a:ext cx="6408712" cy="6166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622" r="18262"/>
          <a:stretch/>
        </p:blipFill>
        <p:spPr bwMode="auto">
          <a:xfrm>
            <a:off x="2771800" y="836712"/>
            <a:ext cx="3689110" cy="5579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147" r="8151"/>
          <a:stretch/>
        </p:blipFill>
        <p:spPr bwMode="auto">
          <a:xfrm>
            <a:off x="683568" y="836712"/>
            <a:ext cx="7708145" cy="5824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58506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pl-PL" sz="2800" dirty="0" smtClean="0"/>
              <a:t>Żeby mogły być produkty musi być związek chemiczny</a:t>
            </a:r>
            <a:endParaRPr lang="pl-PL" sz="2800" dirty="0"/>
          </a:p>
        </p:txBody>
      </p:sp>
      <p:pic>
        <p:nvPicPr>
          <p:cNvPr id="36866" name="Picture 2" descr="http://revision-systems.co.uk/wp-content/uploads/2013/01/FoamingBeakerCarto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071546"/>
            <a:ext cx="4543425" cy="4972050"/>
          </a:xfrm>
          <a:prstGeom prst="rect">
            <a:avLst/>
          </a:prstGeom>
          <a:noFill/>
        </p:spPr>
      </p:pic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357290" y="2714620"/>
            <a:ext cx="6372212" cy="757230"/>
          </a:xfrm>
          <a:solidFill>
            <a:schemeClr val="bg2">
              <a:alpha val="85000"/>
            </a:schemeClr>
          </a:solidFill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pl-PL" dirty="0" smtClean="0">
                <a:solidFill>
                  <a:srgbClr val="FF0000"/>
                </a:solidFill>
              </a:rPr>
              <a:t>związki </a:t>
            </a:r>
            <a:r>
              <a:rPr lang="pl-PL" dirty="0">
                <a:solidFill>
                  <a:srgbClr val="FF0000"/>
                </a:solidFill>
              </a:rPr>
              <a:t>są efektem reakcji chemicznej</a:t>
            </a:r>
          </a:p>
        </p:txBody>
      </p:sp>
    </p:spTree>
    <p:extLst>
      <p:ext uri="{BB962C8B-B14F-4D97-AF65-F5344CB8AC3E}">
        <p14:creationId xmlns="" xmlns:p14="http://schemas.microsoft.com/office/powerpoint/2010/main" val="10154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778098"/>
          </a:xfrm>
        </p:spPr>
        <p:txBody>
          <a:bodyPr>
            <a:normAutofit/>
          </a:bodyPr>
          <a:lstStyle/>
          <a:p>
            <a:r>
              <a:rPr lang="pl-PL" sz="2800" dirty="0" smtClean="0"/>
              <a:t>Sukces syntezy = właściwa reakcja</a:t>
            </a:r>
            <a:endParaRPr lang="pl-PL" sz="2800" dirty="0"/>
          </a:p>
        </p:txBody>
      </p:sp>
      <p:grpSp>
        <p:nvGrpSpPr>
          <p:cNvPr id="13" name="Grupa 12"/>
          <p:cNvGrpSpPr/>
          <p:nvPr/>
        </p:nvGrpSpPr>
        <p:grpSpPr>
          <a:xfrm>
            <a:off x="395536" y="908720"/>
            <a:ext cx="4775508" cy="2088612"/>
            <a:chOff x="395536" y="908720"/>
            <a:chExt cx="4775508" cy="2088612"/>
          </a:xfrm>
        </p:grpSpPr>
        <p:pic>
          <p:nvPicPr>
            <p:cNvPr id="24577" name="Picture 1"/>
            <p:cNvPicPr>
              <a:picLocks noChangeAspect="1" noChangeArrowheads="1"/>
            </p:cNvPicPr>
            <p:nvPr/>
          </p:nvPicPr>
          <p:blipFill>
            <a:blip r:embed="rId2" cstate="print"/>
            <a:srcRect l="26037" t="7804" r="6719" b="2230"/>
            <a:stretch>
              <a:fillRect/>
            </a:stretch>
          </p:blipFill>
          <p:spPr bwMode="auto">
            <a:xfrm>
              <a:off x="395536" y="908720"/>
              <a:ext cx="2072185" cy="2088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pole tekstowe 6"/>
            <p:cNvSpPr txBox="1"/>
            <p:nvPr/>
          </p:nvSpPr>
          <p:spPr>
            <a:xfrm>
              <a:off x="2627784" y="980728"/>
              <a:ext cx="254326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l-PL" b="1" dirty="0" smtClean="0"/>
                <a:t>Energia</a:t>
              </a:r>
              <a:r>
                <a:rPr lang="pl-PL" dirty="0" smtClean="0"/>
                <a:t> </a:t>
              </a:r>
            </a:p>
            <a:p>
              <a:r>
                <a:rPr lang="pl-PL" dirty="0" smtClean="0"/>
                <a:t>(właściwa forma i sposób</a:t>
              </a:r>
            </a:p>
            <a:p>
              <a:r>
                <a:rPr lang="pl-PL" dirty="0" smtClean="0"/>
                <a:t>doprowadzenia)</a:t>
              </a:r>
              <a:endParaRPr lang="pl-PL" dirty="0"/>
            </a:p>
          </p:txBody>
        </p:sp>
      </p:grpSp>
      <p:grpSp>
        <p:nvGrpSpPr>
          <p:cNvPr id="17" name="Grupa 16"/>
          <p:cNvGrpSpPr/>
          <p:nvPr/>
        </p:nvGrpSpPr>
        <p:grpSpPr>
          <a:xfrm>
            <a:off x="5643570" y="4143380"/>
            <a:ext cx="3248398" cy="2373414"/>
            <a:chOff x="5643570" y="4143380"/>
            <a:chExt cx="3248398" cy="2373414"/>
          </a:xfrm>
        </p:grpSpPr>
        <p:sp>
          <p:nvSpPr>
            <p:cNvPr id="9" name="Prostokąt 8"/>
            <p:cNvSpPr/>
            <p:nvPr/>
          </p:nvSpPr>
          <p:spPr>
            <a:xfrm>
              <a:off x="5643570" y="4143380"/>
              <a:ext cx="115942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b="1" dirty="0" smtClean="0"/>
                <a:t>Procedura</a:t>
              </a:r>
            </a:p>
          </p:txBody>
        </p:sp>
        <p:pic>
          <p:nvPicPr>
            <p:cNvPr id="24581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 l="7443" t="9546" r="11973" b="1780"/>
            <a:stretch>
              <a:fillRect/>
            </a:stretch>
          </p:blipFill>
          <p:spPr bwMode="auto">
            <a:xfrm>
              <a:off x="6143636" y="4500570"/>
              <a:ext cx="2748332" cy="20162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5" name="Grupa 14"/>
          <p:cNvGrpSpPr/>
          <p:nvPr/>
        </p:nvGrpSpPr>
        <p:grpSpPr>
          <a:xfrm>
            <a:off x="179512" y="4725144"/>
            <a:ext cx="5976664" cy="1954825"/>
            <a:chOff x="179512" y="4725144"/>
            <a:chExt cx="5976664" cy="1954825"/>
          </a:xfrm>
        </p:grpSpPr>
        <p:sp>
          <p:nvSpPr>
            <p:cNvPr id="10" name="Prostokąt 9"/>
            <p:cNvSpPr/>
            <p:nvPr/>
          </p:nvSpPr>
          <p:spPr>
            <a:xfrm>
              <a:off x="3347864" y="5013176"/>
              <a:ext cx="280831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pl-PL" b="1" dirty="0" smtClean="0"/>
                <a:t>Selektywność</a:t>
              </a:r>
              <a:r>
                <a:rPr lang="pl-PL" dirty="0" smtClean="0"/>
                <a:t> – reakcja w kierunku pożądanego (a nie możliwego) produktu</a:t>
              </a:r>
              <a:endParaRPr lang="pl-PL" dirty="0"/>
            </a:p>
          </p:txBody>
        </p:sp>
        <p:pic>
          <p:nvPicPr>
            <p:cNvPr id="24582" name="Picture 6"/>
            <p:cNvPicPr>
              <a:picLocks noChangeAspect="1" noChangeArrowheads="1"/>
            </p:cNvPicPr>
            <p:nvPr/>
          </p:nvPicPr>
          <p:blipFill>
            <a:blip r:embed="rId4" cstate="print"/>
            <a:srcRect t="1350" r="11570"/>
            <a:stretch>
              <a:fillRect/>
            </a:stretch>
          </p:blipFill>
          <p:spPr bwMode="auto">
            <a:xfrm>
              <a:off x="179512" y="4725144"/>
              <a:ext cx="3066526" cy="1954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6" name="Grupa 15"/>
          <p:cNvGrpSpPr/>
          <p:nvPr/>
        </p:nvGrpSpPr>
        <p:grpSpPr>
          <a:xfrm>
            <a:off x="5286380" y="1500174"/>
            <a:ext cx="3709076" cy="2703965"/>
            <a:chOff x="5286380" y="1500174"/>
            <a:chExt cx="3709076" cy="2703965"/>
          </a:xfrm>
        </p:grpSpPr>
        <p:sp>
          <p:nvSpPr>
            <p:cNvPr id="8" name="pole tekstowe 7"/>
            <p:cNvSpPr txBox="1"/>
            <p:nvPr/>
          </p:nvSpPr>
          <p:spPr>
            <a:xfrm>
              <a:off x="5286380" y="1500174"/>
              <a:ext cx="370907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b="1" dirty="0" smtClean="0"/>
                <a:t>Sprzęt i aparatura</a:t>
              </a:r>
              <a:r>
                <a:rPr lang="pl-PL" dirty="0" smtClean="0"/>
                <a:t> </a:t>
              </a:r>
            </a:p>
            <a:p>
              <a:r>
                <a:rPr lang="pl-PL" dirty="0" smtClean="0"/>
                <a:t>(reakcja – termodynamika, kontakt substancji i izolacja produktu)</a:t>
              </a:r>
            </a:p>
            <a:p>
              <a:endParaRPr lang="pl-PL" dirty="0"/>
            </a:p>
          </p:txBody>
        </p:sp>
        <p:pic>
          <p:nvPicPr>
            <p:cNvPr id="24583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500826" y="2428868"/>
              <a:ext cx="2114467" cy="1775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4" name="Grupa 13"/>
          <p:cNvGrpSpPr/>
          <p:nvPr/>
        </p:nvGrpSpPr>
        <p:grpSpPr>
          <a:xfrm>
            <a:off x="323528" y="2852936"/>
            <a:ext cx="4442473" cy="1914525"/>
            <a:chOff x="323528" y="2852936"/>
            <a:chExt cx="4442473" cy="1914525"/>
          </a:xfrm>
        </p:grpSpPr>
        <p:sp>
          <p:nvSpPr>
            <p:cNvPr id="11" name="Prostokąt 10"/>
            <p:cNvSpPr/>
            <p:nvPr/>
          </p:nvSpPr>
          <p:spPr>
            <a:xfrm>
              <a:off x="2843808" y="2996952"/>
              <a:ext cx="19221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buNone/>
              </a:pPr>
              <a:r>
                <a:rPr lang="pl-PL" b="1" dirty="0" smtClean="0"/>
                <a:t>Szybkość</a:t>
              </a:r>
              <a:r>
                <a:rPr lang="pl-PL" dirty="0" smtClean="0"/>
                <a:t> (kataliza)</a:t>
              </a:r>
            </a:p>
          </p:txBody>
        </p:sp>
        <p:pic>
          <p:nvPicPr>
            <p:cNvPr id="24586" name="Picture 10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23528" y="2852936"/>
              <a:ext cx="2390775" cy="1914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l-PL" sz="2800" dirty="0" smtClean="0"/>
              <a:t>Rewolucja stała się w …</a:t>
            </a:r>
            <a:endParaRPr lang="pl-PL" sz="28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611560" y="1268760"/>
            <a:ext cx="24232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 smtClean="0"/>
              <a:t>laboratorium</a:t>
            </a:r>
            <a:endParaRPr lang="pl-PL" sz="3200" b="1" dirty="0"/>
          </a:p>
        </p:txBody>
      </p:sp>
      <p:sp>
        <p:nvSpPr>
          <p:cNvPr id="6" name="pole tekstowe 5"/>
          <p:cNvSpPr txBox="1"/>
          <p:nvPr/>
        </p:nvSpPr>
        <p:spPr>
          <a:xfrm>
            <a:off x="5796136" y="1268760"/>
            <a:ext cx="18708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 smtClean="0"/>
              <a:t>bibliotece</a:t>
            </a:r>
            <a:endParaRPr lang="pl-PL" sz="3200" b="1" dirty="0"/>
          </a:p>
        </p:txBody>
      </p:sp>
      <p:pic>
        <p:nvPicPr>
          <p:cNvPr id="32770" name="Picture 2" descr="http://www.kingsacademy.com/mhodges/03_The-World-since-1900/01_The-Last-Days-of-the-Gilded-Age/pictures/P+D-430_Edison%27s-laborato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2" y="2043583"/>
            <a:ext cx="4896544" cy="3261099"/>
          </a:xfrm>
          <a:prstGeom prst="rect">
            <a:avLst/>
          </a:prstGeom>
          <a:noFill/>
        </p:spPr>
      </p:pic>
      <p:sp>
        <p:nvSpPr>
          <p:cNvPr id="9" name="pole tekstowe 8"/>
          <p:cNvSpPr txBox="1"/>
          <p:nvPr/>
        </p:nvSpPr>
        <p:spPr>
          <a:xfrm>
            <a:off x="1115616" y="5589240"/>
            <a:ext cx="23098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Technika laboratoryjna</a:t>
            </a:r>
          </a:p>
          <a:p>
            <a:r>
              <a:rPr lang="pl-PL" dirty="0" smtClean="0"/>
              <a:t>i instrumentarium</a:t>
            </a: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084168" y="5589240"/>
            <a:ext cx="21386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Dostęp do informacji</a:t>
            </a:r>
          </a:p>
          <a:p>
            <a:r>
              <a:rPr lang="pl-PL" dirty="0" smtClean="0"/>
              <a:t>naukowej</a:t>
            </a:r>
            <a:endParaRPr lang="pl-PL" dirty="0"/>
          </a:p>
        </p:txBody>
      </p:sp>
      <p:pic>
        <p:nvPicPr>
          <p:cNvPr id="32772" name="Picture 4" descr="http://i2.pinger.pl/pgr34/3b737ec9002820f24fd63906/Irl_Dub_TrinityOldLibrary2.jpg"/>
          <p:cNvPicPr>
            <a:picLocks noChangeAspect="1" noChangeArrowheads="1"/>
          </p:cNvPicPr>
          <p:nvPr/>
        </p:nvPicPr>
        <p:blipFill>
          <a:blip r:embed="rId3" cstate="print"/>
          <a:srcRect r="7629"/>
          <a:stretch>
            <a:fillRect/>
          </a:stretch>
        </p:blipFill>
        <p:spPr bwMode="auto">
          <a:xfrm>
            <a:off x="4427984" y="2060848"/>
            <a:ext cx="4716016" cy="32572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260648"/>
            <a:ext cx="9034611" cy="6115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27" y="332656"/>
            <a:ext cx="9099577" cy="605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Alembik i destylacja</a:t>
            </a:r>
            <a:endParaRPr lang="pl-PL" dirty="0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556792"/>
            <a:ext cx="2900717" cy="4473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556792"/>
            <a:ext cx="2367449" cy="4136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548680"/>
            <a:ext cx="4924425" cy="516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le tekstowe 2"/>
          <p:cNvSpPr txBox="1"/>
          <p:nvPr/>
        </p:nvSpPr>
        <p:spPr>
          <a:xfrm>
            <a:off x="2195736" y="5949280"/>
            <a:ext cx="4537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Destylacja olejków eterycznych (z parą wodną)</a:t>
            </a:r>
          </a:p>
          <a:p>
            <a:r>
              <a:rPr lang="pl-PL" dirty="0" smtClean="0"/>
              <a:t>Destylacja alkoholu etylowego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96752"/>
            <a:ext cx="5243301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Prostokąt 8"/>
          <p:cNvSpPr/>
          <p:nvPr/>
        </p:nvSpPr>
        <p:spPr>
          <a:xfrm>
            <a:off x="2411760" y="4509120"/>
            <a:ext cx="5832648" cy="19442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pl-PL" dirty="0" smtClean="0"/>
              <a:t>Pojawia się retorta</a:t>
            </a:r>
            <a:endParaRPr lang="pl-PL" dirty="0"/>
          </a:p>
        </p:txBody>
      </p:sp>
      <p:graphicFrame>
        <p:nvGraphicFramePr>
          <p:cNvPr id="87041" name="Object 1"/>
          <p:cNvGraphicFramePr>
            <a:graphicFrameLocks noChangeAspect="1"/>
          </p:cNvGraphicFramePr>
          <p:nvPr/>
        </p:nvGraphicFramePr>
        <p:xfrm>
          <a:off x="2915816" y="4697933"/>
          <a:ext cx="5145088" cy="819150"/>
        </p:xfrm>
        <a:graphic>
          <a:graphicData uri="http://schemas.openxmlformats.org/presentationml/2006/ole">
            <p:oleObj spid="_x0000_s87041" name="CS ChemDraw Drawing" r:id="rId4" imgW="5144760" imgH="819720" progId="ChemDraw.Document.6.0">
              <p:embed/>
            </p:oleObj>
          </a:graphicData>
        </a:graphic>
      </p:graphicFrame>
      <p:graphicFrame>
        <p:nvGraphicFramePr>
          <p:cNvPr id="87042" name="Object 2"/>
          <p:cNvGraphicFramePr>
            <a:graphicFrameLocks noChangeAspect="1"/>
          </p:cNvGraphicFramePr>
          <p:nvPr/>
        </p:nvGraphicFramePr>
        <p:xfrm>
          <a:off x="3204741" y="5732487"/>
          <a:ext cx="4273550" cy="179388"/>
        </p:xfrm>
        <a:graphic>
          <a:graphicData uri="http://schemas.openxmlformats.org/presentationml/2006/ole">
            <p:oleObj spid="_x0000_s87042" name="CS ChemDraw Drawing" r:id="rId5" imgW="4273560" imgH="179640" progId="ChemDraw.Document.6.0">
              <p:embed/>
            </p:oleObj>
          </a:graphicData>
        </a:graphic>
      </p:graphicFrame>
      <p:graphicFrame>
        <p:nvGraphicFramePr>
          <p:cNvPr id="87043" name="Object 3"/>
          <p:cNvGraphicFramePr>
            <a:graphicFrameLocks noChangeAspect="1"/>
          </p:cNvGraphicFramePr>
          <p:nvPr/>
        </p:nvGraphicFramePr>
        <p:xfrm>
          <a:off x="3349204" y="6059512"/>
          <a:ext cx="3933825" cy="177800"/>
        </p:xfrm>
        <a:graphic>
          <a:graphicData uri="http://schemas.openxmlformats.org/presentationml/2006/ole">
            <p:oleObj spid="_x0000_s87043" name="CS ChemDraw Drawing" r:id="rId6" imgW="3933720" imgH="178560" progId="ChemDraw.Document.6.0">
              <p:embed/>
            </p:oleObj>
          </a:graphicData>
        </a:graphic>
      </p:graphicFrame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1412776"/>
            <a:ext cx="409575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pl-PL" sz="2800" dirty="0" smtClean="0"/>
              <a:t>destylacja</a:t>
            </a:r>
            <a:endParaRPr lang="pl-PL" sz="2800" dirty="0"/>
          </a:p>
        </p:txBody>
      </p:sp>
      <p:pic>
        <p:nvPicPr>
          <p:cNvPr id="9" name="Obraz 8" descr="destylacj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196752"/>
            <a:ext cx="6381750" cy="45243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pl-PL" dirty="0" smtClean="0"/>
              <a:t>XIX wiek</a:t>
            </a:r>
            <a:endParaRPr lang="pl-PL" dirty="0"/>
          </a:p>
        </p:txBody>
      </p:sp>
      <p:pic>
        <p:nvPicPr>
          <p:cNvPr id="113668" name="Picture 4" descr="http://gallery.mailchimp.com/0b01d78b75a393693e00467a5/images/interior28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196752"/>
            <a:ext cx="6266284" cy="50881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2088"/>
          </a:xfrm>
        </p:spPr>
        <p:txBody>
          <a:bodyPr>
            <a:normAutofit/>
          </a:bodyPr>
          <a:lstStyle/>
          <a:p>
            <a:r>
              <a:rPr lang="pl-PL" sz="2800" dirty="0" smtClean="0"/>
              <a:t>XXI wiek</a:t>
            </a:r>
            <a:endParaRPr lang="pl-PL" sz="28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1547664" y="5733256"/>
            <a:ext cx="63449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Coraz mniej szkła</a:t>
            </a:r>
          </a:p>
          <a:p>
            <a:r>
              <a:rPr lang="pl-PL" b="1" dirty="0" smtClean="0"/>
              <a:t>Coraz mniejsze szkło</a:t>
            </a:r>
          </a:p>
          <a:p>
            <a:r>
              <a:rPr lang="pl-PL" b="1" dirty="0" smtClean="0"/>
              <a:t>Coraz mniej przypadkowych eksperymentów (ale czy to dobrze?)</a:t>
            </a:r>
            <a:endParaRPr lang="pl-PL" b="1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t="20920" b="14644"/>
          <a:stretch>
            <a:fillRect/>
          </a:stretch>
        </p:blipFill>
        <p:spPr bwMode="auto">
          <a:xfrm>
            <a:off x="3563888" y="3501008"/>
            <a:ext cx="2088232" cy="1955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 l="10079" t="6614" r="4409" b="3307"/>
          <a:stretch>
            <a:fillRect/>
          </a:stretch>
        </p:blipFill>
        <p:spPr bwMode="auto">
          <a:xfrm>
            <a:off x="1115616" y="836712"/>
            <a:ext cx="148683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56992"/>
            <a:ext cx="2257425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716" name="Picture 4" descr="http://spellboundlabs.co.za/images/Mortar&amp;Pestl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1268760"/>
            <a:ext cx="2258805" cy="1584176"/>
          </a:xfrm>
          <a:prstGeom prst="rect">
            <a:avLst/>
          </a:prstGeom>
          <a:noFill/>
        </p:spPr>
      </p:pic>
      <p:pic>
        <p:nvPicPr>
          <p:cNvPr id="115718" name="Picture 6" descr="http://www.labplan.ie/admin/uploads/Caousel_6_Plus_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2852936"/>
            <a:ext cx="1829333" cy="2808312"/>
          </a:xfrm>
          <a:prstGeom prst="rect">
            <a:avLst/>
          </a:prstGeom>
          <a:noFill/>
        </p:spPr>
      </p:pic>
      <p:pic>
        <p:nvPicPr>
          <p:cNvPr id="115720" name="Picture 8" descr="http://static.coleparmer.com/large_images/34553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692696"/>
            <a:ext cx="1357525" cy="2232248"/>
          </a:xfrm>
          <a:prstGeom prst="rect">
            <a:avLst/>
          </a:prstGeom>
          <a:noFill/>
        </p:spPr>
      </p:pic>
      <p:pic>
        <p:nvPicPr>
          <p:cNvPr id="115722" name="Picture 10" descr="http://www.microlabinfo.com/images/sensor/180/pic.jpg"/>
          <p:cNvPicPr>
            <a:picLocks noChangeAspect="1" noChangeArrowheads="1"/>
          </p:cNvPicPr>
          <p:nvPr/>
        </p:nvPicPr>
        <p:blipFill>
          <a:blip r:embed="rId8" cstate="print"/>
          <a:srcRect l="33489" t="8590" r="40187" b="1074"/>
          <a:stretch>
            <a:fillRect/>
          </a:stretch>
        </p:blipFill>
        <p:spPr bwMode="auto">
          <a:xfrm>
            <a:off x="8460432" y="4221088"/>
            <a:ext cx="164821" cy="5040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pl-PL" sz="2800" dirty="0" smtClean="0"/>
              <a:t>Nieodległa przyszłość?</a:t>
            </a:r>
            <a:endParaRPr lang="pl-PL" sz="2800" dirty="0"/>
          </a:p>
        </p:txBody>
      </p:sp>
      <p:pic>
        <p:nvPicPr>
          <p:cNvPr id="126978" name="Picture 2" descr="http://cdn.archinect.net/images/1200x/h5/h534d3hw6moanhu8.jpg"/>
          <p:cNvPicPr>
            <a:picLocks noChangeAspect="1" noChangeArrowheads="1"/>
          </p:cNvPicPr>
          <p:nvPr/>
        </p:nvPicPr>
        <p:blipFill>
          <a:blip r:embed="rId2" cstate="print"/>
          <a:srcRect r="7874"/>
          <a:stretch>
            <a:fillRect/>
          </a:stretch>
        </p:blipFill>
        <p:spPr bwMode="auto">
          <a:xfrm>
            <a:off x="-17792" y="1124744"/>
            <a:ext cx="9161792" cy="51133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Czar procedur...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755576" y="2132856"/>
            <a:ext cx="7797552" cy="16127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i="1" dirty="0" smtClean="0"/>
              <a:t>"Weź rtęci, ile trzeba, wlej do naczynia, o którym wiesz, gotuj, jak ci wiadomo, dodaj substancji, o której słyszałeś, i w takiej ilości, jak była mowa — to jest tajemnica utrwalania tej substancji„</a:t>
            </a:r>
            <a:endParaRPr lang="pl-PL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www.sendivogius.pl/sliderp/51.jpg"/>
          <p:cNvPicPr>
            <a:picLocks noChangeAspect="1" noChangeArrowheads="1"/>
          </p:cNvPicPr>
          <p:nvPr/>
        </p:nvPicPr>
        <p:blipFill>
          <a:blip r:embed="rId2" cstate="print"/>
          <a:srcRect l="23051" r="23051"/>
          <a:stretch>
            <a:fillRect/>
          </a:stretch>
        </p:blipFill>
        <p:spPr bwMode="auto">
          <a:xfrm>
            <a:off x="107504" y="1340768"/>
            <a:ext cx="4108946" cy="4392488"/>
          </a:xfrm>
          <a:prstGeom prst="rect">
            <a:avLst/>
          </a:prstGeom>
          <a:solidFill>
            <a:schemeClr val="bg2">
              <a:lumMod val="90000"/>
              <a:alpha val="60000"/>
            </a:schemeClr>
          </a:solidFill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778098"/>
          </a:xfrm>
        </p:spPr>
        <p:txBody>
          <a:bodyPr>
            <a:normAutofit/>
          </a:bodyPr>
          <a:lstStyle/>
          <a:p>
            <a:r>
              <a:rPr lang="pl-PL" sz="2800" dirty="0" smtClean="0"/>
              <a:t>Bardziej naukowo...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283968" y="1484784"/>
            <a:ext cx="4773216" cy="4032448"/>
          </a:xfrm>
          <a:solidFill>
            <a:schemeClr val="bg2">
              <a:lumMod val="90000"/>
              <a:alpha val="62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1600" dirty="0" smtClean="0"/>
              <a:t>„</a:t>
            </a:r>
            <a:r>
              <a:rPr lang="pl-PL" sz="1600" dirty="0" err="1" smtClean="0"/>
              <a:t>Wziąliśmy</a:t>
            </a:r>
            <a:r>
              <a:rPr lang="pl-PL" sz="1600" dirty="0" smtClean="0"/>
              <a:t> </a:t>
            </a:r>
            <a:r>
              <a:rPr lang="pl-PL" sz="1600" dirty="0" err="1" smtClean="0"/>
              <a:t>Auri</a:t>
            </a:r>
            <a:r>
              <a:rPr lang="pl-PL" sz="1600" dirty="0" smtClean="0"/>
              <a:t> per </a:t>
            </a:r>
            <a:r>
              <a:rPr lang="pl-PL" sz="1600" dirty="0" err="1" smtClean="0"/>
              <a:t>Antimonium</a:t>
            </a:r>
            <a:r>
              <a:rPr lang="pl-PL" sz="1600" dirty="0" smtClean="0"/>
              <a:t> </a:t>
            </a:r>
            <a:r>
              <a:rPr lang="pl-PL" sz="1600" dirty="0" err="1" smtClean="0"/>
              <a:t>purgati</a:t>
            </a:r>
            <a:r>
              <a:rPr lang="pl-PL" sz="1600" dirty="0" smtClean="0"/>
              <a:t> </a:t>
            </a:r>
            <a:r>
              <a:rPr lang="pl-PL" sz="1600" dirty="0" err="1" smtClean="0"/>
              <a:t>unceam</a:t>
            </a:r>
            <a:r>
              <a:rPr lang="pl-PL" sz="1600" dirty="0" smtClean="0"/>
              <a:t> </a:t>
            </a:r>
            <a:r>
              <a:rPr lang="pl-PL" sz="1600" dirty="0" err="1" smtClean="0"/>
              <a:t>Unnam</a:t>
            </a:r>
            <a:r>
              <a:rPr lang="pl-PL" sz="1600" dirty="0" smtClean="0"/>
              <a:t>, </a:t>
            </a:r>
            <a:r>
              <a:rPr lang="pl-PL" sz="1600" dirty="0" err="1" smtClean="0"/>
              <a:t>Argenti</a:t>
            </a:r>
            <a:r>
              <a:rPr lang="pl-PL" sz="1600" dirty="0" smtClean="0"/>
              <a:t> </a:t>
            </a:r>
            <a:r>
              <a:rPr lang="pl-PL" sz="1600" dirty="0" err="1" smtClean="0"/>
              <a:t>Vivi</a:t>
            </a:r>
            <a:r>
              <a:rPr lang="pl-PL" sz="1600" dirty="0" smtClean="0"/>
              <a:t> ex </a:t>
            </a:r>
            <a:r>
              <a:rPr lang="pl-PL" sz="1600" dirty="0" err="1" smtClean="0"/>
              <a:t>mercurio</a:t>
            </a:r>
            <a:r>
              <a:rPr lang="pl-PL" sz="1600" dirty="0" smtClean="0"/>
              <a:t> </a:t>
            </a:r>
            <a:r>
              <a:rPr lang="pl-PL" sz="1600" dirty="0" err="1" smtClean="0"/>
              <a:t>sublimatio</a:t>
            </a:r>
            <a:r>
              <a:rPr lang="pl-PL" sz="1600" dirty="0" smtClean="0"/>
              <a:t> </a:t>
            </a:r>
            <a:r>
              <a:rPr lang="pl-PL" sz="1600" dirty="0" err="1" smtClean="0"/>
              <a:t>revificandi</a:t>
            </a:r>
            <a:r>
              <a:rPr lang="pl-PL" sz="1600" dirty="0" smtClean="0"/>
              <a:t> </a:t>
            </a:r>
            <a:r>
              <a:rPr lang="pl-PL" sz="1600" dirty="0" err="1" smtClean="0"/>
              <a:t>Uncias</a:t>
            </a:r>
            <a:r>
              <a:rPr lang="pl-PL" sz="1600" dirty="0" smtClean="0"/>
              <a:t> sex y uczyniliśmy </a:t>
            </a:r>
            <a:r>
              <a:rPr lang="pl-PL" sz="1600" dirty="0" err="1" smtClean="0"/>
              <a:t>ut</a:t>
            </a:r>
            <a:r>
              <a:rPr lang="pl-PL" sz="1600" dirty="0" smtClean="0"/>
              <a:t> </a:t>
            </a:r>
            <a:r>
              <a:rPr lang="pl-PL" sz="1600" dirty="0" err="1" smtClean="0"/>
              <a:t>moris</a:t>
            </a:r>
            <a:r>
              <a:rPr lang="pl-PL" sz="1600" dirty="0" smtClean="0"/>
              <a:t> </a:t>
            </a:r>
            <a:r>
              <a:rPr lang="pl-PL" sz="1600" dirty="0" err="1" smtClean="0"/>
              <a:t>est</a:t>
            </a:r>
            <a:r>
              <a:rPr lang="pl-PL" sz="1600" dirty="0" smtClean="0"/>
              <a:t> </a:t>
            </a:r>
            <a:r>
              <a:rPr lang="pl-PL" sz="1600" dirty="0" err="1" smtClean="0"/>
              <a:t>malagmę</a:t>
            </a:r>
            <a:r>
              <a:rPr lang="pl-PL" sz="1600" dirty="0" smtClean="0"/>
              <a:t>, którą tak długo per </a:t>
            </a:r>
            <a:r>
              <a:rPr lang="pl-PL" sz="1600" dirty="0" err="1" smtClean="0"/>
              <a:t>Corium</a:t>
            </a:r>
            <a:r>
              <a:rPr lang="pl-PL" sz="1600" dirty="0" smtClean="0"/>
              <a:t> cisnęliśmy, aż nam tylko </a:t>
            </a:r>
            <a:r>
              <a:rPr lang="pl-PL" sz="1600" dirty="0" err="1" smtClean="0"/>
              <a:t>uncie</a:t>
            </a:r>
            <a:r>
              <a:rPr lang="pl-PL" sz="1600" dirty="0" smtClean="0"/>
              <a:t> trzy </a:t>
            </a:r>
            <a:r>
              <a:rPr lang="pl-PL" sz="1600" dirty="0" err="1" smtClean="0"/>
              <a:t>malagmy</a:t>
            </a:r>
            <a:r>
              <a:rPr lang="pl-PL" sz="1600" dirty="0" smtClean="0"/>
              <a:t> zostało, to </a:t>
            </a:r>
            <a:r>
              <a:rPr lang="pl-PL" sz="1600" dirty="0" err="1" smtClean="0"/>
              <a:t>iest</a:t>
            </a:r>
            <a:r>
              <a:rPr lang="pl-PL" sz="1600" dirty="0" smtClean="0"/>
              <a:t> </a:t>
            </a:r>
            <a:r>
              <a:rPr lang="pl-PL" sz="1600" dirty="0" err="1" smtClean="0"/>
              <a:t>uncia</a:t>
            </a:r>
            <a:r>
              <a:rPr lang="pl-PL" sz="1600" dirty="0" smtClean="0"/>
              <a:t> </a:t>
            </a:r>
            <a:r>
              <a:rPr lang="pl-PL" sz="1600" dirty="0" err="1" smtClean="0"/>
              <a:t>iedna</a:t>
            </a:r>
            <a:r>
              <a:rPr lang="pl-PL" sz="1600" dirty="0" smtClean="0"/>
              <a:t> </a:t>
            </a:r>
            <a:r>
              <a:rPr lang="pl-PL" sz="1600" dirty="0" err="1" smtClean="0"/>
              <a:t>Auri</a:t>
            </a:r>
            <a:r>
              <a:rPr lang="pl-PL" sz="1600" dirty="0" smtClean="0"/>
              <a:t>, a dwie </a:t>
            </a:r>
            <a:r>
              <a:rPr lang="pl-PL" sz="1600" dirty="0" err="1" smtClean="0"/>
              <a:t>Argenti</a:t>
            </a:r>
            <a:r>
              <a:rPr lang="pl-PL" sz="1600" dirty="0" smtClean="0"/>
              <a:t> </a:t>
            </a:r>
            <a:r>
              <a:rPr lang="pl-PL" sz="1600" dirty="0" err="1" smtClean="0"/>
              <a:t>vivi</a:t>
            </a:r>
            <a:r>
              <a:rPr lang="pl-PL" sz="1600" dirty="0" smtClean="0"/>
              <a:t>, to </a:t>
            </a:r>
            <a:r>
              <a:rPr lang="pl-PL" sz="1600" dirty="0" err="1" smtClean="0"/>
              <a:t>in</a:t>
            </a:r>
            <a:r>
              <a:rPr lang="pl-PL" sz="1600" dirty="0" smtClean="0"/>
              <a:t> </a:t>
            </a:r>
            <a:r>
              <a:rPr lang="pl-PL" sz="1600" dirty="0" err="1" smtClean="0"/>
              <a:t>phialam</a:t>
            </a:r>
            <a:r>
              <a:rPr lang="pl-PL" sz="1600" dirty="0" smtClean="0"/>
              <a:t> </a:t>
            </a:r>
            <a:r>
              <a:rPr lang="pl-PL" sz="1600" dirty="0" err="1" smtClean="0"/>
              <a:t>Hermetice</a:t>
            </a:r>
            <a:r>
              <a:rPr lang="pl-PL" sz="1600" dirty="0" smtClean="0"/>
              <a:t> </a:t>
            </a:r>
            <a:r>
              <a:rPr lang="pl-PL" sz="1600" dirty="0" err="1" smtClean="0"/>
              <a:t>clausam</a:t>
            </a:r>
            <a:r>
              <a:rPr lang="pl-PL" sz="1600" dirty="0" smtClean="0"/>
              <a:t> wstawiwszy trzymaliśmy u bardzo lekkiego ognia, aż materia za 40 dni y kilka poczęła przychodzić ad </a:t>
            </a:r>
            <a:r>
              <a:rPr lang="pl-PL" sz="1600" dirty="0" err="1" smtClean="0"/>
              <a:t>nigredinem</a:t>
            </a:r>
            <a:r>
              <a:rPr lang="pl-PL" sz="1600" dirty="0" smtClean="0"/>
              <a:t> co </a:t>
            </a:r>
            <a:r>
              <a:rPr lang="pl-PL" sz="1600" dirty="0" err="1" smtClean="0"/>
              <a:t>Philosophowie</a:t>
            </a:r>
            <a:r>
              <a:rPr lang="pl-PL" sz="1600" dirty="0" smtClean="0"/>
              <a:t> </a:t>
            </a:r>
            <a:r>
              <a:rPr lang="pl-PL" sz="1600" dirty="0" err="1" smtClean="0"/>
              <a:t>Caput</a:t>
            </a:r>
            <a:r>
              <a:rPr lang="pl-PL" sz="1600" dirty="0" smtClean="0"/>
              <a:t> </a:t>
            </a:r>
            <a:r>
              <a:rPr lang="pl-PL" sz="1600" dirty="0" err="1" smtClean="0"/>
              <a:t>Corvi</a:t>
            </a:r>
            <a:r>
              <a:rPr lang="pl-PL" sz="1600" dirty="0" smtClean="0"/>
              <a:t> </a:t>
            </a:r>
            <a:r>
              <a:rPr lang="pl-PL" sz="1600" dirty="0" err="1" smtClean="0"/>
              <a:t>zową</a:t>
            </a:r>
            <a:r>
              <a:rPr lang="pl-PL" sz="1600" dirty="0" smtClean="0"/>
              <a:t>. Daliśmy </a:t>
            </a:r>
            <a:r>
              <a:rPr lang="pl-PL" sz="1600" dirty="0" err="1" smtClean="0"/>
              <a:t>potym</a:t>
            </a:r>
            <a:r>
              <a:rPr lang="pl-PL" sz="1600" dirty="0" smtClean="0"/>
              <a:t> większego ognia </a:t>
            </a:r>
            <a:r>
              <a:rPr lang="pl-PL" sz="1600" dirty="0" err="1" smtClean="0"/>
              <a:t>az</a:t>
            </a:r>
            <a:r>
              <a:rPr lang="pl-PL" sz="1600" dirty="0" smtClean="0"/>
              <a:t> wary </a:t>
            </a:r>
            <a:r>
              <a:rPr lang="pl-PL" sz="1600" dirty="0" err="1" smtClean="0"/>
              <a:t>colores</a:t>
            </a:r>
            <a:r>
              <a:rPr lang="pl-PL" sz="1600" dirty="0" smtClean="0"/>
              <a:t> </a:t>
            </a:r>
            <a:r>
              <a:rPr lang="pl-PL" sz="1600" dirty="0" err="1" smtClean="0"/>
              <a:t>iako</a:t>
            </a:r>
            <a:r>
              <a:rPr lang="pl-PL" sz="1600" dirty="0" smtClean="0"/>
              <a:t> </a:t>
            </a:r>
            <a:r>
              <a:rPr lang="pl-PL" sz="1600" dirty="0" err="1" smtClean="0"/>
              <a:t>in</a:t>
            </a:r>
            <a:r>
              <a:rPr lang="pl-PL" sz="1600" dirty="0" smtClean="0"/>
              <a:t> </a:t>
            </a:r>
            <a:r>
              <a:rPr lang="pl-PL" sz="1600" dirty="0" err="1" smtClean="0"/>
              <a:t>cauda</a:t>
            </a:r>
            <a:r>
              <a:rPr lang="pl-PL" sz="1600" dirty="0" smtClean="0"/>
              <a:t> </a:t>
            </a:r>
            <a:r>
              <a:rPr lang="pl-PL" sz="1600" dirty="0" err="1" smtClean="0"/>
              <a:t>Pavonis</a:t>
            </a:r>
            <a:r>
              <a:rPr lang="pl-PL" sz="1600" dirty="0" smtClean="0"/>
              <a:t> </a:t>
            </a:r>
            <a:r>
              <a:rPr lang="pl-PL" sz="1600" dirty="0" err="1" smtClean="0"/>
              <a:t>ięli</a:t>
            </a:r>
            <a:r>
              <a:rPr lang="pl-PL" sz="1600" dirty="0" smtClean="0"/>
              <a:t> się </a:t>
            </a:r>
            <a:r>
              <a:rPr lang="pl-PL" sz="1600" dirty="0" err="1" smtClean="0"/>
              <a:t>pokazować</a:t>
            </a:r>
            <a:r>
              <a:rPr lang="pl-PL" sz="1600" dirty="0" smtClean="0"/>
              <a:t>. Tu </a:t>
            </a:r>
            <a:r>
              <a:rPr lang="pl-PL" sz="1600" dirty="0" err="1" smtClean="0"/>
              <a:t>error</a:t>
            </a:r>
            <a:r>
              <a:rPr lang="pl-PL" sz="1600" dirty="0" smtClean="0"/>
              <a:t> </a:t>
            </a:r>
            <a:r>
              <a:rPr lang="pl-PL" sz="1600" dirty="0" err="1" smtClean="0"/>
              <a:t>uczynilismy</a:t>
            </a:r>
            <a:r>
              <a:rPr lang="pl-PL" sz="1600" dirty="0" smtClean="0"/>
              <a:t> ogniem, który iż był większy niż trzeba, materia zaraz w czerwony się </a:t>
            </a:r>
            <a:r>
              <a:rPr lang="pl-PL" sz="1600" dirty="0" err="1" smtClean="0"/>
              <a:t>obrocieła</a:t>
            </a:r>
            <a:r>
              <a:rPr lang="pl-PL" sz="1600" dirty="0" smtClean="0"/>
              <a:t> kolor, y był własny </a:t>
            </a:r>
            <a:r>
              <a:rPr lang="pl-PL" sz="1600" dirty="0" err="1" smtClean="0"/>
              <a:t>praecypitat</a:t>
            </a:r>
            <a:r>
              <a:rPr lang="pl-PL" sz="1600" dirty="0" smtClean="0"/>
              <a:t> z niej tak iż </a:t>
            </a:r>
            <a:r>
              <a:rPr lang="pl-PL" sz="1600" dirty="0" err="1" smtClean="0"/>
              <a:t>operatiey</a:t>
            </a:r>
            <a:r>
              <a:rPr lang="pl-PL" sz="1600" dirty="0" smtClean="0"/>
              <a:t> nie </a:t>
            </a:r>
            <a:r>
              <a:rPr lang="pl-PL" sz="1600" dirty="0" err="1" smtClean="0"/>
              <a:t>czyniel</a:t>
            </a:r>
            <a:r>
              <a:rPr lang="pl-PL" sz="1600" dirty="0" smtClean="0"/>
              <a:t>, </a:t>
            </a:r>
            <a:r>
              <a:rPr lang="pl-PL" sz="1600" dirty="0" err="1" smtClean="0"/>
              <a:t>okrom</a:t>
            </a:r>
            <a:r>
              <a:rPr lang="pl-PL" sz="1600" dirty="0" smtClean="0"/>
              <a:t> iż ad </a:t>
            </a:r>
            <a:r>
              <a:rPr lang="pl-PL" sz="1600" dirty="0" err="1" smtClean="0"/>
              <a:t>medicinam</a:t>
            </a:r>
            <a:r>
              <a:rPr lang="pl-PL" sz="1600" dirty="0" smtClean="0"/>
              <a:t> </a:t>
            </a:r>
            <a:r>
              <a:rPr lang="pl-PL" sz="1600" dirty="0" err="1" smtClean="0"/>
              <a:t>corporis</a:t>
            </a:r>
            <a:r>
              <a:rPr lang="pl-PL" sz="1600" dirty="0" smtClean="0"/>
              <a:t> </a:t>
            </a:r>
            <a:r>
              <a:rPr lang="pl-PL" sz="1600" dirty="0" err="1" smtClean="0"/>
              <a:t>humani</a:t>
            </a:r>
            <a:r>
              <a:rPr lang="pl-PL" sz="1600" dirty="0" smtClean="0"/>
              <a:t> był bardzo </a:t>
            </a:r>
            <a:r>
              <a:rPr lang="pl-PL" sz="1600" dirty="0" err="1" smtClean="0"/>
              <a:t>pozyteczny</a:t>
            </a:r>
            <a:r>
              <a:rPr lang="pl-PL" sz="1600" dirty="0" smtClean="0"/>
              <a:t>”</a:t>
            </a:r>
            <a:endParaRPr lang="pl-PL" sz="16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2000232" y="6143644"/>
            <a:ext cx="50865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Preparowanie eliksiru filozoficznego (1586) Sędziwój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pl-PL" sz="2800" dirty="0" smtClean="0"/>
              <a:t>Fosfor biały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3528" y="3429000"/>
            <a:ext cx="5050904" cy="266429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l-PL" sz="2200" i="1" dirty="0"/>
              <a:t>„Kiedym miał w </a:t>
            </a:r>
            <a:r>
              <a:rPr lang="pl-PL" sz="2200" i="1" dirty="0" err="1"/>
              <a:t>onym</a:t>
            </a:r>
            <a:r>
              <a:rPr lang="pl-PL" sz="2200" i="1" dirty="0"/>
              <a:t> czasie nieco ognia mego w mych rękach i kiedym nic więcej nie czynił, jak tylko dął </a:t>
            </a:r>
            <a:r>
              <a:rPr lang="pl-PL" sz="2200" i="1" dirty="0" smtClean="0"/>
              <a:t>weń powietrzem </a:t>
            </a:r>
            <a:r>
              <a:rPr lang="pl-PL" sz="2200" i="1" dirty="0"/>
              <a:t>z własnych mych płuc, ogień ów zapalił się nareszcie – niechaj Bóg sam będzie mi świadkiem! </a:t>
            </a:r>
            <a:r>
              <a:rPr lang="pl-PL" sz="2200" i="1" dirty="0" smtClean="0"/>
              <a:t>Skóra na </a:t>
            </a:r>
            <a:r>
              <a:rPr lang="pl-PL" sz="2200" i="1" dirty="0"/>
              <a:t>mym ręku ogorzała na twardo, niczym kamień, tak że dziatki moje łzy lały i rzekły same, że to, co </a:t>
            </a:r>
            <a:r>
              <a:rPr lang="pl-PL" sz="2200" i="1" dirty="0" smtClean="0"/>
              <a:t>ujrzały, straszliwym </a:t>
            </a:r>
            <a:r>
              <a:rPr lang="pl-PL" sz="2200" i="1" dirty="0"/>
              <a:t>zaiste było widokiem</a:t>
            </a:r>
            <a:r>
              <a:rPr lang="pl-PL" sz="2200" i="1" dirty="0" smtClean="0"/>
              <a:t>.”</a:t>
            </a:r>
          </a:p>
          <a:p>
            <a:pPr marL="0" indent="0">
              <a:buNone/>
            </a:pPr>
            <a:r>
              <a:rPr lang="pl-PL" sz="1800" b="1" dirty="0" err="1" smtClean="0"/>
              <a:t>Henning</a:t>
            </a:r>
            <a:r>
              <a:rPr lang="pl-PL" sz="1800" b="1" dirty="0" smtClean="0"/>
              <a:t> Brand (</a:t>
            </a:r>
            <a:r>
              <a:rPr lang="pl-PL" sz="1800" b="1" dirty="0"/>
              <a:t>30 kwietnia </a:t>
            </a:r>
            <a:r>
              <a:rPr lang="pl-PL" sz="1800" b="1" dirty="0" smtClean="0"/>
              <a:t>1679) </a:t>
            </a:r>
            <a:r>
              <a:rPr lang="pl-PL" sz="1800" i="1" dirty="0" smtClean="0"/>
              <a:t>„</a:t>
            </a:r>
            <a:r>
              <a:rPr lang="pl-PL" sz="1800" i="1" dirty="0"/>
              <a:t>Niezwykły świat chemii” H.W. </a:t>
            </a:r>
            <a:r>
              <a:rPr lang="pl-PL" sz="1800" i="1" dirty="0" err="1"/>
              <a:t>Roesky</a:t>
            </a:r>
            <a:r>
              <a:rPr lang="pl-PL" sz="1800" i="1" dirty="0"/>
              <a:t>, K. </a:t>
            </a:r>
            <a:r>
              <a:rPr lang="pl-PL" sz="1800" i="1" dirty="0" err="1"/>
              <a:t>Möckel</a:t>
            </a:r>
            <a:endParaRPr lang="pl-PL" sz="1800" dirty="0"/>
          </a:p>
        </p:txBody>
      </p:sp>
      <p:sp>
        <p:nvSpPr>
          <p:cNvPr id="4" name="Prostokąt 3"/>
          <p:cNvSpPr/>
          <p:nvPr/>
        </p:nvSpPr>
        <p:spPr>
          <a:xfrm>
            <a:off x="1043608" y="2276872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dirty="0" smtClean="0"/>
              <a:t>Dziś:  </a:t>
            </a:r>
            <a:r>
              <a:rPr lang="it-IT" dirty="0" smtClean="0"/>
              <a:t>4 Ca</a:t>
            </a:r>
            <a:r>
              <a:rPr lang="it-IT" baseline="-25000" dirty="0" smtClean="0"/>
              <a:t>5</a:t>
            </a:r>
            <a:r>
              <a:rPr lang="it-IT" dirty="0" smtClean="0"/>
              <a:t>(PO</a:t>
            </a:r>
            <a:r>
              <a:rPr lang="it-IT" baseline="-25000" dirty="0" smtClean="0"/>
              <a:t>4</a:t>
            </a:r>
            <a:r>
              <a:rPr lang="it-IT" dirty="0" smtClean="0"/>
              <a:t>)</a:t>
            </a:r>
            <a:r>
              <a:rPr lang="it-IT" baseline="-25000" dirty="0" smtClean="0"/>
              <a:t>3</a:t>
            </a:r>
            <a:r>
              <a:rPr lang="it-IT" dirty="0" smtClean="0"/>
              <a:t>F + 18 SiO</a:t>
            </a:r>
            <a:r>
              <a:rPr lang="it-IT" baseline="-25000" dirty="0" smtClean="0"/>
              <a:t>2</a:t>
            </a:r>
            <a:r>
              <a:rPr lang="it-IT" dirty="0" smtClean="0"/>
              <a:t> + 30 C → 3 P</a:t>
            </a:r>
            <a:r>
              <a:rPr lang="it-IT" baseline="-25000" dirty="0" smtClean="0"/>
              <a:t>4</a:t>
            </a:r>
            <a:r>
              <a:rPr lang="it-IT" dirty="0" smtClean="0"/>
              <a:t> + 30 CO + 18 CaSiO</a:t>
            </a:r>
            <a:r>
              <a:rPr lang="it-IT" baseline="-25000" dirty="0" smtClean="0"/>
              <a:t>3</a:t>
            </a:r>
            <a:r>
              <a:rPr lang="it-IT" dirty="0" smtClean="0"/>
              <a:t> + 2 CaF</a:t>
            </a:r>
            <a:r>
              <a:rPr lang="it-IT" baseline="-25000" dirty="0" smtClean="0"/>
              <a:t>2</a:t>
            </a:r>
            <a:endParaRPr lang="pl-PL" baseline="-25000" dirty="0"/>
          </a:p>
        </p:txBody>
      </p:sp>
      <p:sp>
        <p:nvSpPr>
          <p:cNvPr id="5" name="Prostokąt 4"/>
          <p:cNvSpPr/>
          <p:nvPr/>
        </p:nvSpPr>
        <p:spPr>
          <a:xfrm>
            <a:off x="1475656" y="1844824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b="1" i="1" dirty="0" smtClean="0"/>
              <a:t> </a:t>
            </a:r>
            <a:r>
              <a:rPr lang="pl-PL" sz="1600" b="1" i="1" dirty="0" smtClean="0"/>
              <a:t>ok. 1</a:t>
            </a:r>
            <a:r>
              <a:rPr lang="en-US" sz="1600" b="1" i="1" dirty="0" smtClean="0"/>
              <a:t>100 L </a:t>
            </a:r>
            <a:r>
              <a:rPr lang="pl-PL" sz="1600" b="1" i="1" dirty="0" smtClean="0"/>
              <a:t>moczu ok.</a:t>
            </a:r>
            <a:r>
              <a:rPr lang="en-US" sz="1600" b="1" i="1" dirty="0" smtClean="0"/>
              <a:t> 60 g </a:t>
            </a:r>
            <a:r>
              <a:rPr lang="pl-PL" sz="1600" b="1" i="1" dirty="0" smtClean="0"/>
              <a:t>fosforu</a:t>
            </a:r>
            <a:endParaRPr lang="pl-PL" sz="1600" b="1" i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636912"/>
            <a:ext cx="3439741" cy="3469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13" name="Object 1"/>
          <p:cNvGraphicFramePr>
            <a:graphicFrameLocks noChangeAspect="1"/>
          </p:cNvGraphicFramePr>
          <p:nvPr/>
        </p:nvGraphicFramePr>
        <p:xfrm>
          <a:off x="2411760" y="1124744"/>
          <a:ext cx="4366299" cy="712911"/>
        </p:xfrm>
        <a:graphic>
          <a:graphicData uri="http://schemas.openxmlformats.org/presentationml/2006/ole">
            <p:oleObj spid="_x0000_s13317" name="CS ChemDraw Drawing" r:id="rId4" imgW="3043428" imgH="496824" progId="ChemDraw.Document.6.0">
              <p:embed/>
            </p:oleObj>
          </a:graphicData>
        </a:graphic>
      </p:graphicFrame>
      <p:sp>
        <p:nvSpPr>
          <p:cNvPr id="8" name="Prostokąt 7"/>
          <p:cNvSpPr/>
          <p:nvPr/>
        </p:nvSpPr>
        <p:spPr>
          <a:xfrm>
            <a:off x="4788024" y="6165304"/>
            <a:ext cx="43559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200" dirty="0" smtClean="0"/>
              <a:t>Alchemik odkrywający fosfor (</a:t>
            </a:r>
            <a:r>
              <a:rPr lang="en-US" sz="1200" dirty="0" smtClean="0"/>
              <a:t>Joseph Wright</a:t>
            </a:r>
            <a:r>
              <a:rPr lang="pl-PL" sz="1200" dirty="0" smtClean="0"/>
              <a:t> z</a:t>
            </a:r>
            <a:r>
              <a:rPr lang="en-US" sz="1200" dirty="0" smtClean="0"/>
              <a:t> Derby</a:t>
            </a:r>
            <a:r>
              <a:rPr lang="pl-PL" sz="1200" dirty="0" smtClean="0"/>
              <a:t>, </a:t>
            </a:r>
            <a:r>
              <a:rPr lang="en-US" sz="1200" dirty="0" smtClean="0"/>
              <a:t>1771</a:t>
            </a:r>
            <a:r>
              <a:rPr lang="pl-PL" sz="1200" dirty="0" smtClean="0"/>
              <a:t>, </a:t>
            </a:r>
            <a:r>
              <a:rPr lang="en-US" sz="1200" dirty="0" smtClean="0"/>
              <a:t>1795</a:t>
            </a:r>
            <a:endParaRPr lang="pl-PL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6228184" y="0"/>
            <a:ext cx="2915816" cy="6858000"/>
          </a:xfrm>
          <a:prstGeom prst="rect">
            <a:avLst/>
          </a:prstGeom>
          <a:solidFill>
            <a:srgbClr val="F1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3059832" y="0"/>
            <a:ext cx="3168352" cy="6858000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0" y="0"/>
            <a:ext cx="3059832" cy="6858000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pl-PL" dirty="0" smtClean="0"/>
              <a:t>Oranż metylowy</a:t>
            </a:r>
            <a:endParaRPr lang="pl-PL" dirty="0"/>
          </a:p>
        </p:txBody>
      </p:sp>
      <p:sp>
        <p:nvSpPr>
          <p:cNvPr id="129025" name="Rectangle 1"/>
          <p:cNvSpPr>
            <a:spLocks noChangeArrowheads="1"/>
          </p:cNvSpPr>
          <p:nvPr/>
        </p:nvSpPr>
        <p:spPr bwMode="auto">
          <a:xfrm>
            <a:off x="755576" y="1340768"/>
            <a:ext cx="7632848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pl-PL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W kolbie stożkowej pojemności 100 ml umieszcza się 5,2 g dwuwodnego kwasu sulfanilowego, 1,4 g bezwodnego węglanu sodu oraz 50 ml wody i ogrzewa do uzyskania przezroczystego roztworu. Kolbę chłodzi się zimną wodą do temperatury około 15 </a:t>
            </a:r>
            <a:r>
              <a:rPr kumimoji="0" lang="pl-PL" sz="1400" i="0" u="none" strike="noStrike" cap="none" normalizeH="0" baseline="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o</a:t>
            </a:r>
            <a:r>
              <a:rPr kumimoji="0" lang="pl-PL" sz="1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C</a:t>
            </a:r>
            <a:r>
              <a:rPr kumimoji="0" lang="pl-PL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i dodaje roztwór 1,9 g azotynu sodu w 5 ml wody. Otrzymany roztwór wlewa się powoli, mieszając do zlewki pojemności 250 ml zawierającej 5,2 ml stężonego kwasu solnego i 30 g pokruszonego lodu. Podczas wkraplania temperatura nie powinna przekroczyć 5</a:t>
            </a:r>
            <a:r>
              <a:rPr lang="pl-PL" sz="1400" baseline="30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l-PL" sz="1400" baseline="30000" dirty="0" err="1" smtClean="0">
                <a:latin typeface="Arial" pitchFamily="34" charset="0"/>
                <a:cs typeface="Arial" pitchFamily="34" charset="0"/>
              </a:rPr>
              <a:t>o</a:t>
            </a:r>
            <a:r>
              <a:rPr lang="pl-PL" sz="1400" dirty="0" err="1" smtClean="0">
                <a:latin typeface="Arial" pitchFamily="34" charset="0"/>
                <a:cs typeface="Arial" pitchFamily="34" charset="0"/>
              </a:rPr>
              <a:t>C</a:t>
            </a:r>
            <a:r>
              <a:rPr kumimoji="0" lang="pl-PL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; po 15 minutach sprawdza się obecność wolnego kwasu azotawego papierkiem </a:t>
            </a:r>
            <a:r>
              <a:rPr kumimoji="0" lang="pl-PL" sz="1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jodoskrobiowym</a:t>
            </a:r>
            <a:r>
              <a:rPr kumimoji="0" lang="pl-PL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. W kolbie wytrąca się osad sulfonianu </a:t>
            </a:r>
            <a:r>
              <a:rPr kumimoji="0" lang="pl-PL" sz="1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benzenodiazoniowego</a:t>
            </a:r>
            <a:r>
              <a:rPr kumimoji="0" lang="pl-PL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. Do otrzymanej zawiesiny soli diazoniowej dodaje się energicznie mieszając, roztwór 3,2 ml </a:t>
            </a:r>
            <a:r>
              <a:rPr kumimoji="0" lang="pl-PL" sz="1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N,N-dimetyloaniliny</a:t>
            </a:r>
            <a:r>
              <a:rPr kumimoji="0" lang="pl-PL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w 1,5 ml lodowatego kwasu octowego, utrzymując temperaturę poniżej 10 </a:t>
            </a:r>
            <a:r>
              <a:rPr lang="pl-PL" sz="1400" baseline="30000" dirty="0" err="1" smtClean="0">
                <a:latin typeface="Arial" pitchFamily="34" charset="0"/>
                <a:cs typeface="Arial" pitchFamily="34" charset="0"/>
              </a:rPr>
              <a:t>o</a:t>
            </a:r>
            <a:r>
              <a:rPr lang="pl-PL" sz="1400" dirty="0" err="1" smtClean="0">
                <a:latin typeface="Arial" pitchFamily="34" charset="0"/>
                <a:cs typeface="Arial" pitchFamily="34" charset="0"/>
              </a:rPr>
              <a:t>C</a:t>
            </a:r>
            <a:r>
              <a:rPr kumimoji="0" lang="pl-PL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. Mieszaninę pozostawia się na 10 minut, przy czym stopniowo wydziela się kwasowa (czerwona) forma oranżu metylowego. Następnie dodaje się powoli, mieszając, 18 ml 20% roztworu wodorotlenku sodu; barwa mieszaniny staje się pomarańczowa. Sączenie tej zawiesiny trwa bardzo długo; dlatego zawartość zlewki ogrzewa się prawie do wrzenia, mieszając termometrem, aż do całkowitego rozpuszczenia osadu. Dodaje się 5 g chlorku sodu i ponownie ogrzewa do temperatury 80 – 90 </a:t>
            </a:r>
            <a:r>
              <a:rPr lang="pl-PL" sz="1400" baseline="30000" dirty="0" err="1" smtClean="0">
                <a:latin typeface="Arial" pitchFamily="34" charset="0"/>
                <a:cs typeface="Arial" pitchFamily="34" charset="0"/>
              </a:rPr>
              <a:t>o</a:t>
            </a:r>
            <a:r>
              <a:rPr lang="pl-PL" sz="1400" dirty="0" err="1" smtClean="0">
                <a:latin typeface="Arial" pitchFamily="34" charset="0"/>
                <a:cs typeface="Arial" pitchFamily="34" charset="0"/>
              </a:rPr>
              <a:t>C</a:t>
            </a:r>
            <a:r>
              <a:rPr kumimoji="0" lang="pl-PL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do momentu rozpuszczenia soli. Mieszaninę pozostawia się na 15 minut, a następnie chłodzi w łaźni z lodem (otrzymuje się wówczas łatwy do sączenia osad). Oranż metylowy sączy się na lejku </a:t>
            </a:r>
            <a:r>
              <a:rPr kumimoji="0" lang="pl-PL" sz="1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Bűchnera</a:t>
            </a:r>
            <a:r>
              <a:rPr kumimoji="0" lang="pl-PL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, przemywa nasyconym roztworem chlorku sodu i dokładnie odciska. Surowy produkt krystalizuje się z około 75 ml wody, sączy gorący roztwór przez ogrzany lejek </a:t>
            </a:r>
            <a:r>
              <a:rPr kumimoji="0" lang="pl-PL" sz="1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Bűchnera</a:t>
            </a:r>
            <a:r>
              <a:rPr kumimoji="0" lang="pl-PL" sz="1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i przesącz pozostawia do ostygnięcia. Wydzielone pomarańczowoczerwone kryształy odsącza się i suszy na bibule. Wydajność około 6,5 g (80 %). Produkt nie ma ściśle określonej temperatury topnienia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pl-PL" sz="2800" dirty="0" smtClean="0"/>
              <a:t>Preparatyki i encyklopedie</a:t>
            </a:r>
            <a:endParaRPr lang="pl-PL" sz="2800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67544" y="4437112"/>
            <a:ext cx="7977312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457200" indent="-457200"/>
            <a:r>
              <a:rPr lang="pl-PL" sz="1600" i="1" dirty="0" smtClean="0"/>
              <a:t>A</a:t>
            </a:r>
            <a:r>
              <a:rPr lang="pl-PL" sz="1600" i="1" dirty="0"/>
              <a:t>. I. Vogel „Preparatyka organiczna” wyd. trzecie zmienione, WNT, Warszawa </a:t>
            </a:r>
            <a:r>
              <a:rPr lang="pl-PL" sz="1600" b="1" i="1" dirty="0"/>
              <a:t>2006</a:t>
            </a:r>
            <a:endParaRPr lang="pl-PL" sz="1600" b="1" dirty="0"/>
          </a:p>
          <a:p>
            <a:pPr marL="457200" indent="-457200"/>
            <a:r>
              <a:rPr lang="pl-PL" sz="1600" i="1" dirty="0"/>
              <a:t>B. </a:t>
            </a:r>
            <a:r>
              <a:rPr lang="pl-PL" sz="1600" i="1" dirty="0" err="1"/>
              <a:t>Bochwic</a:t>
            </a:r>
            <a:r>
              <a:rPr lang="pl-PL" sz="1600" i="1" dirty="0"/>
              <a:t> „Preparatyka organiczna”, PWN, Warszawa </a:t>
            </a:r>
            <a:r>
              <a:rPr lang="pl-PL" sz="1600" b="1" i="1" dirty="0"/>
              <a:t>1971</a:t>
            </a:r>
            <a:endParaRPr lang="pl-PL" sz="1600" b="1" dirty="0"/>
          </a:p>
          <a:p>
            <a:pPr marL="457200" indent="-457200"/>
            <a:r>
              <a:rPr lang="pl-PL" sz="1600" i="1" dirty="0"/>
              <a:t>Z. Jerzmanowska „Preparatyka organiczna zwi</a:t>
            </a:r>
            <a:r>
              <a:rPr lang="pl-PL" sz="1600" dirty="0">
                <a:latin typeface="TimesNewRoman" charset="-128"/>
              </a:rPr>
              <a:t>ą</a:t>
            </a:r>
            <a:r>
              <a:rPr lang="pl-PL" sz="1600" i="1" dirty="0"/>
              <a:t>zków chemicznych” PZWL, Warszawa </a:t>
            </a:r>
            <a:r>
              <a:rPr lang="pl-PL" sz="1600" b="1" i="1" dirty="0"/>
              <a:t>1972</a:t>
            </a:r>
            <a:endParaRPr lang="pl-PL" sz="1600" b="1" dirty="0"/>
          </a:p>
          <a:p>
            <a:pPr marL="457200" indent="-457200"/>
            <a:r>
              <a:rPr lang="pl-PL" sz="1600" i="1" dirty="0"/>
              <a:t>J. Bojarski „</a:t>
            </a:r>
            <a:r>
              <a:rPr lang="pl-PL" sz="1600" dirty="0">
                <a:latin typeface="TimesNewRoman" charset="-128"/>
              </a:rPr>
              <a:t>Ć</a:t>
            </a:r>
            <a:r>
              <a:rPr lang="pl-PL" sz="1600" i="1" dirty="0"/>
              <a:t>wiczenia z preparatyki i analizy organicznej” Wydanie VI, Collegium </a:t>
            </a:r>
            <a:r>
              <a:rPr lang="pl-PL" sz="1600" i="1" dirty="0" err="1"/>
              <a:t>Medicum</a:t>
            </a:r>
            <a:r>
              <a:rPr lang="pl-PL" sz="1600" i="1" dirty="0"/>
              <a:t> UJ,</a:t>
            </a:r>
          </a:p>
          <a:p>
            <a:pPr marL="457200" indent="-457200"/>
            <a:r>
              <a:rPr lang="pl-PL" sz="1600" i="1" dirty="0"/>
              <a:t>Kraków </a:t>
            </a:r>
            <a:r>
              <a:rPr lang="pl-PL" sz="1600" b="1" i="1" dirty="0"/>
              <a:t>1996</a:t>
            </a:r>
            <a:r>
              <a:rPr lang="pl-PL" sz="1600" i="1" dirty="0"/>
              <a:t>.</a:t>
            </a:r>
          </a:p>
          <a:p>
            <a:pPr marL="457200" indent="-457200"/>
            <a:r>
              <a:rPr lang="pl-PL" sz="1600" i="1" dirty="0">
                <a:cs typeface="Times New Roman" pitchFamily="18" charset="0"/>
              </a:rPr>
              <a:t>D. Witt, K. </a:t>
            </a:r>
            <a:r>
              <a:rPr lang="pl-PL" sz="1600" i="1" dirty="0" err="1">
                <a:cs typeface="Times New Roman" pitchFamily="18" charset="0"/>
              </a:rPr>
              <a:t>Dzierzbicka</a:t>
            </a:r>
            <a:r>
              <a:rPr lang="pl-PL" sz="1600" i="1" dirty="0">
                <a:cs typeface="Times New Roman" pitchFamily="18" charset="0"/>
              </a:rPr>
              <a:t>, J. Rachoń – Syntezy i transformacje związków organicznych. </a:t>
            </a:r>
            <a:endParaRPr lang="pl-PL" sz="1600" i="1" dirty="0"/>
          </a:p>
          <a:p>
            <a:pPr marL="457200" indent="-457200"/>
            <a:r>
              <a:rPr lang="pl-PL" sz="1600" i="1" dirty="0">
                <a:cs typeface="Times New Roman" pitchFamily="18" charset="0"/>
              </a:rPr>
              <a:t>Wyd</a:t>
            </a:r>
            <a:r>
              <a:rPr lang="pl-PL" sz="1600" i="1" dirty="0"/>
              <a:t>. </a:t>
            </a:r>
            <a:r>
              <a:rPr lang="pl-PL" sz="1600" i="1" dirty="0">
                <a:cs typeface="Times New Roman" pitchFamily="18" charset="0"/>
              </a:rPr>
              <a:t>Politechniki Gdańskiej, Gdańsk </a:t>
            </a:r>
            <a:r>
              <a:rPr lang="pl-PL" sz="1600" b="1" i="1" dirty="0">
                <a:cs typeface="Times New Roman" pitchFamily="18" charset="0"/>
              </a:rPr>
              <a:t>2007</a:t>
            </a:r>
            <a:r>
              <a:rPr lang="pl-PL" sz="1600" i="1" dirty="0"/>
              <a:t> </a:t>
            </a:r>
            <a:endParaRPr lang="pl-PL" sz="1600" dirty="0"/>
          </a:p>
          <a:p>
            <a:pPr marL="457200" indent="-457200"/>
            <a:endParaRPr lang="pl-PL" sz="1600" dirty="0"/>
          </a:p>
        </p:txBody>
      </p:sp>
      <p:pic>
        <p:nvPicPr>
          <p:cNvPr id="129026" name="Picture 2" descr="http://www.hellers.com/steve/resume/p149f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340768"/>
            <a:ext cx="3796680" cy="25286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Cała nauka w sieci</a:t>
            </a:r>
            <a:endParaRPr lang="pl-PL" dirty="0"/>
          </a:p>
        </p:txBody>
      </p:sp>
      <p:sp>
        <p:nvSpPr>
          <p:cNvPr id="4" name="pole tekstowe 3"/>
          <p:cNvSpPr txBox="1"/>
          <p:nvPr/>
        </p:nvSpPr>
        <p:spPr>
          <a:xfrm>
            <a:off x="2987824" y="2420888"/>
            <a:ext cx="279076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Czasopisma naukowe</a:t>
            </a:r>
          </a:p>
          <a:p>
            <a:r>
              <a:rPr lang="pl-PL" dirty="0" smtClean="0"/>
              <a:t>Monografie</a:t>
            </a:r>
          </a:p>
          <a:p>
            <a:r>
              <a:rPr lang="pl-PL" dirty="0" smtClean="0"/>
              <a:t>Patenty</a:t>
            </a:r>
          </a:p>
          <a:p>
            <a:r>
              <a:rPr lang="pl-PL" dirty="0" smtClean="0"/>
              <a:t>Specjalistyczne bazy danych</a:t>
            </a:r>
          </a:p>
          <a:p>
            <a:endParaRPr lang="pl-PL" dirty="0" smtClean="0"/>
          </a:p>
          <a:p>
            <a:r>
              <a:rPr lang="pl-PL" dirty="0" smtClean="0"/>
              <a:t>Także materiały archiwalne</a:t>
            </a:r>
            <a:endParaRPr lang="pl-PL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907704" y="4437112"/>
            <a:ext cx="541827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/>
              <a:t>Sukces: szybki dostęp do informacji!</a:t>
            </a:r>
          </a:p>
          <a:p>
            <a:r>
              <a:rPr lang="pl-PL" sz="2800" i="1" dirty="0" smtClean="0"/>
              <a:t>dziś</a:t>
            </a:r>
          </a:p>
          <a:p>
            <a:r>
              <a:rPr lang="pl-PL" sz="2800" dirty="0" smtClean="0"/>
              <a:t>Informacja nie istnieje poza siecią!</a:t>
            </a:r>
            <a:endParaRPr lang="pl-PL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22114"/>
          </a:xfrm>
        </p:spPr>
        <p:txBody>
          <a:bodyPr>
            <a:normAutofit/>
          </a:bodyPr>
          <a:lstStyle/>
          <a:p>
            <a:r>
              <a:rPr lang="pl-PL" sz="2800" dirty="0" smtClean="0"/>
              <a:t>Przykłady pytań</a:t>
            </a:r>
            <a:endParaRPr lang="pl-PL" sz="28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755576" y="1844824"/>
            <a:ext cx="2275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A czy istnieje związek?</a:t>
            </a:r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755576" y="2852936"/>
            <a:ext cx="32764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A czy istnieje pochodna związku?</a:t>
            </a:r>
            <a:endParaRPr lang="pl-PL" dirty="0"/>
          </a:p>
        </p:txBody>
      </p:sp>
      <p:sp>
        <p:nvSpPr>
          <p:cNvPr id="9" name="pole tekstowe 8"/>
          <p:cNvSpPr txBox="1"/>
          <p:nvPr/>
        </p:nvSpPr>
        <p:spPr>
          <a:xfrm>
            <a:off x="755576" y="3861048"/>
            <a:ext cx="23672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A czy można otrzymać?</a:t>
            </a: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755576" y="4797152"/>
            <a:ext cx="2178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Jak można otrzymać?</a:t>
            </a:r>
            <a:endParaRPr lang="pl-PL" dirty="0"/>
          </a:p>
        </p:txBody>
      </p:sp>
      <p:pic>
        <p:nvPicPr>
          <p:cNvPr id="116738" name="Picture 2" descr="http://www.uniofsurreyblogs.org.uk/greenroom/files/2012/02/nanoki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052736"/>
            <a:ext cx="2171328" cy="2882878"/>
          </a:xfrm>
          <a:prstGeom prst="rect">
            <a:avLst/>
          </a:prstGeom>
          <a:noFill/>
        </p:spPr>
      </p:pic>
      <p:sp>
        <p:nvSpPr>
          <p:cNvPr id="11" name="pole tekstowe 10"/>
          <p:cNvSpPr txBox="1"/>
          <p:nvPr/>
        </p:nvSpPr>
        <p:spPr>
          <a:xfrm>
            <a:off x="755576" y="5589240"/>
            <a:ext cx="42483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Jaką ma aktywność biologiczną związek X?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50106"/>
          </a:xfrm>
        </p:spPr>
        <p:txBody>
          <a:bodyPr>
            <a:normAutofit/>
          </a:bodyPr>
          <a:lstStyle/>
          <a:p>
            <a:r>
              <a:rPr lang="pl-PL" sz="2800" dirty="0" smtClean="0"/>
              <a:t>Oranż metylowy</a:t>
            </a:r>
            <a:endParaRPr lang="pl-PL" sz="2800" dirty="0"/>
          </a:p>
        </p:txBody>
      </p:sp>
      <p:sp>
        <p:nvSpPr>
          <p:cNvPr id="3" name="Prostokąt 2"/>
          <p:cNvSpPr/>
          <p:nvPr/>
        </p:nvSpPr>
        <p:spPr>
          <a:xfrm>
            <a:off x="0" y="3356992"/>
            <a:ext cx="36358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600" dirty="0" smtClean="0"/>
              <a:t>Reakcja sprzęgania </a:t>
            </a:r>
            <a:r>
              <a:rPr lang="pl-PL" sz="1600" dirty="0" err="1" smtClean="0"/>
              <a:t>zdiazowanego</a:t>
            </a:r>
            <a:r>
              <a:rPr lang="pl-PL" sz="1600" dirty="0" smtClean="0"/>
              <a:t> kwasu sulfanilowego z </a:t>
            </a:r>
            <a:r>
              <a:rPr lang="pl-PL" sz="1600" i="1" dirty="0" err="1" smtClean="0"/>
              <a:t>N</a:t>
            </a:r>
            <a:r>
              <a:rPr lang="pl-PL" sz="1600" dirty="0" err="1" smtClean="0"/>
              <a:t>,</a:t>
            </a:r>
            <a:r>
              <a:rPr lang="pl-PL" sz="1600" i="1" dirty="0" err="1" smtClean="0"/>
              <a:t>N</a:t>
            </a:r>
            <a:r>
              <a:rPr lang="pl-PL" sz="1600" dirty="0" err="1" smtClean="0"/>
              <a:t>-dimetyloaniliną</a:t>
            </a:r>
            <a:r>
              <a:rPr lang="pl-PL" sz="1600" dirty="0" smtClean="0"/>
              <a:t> </a:t>
            </a:r>
          </a:p>
          <a:p>
            <a:r>
              <a:rPr lang="pl-PL" sz="1600" dirty="0" smtClean="0"/>
              <a:t>Oranż metylowy - wskaźnik alkacymetryczny zmieniający barwę przy </a:t>
            </a:r>
            <a:r>
              <a:rPr lang="pl-PL" sz="1600" dirty="0" err="1" smtClean="0"/>
              <a:t>pH</a:t>
            </a:r>
            <a:r>
              <a:rPr lang="pl-PL" sz="1600" dirty="0" smtClean="0"/>
              <a:t> 3,1-4,4. W środowisku kwaśnym zmienia barwę z żółtej na czerwoną, co związane jest z przekształceniem w sól wewnętrzną stabilizowaną poprzez delokalizację elektronów – stanowi ona efektywniejszy układ </a:t>
            </a:r>
            <a:r>
              <a:rPr lang="pl-PL" sz="1600" dirty="0" err="1" smtClean="0"/>
              <a:t>chromoforowy</a:t>
            </a:r>
            <a:r>
              <a:rPr lang="pl-PL" sz="1600" dirty="0" smtClean="0"/>
              <a:t> </a:t>
            </a:r>
            <a:endParaRPr lang="pl-PL" sz="1600" dirty="0"/>
          </a:p>
        </p:txBody>
      </p:sp>
      <p:pic>
        <p:nvPicPr>
          <p:cNvPr id="128002" name="Picture 2" descr="oranz_kolor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124744"/>
            <a:ext cx="483870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800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128003" name="Object 3"/>
          <p:cNvGraphicFramePr>
            <a:graphicFrameLocks noChangeAspect="1"/>
          </p:cNvGraphicFramePr>
          <p:nvPr/>
        </p:nvGraphicFramePr>
        <p:xfrm>
          <a:off x="3491880" y="3068960"/>
          <a:ext cx="5429250" cy="3095625"/>
        </p:xfrm>
        <a:graphic>
          <a:graphicData uri="http://schemas.openxmlformats.org/presentationml/2006/ole">
            <p:oleObj spid="_x0000_s128003" name="CS ChemDraw Drawing" r:id="rId4" imgW="6024372" imgH="3435096" progId="ChemDraw.Document.6.0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rostokąt 14"/>
          <p:cNvSpPr/>
          <p:nvPr/>
        </p:nvSpPr>
        <p:spPr>
          <a:xfrm>
            <a:off x="4932040" y="1844824"/>
            <a:ext cx="4211960" cy="288032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116632"/>
            <a:ext cx="7772400" cy="533400"/>
          </a:xfrm>
        </p:spPr>
        <p:txBody>
          <a:bodyPr/>
          <a:lstStyle/>
          <a:p>
            <a:pPr eaLnBrk="1" hangingPunct="1"/>
            <a:r>
              <a:rPr lang="pl-PL" sz="2400" dirty="0" smtClean="0">
                <a:latin typeface="Tahoma" pitchFamily="34" charset="0"/>
              </a:rPr>
              <a:t>Barwniki azowe</a:t>
            </a: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35496" y="764704"/>
          <a:ext cx="4833199" cy="5688632"/>
        </p:xfrm>
        <a:graphic>
          <a:graphicData uri="http://schemas.openxmlformats.org/presentationml/2006/ole">
            <p:oleObj spid="_x0000_s2055" name="CS ChemDraw Drawing" r:id="rId3" imgW="5986272" imgH="7040880" progId="ChemDraw.Document.6.0">
              <p:embed/>
            </p:oleObj>
          </a:graphicData>
        </a:graphic>
      </p:graphicFrame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2057" name="Object 9"/>
          <p:cNvGraphicFramePr>
            <a:graphicFrameLocks noChangeAspect="1"/>
          </p:cNvGraphicFramePr>
          <p:nvPr/>
        </p:nvGraphicFramePr>
        <p:xfrm>
          <a:off x="5010150" y="2492896"/>
          <a:ext cx="4133850" cy="695325"/>
        </p:xfrm>
        <a:graphic>
          <a:graphicData uri="http://schemas.openxmlformats.org/presentationml/2006/ole">
            <p:oleObj spid="_x0000_s2057" name="CS ChemDraw Drawing" r:id="rId4" imgW="4579620" imgH="772668" progId="ChemDraw.Document.6.0">
              <p:embed/>
            </p:oleObj>
          </a:graphicData>
        </a:graphic>
      </p:graphicFrame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2059" name="Object 11"/>
          <p:cNvGraphicFramePr>
            <a:graphicFrameLocks noChangeAspect="1"/>
          </p:cNvGraphicFramePr>
          <p:nvPr/>
        </p:nvGraphicFramePr>
        <p:xfrm>
          <a:off x="5148064" y="3795886"/>
          <a:ext cx="3838575" cy="857250"/>
        </p:xfrm>
        <a:graphic>
          <a:graphicData uri="http://schemas.openxmlformats.org/presentationml/2006/ole">
            <p:oleObj spid="_x0000_s2059" name="CS ChemDraw Drawing" r:id="rId5" imgW="4261104" imgH="949452" progId="ChemDraw.Document.6.0">
              <p:embed/>
            </p:oleObj>
          </a:graphicData>
        </a:graphic>
      </p:graphicFrame>
      <p:sp>
        <p:nvSpPr>
          <p:cNvPr id="16" name="pole tekstowe 15"/>
          <p:cNvSpPr txBox="1"/>
          <p:nvPr/>
        </p:nvSpPr>
        <p:spPr>
          <a:xfrm>
            <a:off x="5004048" y="1988840"/>
            <a:ext cx="12786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i="1" dirty="0" err="1" smtClean="0"/>
              <a:t>diazowanie</a:t>
            </a:r>
            <a:endParaRPr lang="pl-PL" b="1" i="1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5004048" y="3429000"/>
            <a:ext cx="1217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i="1" dirty="0" smtClean="0"/>
              <a:t>sprzęganie</a:t>
            </a:r>
            <a:endParaRPr lang="pl-PL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778098"/>
          </a:xfrm>
        </p:spPr>
        <p:txBody>
          <a:bodyPr>
            <a:normAutofit/>
          </a:bodyPr>
          <a:lstStyle/>
          <a:p>
            <a:r>
              <a:rPr lang="pl-PL" sz="3600" dirty="0" smtClean="0"/>
              <a:t>podsumowanie</a:t>
            </a:r>
            <a:endParaRPr lang="pl-PL" sz="36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2555776" y="1556792"/>
            <a:ext cx="439248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/>
              <a:t>Przeszukiwanie informacji odbywa się wyłącznie za pomocą komputera</a:t>
            </a:r>
          </a:p>
          <a:p>
            <a:endParaRPr lang="pl-PL" sz="2000" b="1" dirty="0" smtClean="0"/>
          </a:p>
          <a:p>
            <a:r>
              <a:rPr lang="pl-PL" sz="2000" b="1" dirty="0" smtClean="0"/>
              <a:t>Deponowanie informacji – cyfrowe</a:t>
            </a:r>
          </a:p>
          <a:p>
            <a:endParaRPr lang="pl-PL" sz="2000" b="1" dirty="0" smtClean="0"/>
          </a:p>
          <a:p>
            <a:r>
              <a:rPr lang="pl-PL" sz="2000" b="1" dirty="0" smtClean="0"/>
              <a:t>Literatura „papierowa” – zawsze spóźniona</a:t>
            </a:r>
          </a:p>
          <a:p>
            <a:endParaRPr lang="pl-PL" sz="2000" b="1" dirty="0" smtClean="0"/>
          </a:p>
          <a:p>
            <a:r>
              <a:rPr lang="pl-PL" sz="2000" b="1" dirty="0" smtClean="0"/>
              <a:t>Planowanie syntez – wspomagane programami</a:t>
            </a:r>
          </a:p>
          <a:p>
            <a:endParaRPr lang="pl-PL" sz="2000" b="1" dirty="0" smtClean="0"/>
          </a:p>
          <a:p>
            <a:r>
              <a:rPr lang="pl-PL" sz="2000" b="1" dirty="0" smtClean="0"/>
              <a:t>Koniec naukowych bibliotek „papierowych”?</a:t>
            </a:r>
            <a:endParaRPr lang="pl-PL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2426</TotalTime>
  <Words>1017</Words>
  <Application>Microsoft Office PowerPoint</Application>
  <PresentationFormat>Pokaz na ekranie (4:3)</PresentationFormat>
  <Paragraphs>92</Paragraphs>
  <Slides>27</Slides>
  <Notes>0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27</vt:i4>
      </vt:variant>
    </vt:vector>
  </HeadingPairs>
  <TitlesOfParts>
    <vt:vector size="29" baseType="lpstr">
      <vt:lpstr>Motyw pakietu Office</vt:lpstr>
      <vt:lpstr>CS ChemDraw Drawing</vt:lpstr>
      <vt:lpstr>Treści multimedialne - kodowanie, przetwarzanie, prezentacja  Odtwarzanie treści multimedialnych</vt:lpstr>
      <vt:lpstr>  Czy komputer zastąpi kolbę?   Dr hab. Karol Kacprzak Wydział Chemii Uniwersytet im. Adama Mickiewicza w Poznaniu        </vt:lpstr>
      <vt:lpstr>Czy komputer zastąpi kolbę?</vt:lpstr>
      <vt:lpstr>Mówisz chemia - myślisz produkty</vt:lpstr>
      <vt:lpstr>Żeby mogły być produkty musi być związek chemiczny</vt:lpstr>
      <vt:lpstr>Sukces syntezy = właściwa reakcja</vt:lpstr>
      <vt:lpstr>Rewolucja stała się w …</vt:lpstr>
      <vt:lpstr>Slajd 8</vt:lpstr>
      <vt:lpstr>Slajd 9</vt:lpstr>
      <vt:lpstr>Alembik i destylacja</vt:lpstr>
      <vt:lpstr>Slajd 11</vt:lpstr>
      <vt:lpstr>Pojawia się retorta</vt:lpstr>
      <vt:lpstr>destylacja</vt:lpstr>
      <vt:lpstr>XIX wiek</vt:lpstr>
      <vt:lpstr>XXI wiek</vt:lpstr>
      <vt:lpstr>Nieodległa przyszłość?</vt:lpstr>
      <vt:lpstr>Czar procedur...</vt:lpstr>
      <vt:lpstr>Bardziej naukowo...</vt:lpstr>
      <vt:lpstr>Fosfor biały</vt:lpstr>
      <vt:lpstr>Oranż metylowy</vt:lpstr>
      <vt:lpstr>Preparatyki i encyklopedie</vt:lpstr>
      <vt:lpstr>Cała nauka w sieci</vt:lpstr>
      <vt:lpstr>Przykłady pytań</vt:lpstr>
      <vt:lpstr>Oranż metylowy</vt:lpstr>
      <vt:lpstr>Barwniki azowe</vt:lpstr>
      <vt:lpstr>podsumowanie</vt:lpstr>
      <vt:lpstr>Slajd 27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Sztuka syntezy – jak skłonić cząsteczki do reakcji?</dc:title>
  <dc:creator>komputronik</dc:creator>
  <cp:lastModifiedBy>Karol ZSO</cp:lastModifiedBy>
  <cp:revision>269</cp:revision>
  <dcterms:created xsi:type="dcterms:W3CDTF">2013-05-08T08:59:30Z</dcterms:created>
  <dcterms:modified xsi:type="dcterms:W3CDTF">2013-11-22T09:40:32Z</dcterms:modified>
</cp:coreProperties>
</file>