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259" r:id="rId2"/>
    <p:sldId id="260" r:id="rId3"/>
    <p:sldId id="360" r:id="rId4"/>
    <p:sldId id="406" r:id="rId5"/>
    <p:sldId id="359" r:id="rId6"/>
    <p:sldId id="353" r:id="rId7"/>
    <p:sldId id="355" r:id="rId8"/>
    <p:sldId id="356" r:id="rId9"/>
    <p:sldId id="357" r:id="rId10"/>
    <p:sldId id="361" r:id="rId11"/>
    <p:sldId id="362" r:id="rId12"/>
    <p:sldId id="369" r:id="rId13"/>
    <p:sldId id="364" r:id="rId14"/>
    <p:sldId id="365" r:id="rId15"/>
    <p:sldId id="371" r:id="rId16"/>
    <p:sldId id="392" r:id="rId17"/>
    <p:sldId id="366" r:id="rId18"/>
    <p:sldId id="370" r:id="rId19"/>
    <p:sldId id="375" r:id="rId20"/>
    <p:sldId id="372" r:id="rId21"/>
    <p:sldId id="373" r:id="rId22"/>
    <p:sldId id="402" r:id="rId23"/>
    <p:sldId id="374" r:id="rId24"/>
    <p:sldId id="376" r:id="rId25"/>
    <p:sldId id="403" r:id="rId26"/>
    <p:sldId id="378" r:id="rId27"/>
    <p:sldId id="387" r:id="rId28"/>
    <p:sldId id="380" r:id="rId29"/>
    <p:sldId id="383" r:id="rId30"/>
    <p:sldId id="381" r:id="rId31"/>
    <p:sldId id="382" r:id="rId32"/>
    <p:sldId id="388" r:id="rId33"/>
    <p:sldId id="377" r:id="rId34"/>
    <p:sldId id="379" r:id="rId35"/>
    <p:sldId id="385" r:id="rId36"/>
    <p:sldId id="386" r:id="rId37"/>
    <p:sldId id="384" r:id="rId38"/>
    <p:sldId id="389" r:id="rId39"/>
    <p:sldId id="390" r:id="rId40"/>
    <p:sldId id="391" r:id="rId41"/>
    <p:sldId id="397" r:id="rId42"/>
    <p:sldId id="395" r:id="rId43"/>
    <p:sldId id="396" r:id="rId44"/>
    <p:sldId id="404" r:id="rId45"/>
    <p:sldId id="398" r:id="rId46"/>
    <p:sldId id="405" r:id="rId47"/>
    <p:sldId id="399" r:id="rId48"/>
    <p:sldId id="393" r:id="rId49"/>
    <p:sldId id="400" r:id="rId50"/>
    <p:sldId id="352" r:id="rId51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69043" autoAdjust="0"/>
  </p:normalViewPr>
  <p:slideViewPr>
    <p:cSldViewPr>
      <p:cViewPr varScale="1">
        <p:scale>
          <a:sx n="91" d="100"/>
          <a:sy n="91" d="100"/>
        </p:scale>
        <p:origin x="-97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1EED8A7-D5E9-A747-BBF7-6372863DC3D3}" type="datetimeFigureOut">
              <a:rPr lang="pl-PL"/>
              <a:pPr/>
              <a:t>2014-12-04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44707A0-4028-984E-A040-197977E59F39}" type="slidenum">
              <a:rPr lang="pl-PL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0141456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DD67E4A-E8C6-724C-87D2-A60ED54D2DA5}" type="datetime1">
              <a:rPr lang="pl-PL"/>
              <a:pPr/>
              <a:t>2014-12-04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D3BCCE-D440-244E-99C3-57C8FE103B86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8B29EC-BC65-3B4D-B943-404AE0968541}" type="datetime1">
              <a:rPr lang="pl-PL"/>
              <a:pPr/>
              <a:t>2014-12-04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0EF663-6976-8D44-93AF-D5EA4729F814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8AD6C1-75BE-334C-9422-1E8F4C1A0E99}" type="datetime1">
              <a:rPr lang="pl-PL"/>
              <a:pPr/>
              <a:t>2014-12-04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D4FDCD-00DE-6D46-A1A7-D5789161471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65FC7B-E4B0-5148-897E-994010DE1614}" type="datetime1">
              <a:rPr lang="pl-PL"/>
              <a:pPr/>
              <a:t>2014-12-04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5EADD5-6F0A-1348-8B2C-2948D1DF438E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5EFB77-2861-E04F-8EB5-F7F4C401B157}" type="datetime1">
              <a:rPr lang="pl-PL"/>
              <a:pPr/>
              <a:t>2014-12-04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0B7E7E-22AE-D94F-84AA-2BA0DAB35694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915D1D-EA58-8A47-9705-A6D10D9BD9A1}" type="datetime1">
              <a:rPr lang="pl-PL"/>
              <a:pPr/>
              <a:t>2014-12-04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A28355-1DD0-3140-8197-CAA59C7B1F72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C6F7E1-6BCA-0442-8719-9784B5A59143}" type="datetime1">
              <a:rPr lang="pl-PL"/>
              <a:pPr/>
              <a:t>2014-12-04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A133B6-D4CD-4140-862A-F7D5268E197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60DE64-4B78-F945-8CAB-3A6EB551B93E}" type="datetime1">
              <a:rPr lang="pl-PL"/>
              <a:pPr/>
              <a:t>2014-12-04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7B3634-3726-014A-B527-A146684E510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296861-F87D-284F-926D-78E55F5B8604}" type="datetime1">
              <a:rPr lang="pl-PL"/>
              <a:pPr/>
              <a:t>2014-12-04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08D1A4-2C99-1143-A589-01721A6C4979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DE791AE-6F35-B143-B01F-D45B515C941D}" type="datetime1">
              <a:rPr lang="pl-PL"/>
              <a:pPr/>
              <a:t>2014-12-04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9071C8-7001-3546-ACC8-DF4CF19AC62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CBF637-FD2C-A74D-BD83-0B5F44B8E094}" type="datetime1">
              <a:rPr lang="pl-PL"/>
              <a:pPr/>
              <a:t>2014-12-04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4A3B70-0A99-F34B-8CD0-7D674AD38ED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ED02E80A-28DE-3346-8D80-E68AD04537F5}" type="datetime1">
              <a:rPr lang="pl-PL"/>
              <a:pPr/>
              <a:t>2014-12-04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764F6166-11BA-A549-B18D-C5D90137BD39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38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12" Type="http://schemas.openxmlformats.org/officeDocument/2006/relationships/image" Target="../media/image3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0" Type="http://schemas.openxmlformats.org/officeDocument/2006/relationships/image" Target="../media/image35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13" Type="http://schemas.openxmlformats.org/officeDocument/2006/relationships/image" Target="../media/image63.pn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12" Type="http://schemas.openxmlformats.org/officeDocument/2006/relationships/image" Target="../media/image6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11" Type="http://schemas.openxmlformats.org/officeDocument/2006/relationships/image" Target="../media/image61.png"/><Relationship Id="rId5" Type="http://schemas.openxmlformats.org/officeDocument/2006/relationships/image" Target="../media/image55.jpeg"/><Relationship Id="rId10" Type="http://schemas.openxmlformats.org/officeDocument/2006/relationships/image" Target="../media/image60.jpeg"/><Relationship Id="rId4" Type="http://schemas.openxmlformats.org/officeDocument/2006/relationships/image" Target="../media/image54.jpeg"/><Relationship Id="rId9" Type="http://schemas.openxmlformats.org/officeDocument/2006/relationships/image" Target="../media/image5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jpeg"/><Relationship Id="rId4" Type="http://schemas.openxmlformats.org/officeDocument/2006/relationships/image" Target="../media/image7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jpeg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sz="3600" b="1"/>
              <a:t>Treści multimedialne - kodowanie, przetwarzanie, prezentacja</a:t>
            </a:r>
            <a:r>
              <a:rPr lang="pl-PL" sz="3600"/>
              <a:t/>
            </a:r>
            <a:br>
              <a:rPr lang="pl-PL" sz="3600"/>
            </a:br>
            <a:r>
              <a:rPr lang="pl-PL" sz="1600"/>
              <a:t/>
            </a:r>
            <a:br>
              <a:rPr lang="pl-PL" sz="1600"/>
            </a:br>
            <a:r>
              <a:rPr lang="pl-PL" sz="360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pl-PL">
                <a:solidFill>
                  <a:srgbClr val="898989"/>
                </a:solidFill>
              </a:rPr>
              <a:t>Andrzej Majkowski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8AF17B12-CEF7-C54A-9432-74C66E4E2A5C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1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r>
              <a:rPr lang="pl-PL" sz="2800">
                <a:solidFill>
                  <a:schemeClr val="bg1"/>
                </a:solidFill>
                <a:ea typeface="Arial" charset="0"/>
                <a:cs typeface="Arial" charset="0"/>
              </a:rPr>
              <a:t>informatyka +</a:t>
            </a: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B565E5A0-AE4F-784A-BE4E-481EEFFD7B47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2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3075" name="Tytuł 5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752975"/>
          </a:xfrm>
        </p:spPr>
        <p:txBody>
          <a:bodyPr anchor="t"/>
          <a:lstStyle/>
          <a:p>
            <a:r>
              <a:rPr lang="pl-PL" sz="3200" b="1" dirty="0">
                <a:solidFill>
                  <a:schemeClr val="bg1"/>
                </a:solidFill>
                <a:latin typeface="Bookman Old Style" charset="0"/>
              </a:rPr>
              <a:t/>
            </a:r>
            <a:br>
              <a:rPr lang="pl-PL" sz="3200" b="1" dirty="0">
                <a:solidFill>
                  <a:schemeClr val="bg1"/>
                </a:solidFill>
                <a:latin typeface="Bookman Old Style" charset="0"/>
              </a:rPr>
            </a:br>
            <a:r>
              <a:rPr lang="pl-PL" sz="3200" b="1" dirty="0">
                <a:solidFill>
                  <a:schemeClr val="bg1"/>
                </a:solidFill>
                <a:latin typeface="Bookman Old Style" charset="0"/>
              </a:rPr>
              <a:t/>
            </a:r>
            <a:br>
              <a:rPr lang="pl-PL" sz="3200" b="1" dirty="0">
                <a:solidFill>
                  <a:schemeClr val="bg1"/>
                </a:solidFill>
                <a:latin typeface="Bookman Old Style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charset="0"/>
              </a:rPr>
            </a:br>
            <a:r>
              <a:rPr lang="pl-PL" sz="3600" b="1" dirty="0" smtClean="0">
                <a:solidFill>
                  <a:schemeClr val="bg1"/>
                </a:solidFill>
                <a:latin typeface="Bookman Old Style" pitchFamily="18" charset="0"/>
              </a:rPr>
              <a:t>Komputery w biologii </a:t>
            </a:r>
            <a:r>
              <a:rPr lang="pl-PL" sz="3600" b="1" dirty="0" smtClean="0">
                <a:solidFill>
                  <a:schemeClr val="bg1"/>
                </a:solidFill>
                <a:latin typeface="Bookman Old Style" pitchFamily="18" charset="0"/>
              </a:rPr>
              <a:t>molekularnej,</a:t>
            </a:r>
            <a:br>
              <a:rPr lang="pl-PL" sz="36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600" b="1" dirty="0" smtClean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pl-PL" sz="3600" b="1" dirty="0" smtClean="0">
                <a:solidFill>
                  <a:schemeClr val="bg1"/>
                </a:solidFill>
                <a:latin typeface="Bookman Old Style" pitchFamily="18" charset="0"/>
              </a:rPr>
              <a:t>czyli bioinformatyka</a:t>
            </a:r>
            <a:br>
              <a:rPr lang="pl-PL" sz="36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600" b="1" dirty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6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Izabela Makałowska </a:t>
            </a:r>
            <a:r>
              <a:rPr lang="pl-PL" sz="3600" b="1" dirty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6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>
                <a:solidFill>
                  <a:schemeClr val="bg1"/>
                </a:solidFill>
                <a:latin typeface="Bookman Old Style" charset="0"/>
              </a:rPr>
              <a:t/>
            </a:r>
            <a:br>
              <a:rPr lang="pl-PL" sz="3200" b="1" dirty="0">
                <a:solidFill>
                  <a:schemeClr val="bg1"/>
                </a:solidFill>
                <a:latin typeface="Bookman Old Style" charset="0"/>
              </a:rPr>
            </a:br>
            <a:r>
              <a:rPr lang="pl-PL" sz="3200" b="1" dirty="0">
                <a:solidFill>
                  <a:schemeClr val="bg1"/>
                </a:solidFill>
                <a:latin typeface="Bookman Old Style" charset="0"/>
              </a:rPr>
              <a:t/>
            </a:r>
            <a:br>
              <a:rPr lang="pl-PL" sz="3200" b="1" dirty="0">
                <a:solidFill>
                  <a:schemeClr val="bg1"/>
                </a:solidFill>
                <a:latin typeface="Bookman Old Style" charset="0"/>
              </a:rPr>
            </a:br>
            <a:r>
              <a:rPr lang="pl-PL" sz="3200" b="1" dirty="0">
                <a:solidFill>
                  <a:schemeClr val="bg1"/>
                </a:solidFill>
                <a:latin typeface="Bookman Old Style" charset="0"/>
              </a:rPr>
              <a:t/>
            </a:r>
            <a:br>
              <a:rPr lang="pl-PL" sz="3200" b="1" dirty="0">
                <a:solidFill>
                  <a:schemeClr val="bg1"/>
                </a:solidFill>
                <a:latin typeface="Bookman Old Style" charset="0"/>
              </a:rPr>
            </a:br>
            <a:r>
              <a:rPr lang="pl-PL" sz="3200" b="1" dirty="0">
                <a:solidFill>
                  <a:schemeClr val="bg1"/>
                </a:solidFill>
                <a:latin typeface="Bookman Old Style" charset="0"/>
              </a:rPr>
              <a:t/>
            </a:r>
            <a:br>
              <a:rPr lang="pl-PL" sz="3200" b="1" dirty="0">
                <a:solidFill>
                  <a:schemeClr val="bg1"/>
                </a:solidFill>
                <a:latin typeface="Bookman Old Style" charset="0"/>
              </a:rPr>
            </a:br>
            <a:r>
              <a:rPr lang="pl-PL" sz="3200" b="1" dirty="0">
                <a:solidFill>
                  <a:schemeClr val="bg1"/>
                </a:solidFill>
                <a:latin typeface="Bookman Old Style" charset="0"/>
              </a:rPr>
              <a:t/>
            </a:r>
            <a:br>
              <a:rPr lang="pl-PL" sz="3200" b="1" dirty="0">
                <a:solidFill>
                  <a:schemeClr val="bg1"/>
                </a:solidFill>
                <a:latin typeface="Bookman Old Style" charset="0"/>
              </a:rPr>
            </a:br>
            <a:r>
              <a:rPr lang="pl-PL" sz="3200" b="1" dirty="0">
                <a:solidFill>
                  <a:schemeClr val="bg1"/>
                </a:solidFill>
                <a:latin typeface="Bookman Old Style" charset="0"/>
              </a:rPr>
              <a:t/>
            </a:r>
            <a:br>
              <a:rPr lang="pl-PL" sz="3200" b="1" dirty="0">
                <a:solidFill>
                  <a:schemeClr val="bg1"/>
                </a:solidFill>
                <a:latin typeface="Bookman Old Style" charset="0"/>
              </a:rPr>
            </a:br>
            <a:endParaRPr lang="pl-PL" sz="3200" b="1" dirty="0">
              <a:solidFill>
                <a:schemeClr val="bg1"/>
              </a:solidFill>
              <a:latin typeface="Bookman Old Style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2009-09-21-dn-lake3jpg-1b1b79bed78842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09600"/>
            <a:ext cx="9525000" cy="6325195"/>
          </a:xfrm>
          <a:prstGeom prst="rect">
            <a:avLst/>
          </a:prstGeom>
        </p:spPr>
      </p:pic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Biolog w terenie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3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biology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57200" y="0"/>
            <a:ext cx="10401300" cy="6858000"/>
          </a:xfrm>
          <a:prstGeom prst="rect">
            <a:avLst/>
          </a:prstGeom>
        </p:spPr>
      </p:pic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Biolog w terenie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4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  <a:cs typeface="Goudy Old Style"/>
              </a:rPr>
              <a:t>Biolog </a:t>
            </a:r>
            <a:r>
              <a:rPr lang="pl-PL" sz="2800" b="1" dirty="0" smtClean="0">
                <a:solidFill>
                  <a:schemeClr val="bg1"/>
                </a:solidFill>
                <a:latin typeface="+mn-lt"/>
                <a:cs typeface="Goudy Old Style"/>
              </a:rPr>
              <a:t>w labolatorium</a:t>
            </a:r>
            <a:endParaRPr lang="pl-PL" sz="2800" b="1" dirty="0">
              <a:solidFill>
                <a:schemeClr val="bg1"/>
              </a:solidFill>
              <a:latin typeface="+mn-lt"/>
              <a:cs typeface="Goudy Old Style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5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8" name="Content Placeholder 7" descr="geneticslab0523web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152400" y="533400"/>
            <a:ext cx="9296400" cy="6324600"/>
          </a:xfrm>
        </p:spPr>
      </p:pic>
      <p:pic>
        <p:nvPicPr>
          <p:cNvPr id="12" name="Picture 11" descr="Loyola-biology-lab-regenerates-elbow-joints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55328"/>
            <a:ext cx="9144000" cy="63026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Biologia i komputery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6</a:t>
            </a:fld>
            <a:endParaRPr lang="pl-PL" sz="24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11" name="Content Placeholder 10" descr="komp_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685800"/>
            <a:ext cx="10541000" cy="6324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Publikacje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7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7" name="Content Placeholder 6" descr="okl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81000" y="990600"/>
            <a:ext cx="2057400" cy="2802779"/>
          </a:xfrm>
        </p:spPr>
      </p:pic>
      <p:pic>
        <p:nvPicPr>
          <p:cNvPr id="8" name="Picture 7" descr="okl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0800" y="1066800"/>
            <a:ext cx="1935086" cy="2819400"/>
          </a:xfrm>
          <a:prstGeom prst="rect">
            <a:avLst/>
          </a:prstGeom>
        </p:spPr>
      </p:pic>
      <p:pic>
        <p:nvPicPr>
          <p:cNvPr id="9" name="Picture 8" descr="okl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24400" y="1066800"/>
            <a:ext cx="1981200" cy="2806700"/>
          </a:xfrm>
          <a:prstGeom prst="rect">
            <a:avLst/>
          </a:prstGeom>
        </p:spPr>
      </p:pic>
      <p:pic>
        <p:nvPicPr>
          <p:cNvPr id="10" name="Picture 9" descr="okl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00200" y="2362200"/>
            <a:ext cx="2197100" cy="2971800"/>
          </a:xfrm>
          <a:prstGeom prst="rect">
            <a:avLst/>
          </a:prstGeom>
        </p:spPr>
      </p:pic>
      <p:pic>
        <p:nvPicPr>
          <p:cNvPr id="13" name="Picture 12" descr="okl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58000" y="1143000"/>
            <a:ext cx="2135429" cy="2870200"/>
          </a:xfrm>
          <a:prstGeom prst="rect">
            <a:avLst/>
          </a:prstGeom>
        </p:spPr>
      </p:pic>
      <p:pic>
        <p:nvPicPr>
          <p:cNvPr id="11" name="Picture 10" descr="okl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10200" y="2667000"/>
            <a:ext cx="2228910" cy="3108960"/>
          </a:xfrm>
          <a:prstGeom prst="rect">
            <a:avLst/>
          </a:prstGeom>
        </p:spPr>
      </p:pic>
      <p:pic>
        <p:nvPicPr>
          <p:cNvPr id="12" name="Picture 11" descr="okl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581400" y="3778045"/>
            <a:ext cx="2262188" cy="29189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Arkusze kalkulacyjne i wizualizacja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Content Placeholder 4" descr="spreadsheet_iSk_574_00000530191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158416" y="685800"/>
            <a:ext cx="9302416" cy="6169142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8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7" name="Content Placeholder 4" descr="spreadsheet_iSk_574_000005301910.jpg"/>
          <p:cNvPicPr>
            <a:picLocks noChangeAspect="1"/>
          </p:cNvPicPr>
          <p:nvPr/>
        </p:nvPicPr>
        <p:blipFill>
          <a:blip r:embed="rId3" cstate="print">
            <a:alphaModFix amt="15000"/>
          </a:blip>
          <a:stretch>
            <a:fillRect/>
          </a:stretch>
        </p:blipFill>
        <p:spPr bwMode="auto">
          <a:xfrm>
            <a:off x="-158416" y="688858"/>
            <a:ext cx="9302416" cy="6169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consurf-1rttA-new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600" y="685800"/>
            <a:ext cx="4742160" cy="6019800"/>
          </a:xfrm>
          <a:prstGeom prst="rect">
            <a:avLst/>
          </a:prstGeom>
        </p:spPr>
      </p:pic>
      <p:pic>
        <p:nvPicPr>
          <p:cNvPr id="10" name="Picture 9" descr="circos_blanc_g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24200" y="914400"/>
            <a:ext cx="4323746" cy="4343400"/>
          </a:xfrm>
          <a:prstGeom prst="rect">
            <a:avLst/>
          </a:prstGeom>
        </p:spPr>
      </p:pic>
      <p:pic>
        <p:nvPicPr>
          <p:cNvPr id="12" name="Picture 11" descr="circos-16species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01454" y="2486892"/>
            <a:ext cx="4242546" cy="43711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Moc obliczeniowa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Content Placeholder 4" descr="McCoy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685800"/>
            <a:ext cx="9144000" cy="6949440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9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3218_Computer-power-abstract-binary-code.jpg"/>
          <p:cNvPicPr>
            <a:picLocks noChangeAspect="1"/>
          </p:cNvPicPr>
          <p:nvPr/>
        </p:nvPicPr>
        <p:blipFill>
          <a:blip r:embed="rId3" cstate="print">
            <a:alphaModFix amt="43000"/>
          </a:blip>
          <a:stretch>
            <a:fillRect/>
          </a:stretch>
        </p:blipFill>
        <p:spPr>
          <a:xfrm>
            <a:off x="0" y="685800"/>
            <a:ext cx="9144000" cy="6172200"/>
          </a:xfrm>
          <a:prstGeom prst="rect">
            <a:avLst/>
          </a:prstGeom>
        </p:spPr>
      </p:pic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Po co biologowi komputery?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Clr>
                <a:srgbClr val="FF0000"/>
              </a:buClr>
            </a:pPr>
            <a:r>
              <a:rPr lang="en-US" sz="3600" dirty="0" err="1" smtClean="0">
                <a:latin typeface="Bookman Old Style" charset="0"/>
              </a:rPr>
              <a:t>Organizacja</a:t>
            </a:r>
            <a:r>
              <a:rPr lang="en-US" sz="3600" dirty="0" smtClean="0">
                <a:latin typeface="Bookman Old Style" charset="0"/>
              </a:rPr>
              <a:t> </a:t>
            </a:r>
            <a:r>
              <a:rPr lang="en-US" sz="3600" dirty="0" err="1" smtClean="0">
                <a:latin typeface="Bookman Old Style" charset="0"/>
              </a:rPr>
              <a:t>i</a:t>
            </a:r>
            <a:r>
              <a:rPr lang="en-US" sz="3600" dirty="0" smtClean="0">
                <a:latin typeface="Bookman Old Style" charset="0"/>
              </a:rPr>
              <a:t> </a:t>
            </a:r>
            <a:r>
              <a:rPr lang="en-US" sz="3600" dirty="0" err="1" smtClean="0">
                <a:latin typeface="Bookman Old Style" charset="0"/>
              </a:rPr>
              <a:t>zarządzanie</a:t>
            </a:r>
            <a:r>
              <a:rPr lang="en-US" sz="3600" dirty="0" smtClean="0">
                <a:latin typeface="Bookman Old Style" charset="0"/>
              </a:rPr>
              <a:t> </a:t>
            </a:r>
            <a:r>
              <a:rPr lang="en-US" sz="3600" dirty="0" err="1" smtClean="0">
                <a:latin typeface="Bookman Old Style" charset="0"/>
              </a:rPr>
              <a:t>danymi</a:t>
            </a:r>
            <a:endParaRPr lang="en-US" sz="3600" dirty="0" smtClean="0">
              <a:latin typeface="Bookman Old Style" charset="0"/>
            </a:endParaRPr>
          </a:p>
          <a:p>
            <a:pPr marL="514350" indent="-514350" algn="just">
              <a:spcBef>
                <a:spcPts val="1800"/>
              </a:spcBef>
              <a:buClr>
                <a:srgbClr val="FF0000"/>
              </a:buClr>
            </a:pPr>
            <a:r>
              <a:rPr lang="en-US" sz="3600" dirty="0" err="1" smtClean="0">
                <a:latin typeface="Bookman Old Style" charset="0"/>
              </a:rPr>
              <a:t>Analiza</a:t>
            </a:r>
            <a:r>
              <a:rPr lang="en-US" sz="3600" dirty="0" smtClean="0">
                <a:latin typeface="Bookman Old Style" charset="0"/>
              </a:rPr>
              <a:t> </a:t>
            </a:r>
            <a:r>
              <a:rPr lang="en-US" sz="3600" dirty="0" err="1" smtClean="0">
                <a:latin typeface="Bookman Old Style" charset="0"/>
              </a:rPr>
              <a:t>danych</a:t>
            </a:r>
            <a:endParaRPr lang="en-US" sz="3600" dirty="0" smtClean="0">
              <a:latin typeface="Bookman Old Style" charset="0"/>
            </a:endParaRPr>
          </a:p>
          <a:p>
            <a:pPr marL="514350" indent="-514350" algn="just">
              <a:spcBef>
                <a:spcPts val="1800"/>
              </a:spcBef>
              <a:buClr>
                <a:srgbClr val="FF0000"/>
              </a:buClr>
            </a:pPr>
            <a:r>
              <a:rPr lang="en-US" sz="3600" dirty="0" err="1" smtClean="0">
                <a:latin typeface="Bookman Old Style" charset="0"/>
              </a:rPr>
              <a:t>Modelowanie</a:t>
            </a:r>
            <a:endParaRPr lang="en-US" sz="3600" dirty="0" smtClean="0">
              <a:latin typeface="Bookman Old Style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en-US" sz="2800" dirty="0"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10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Obszary badań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11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9" name="Content Placeholder 8" descr="dna30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43000" y="1371600"/>
            <a:ext cx="6688457" cy="4525963"/>
          </a:xfrm>
        </p:spPr>
      </p:pic>
      <p:pic>
        <p:nvPicPr>
          <p:cNvPr id="5" name="Content Placeholder 6" descr="lysinemap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838200"/>
            <a:ext cx="9147934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 9"/>
          <p:cNvGrpSpPr/>
          <p:nvPr/>
        </p:nvGrpSpPr>
        <p:grpSpPr>
          <a:xfrm>
            <a:off x="-59276" y="609600"/>
            <a:ext cx="9203275" cy="6477000"/>
            <a:chOff x="-59276" y="609600"/>
            <a:chExt cx="9203275" cy="6477000"/>
          </a:xfrm>
        </p:grpSpPr>
        <p:sp>
          <p:nvSpPr>
            <p:cNvPr id="7" name="Rectangle 6"/>
            <p:cNvSpPr/>
            <p:nvPr/>
          </p:nvSpPr>
          <p:spPr>
            <a:xfrm>
              <a:off x="-59276" y="613018"/>
              <a:ext cx="9203275" cy="647358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6" name="Picture 5" descr="animal-cell-cut-away-13626492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66800" y="609600"/>
              <a:ext cx="6477000" cy="6477000"/>
            </a:xfrm>
            <a:prstGeom prst="rect">
              <a:avLst/>
            </a:prstGeom>
          </p:spPr>
        </p:pic>
      </p:grpSp>
      <p:pic>
        <p:nvPicPr>
          <p:cNvPr id="11" name="Content Placeholder 6" descr="Modra2.smal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394532" y="609600"/>
            <a:ext cx="8216068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DSC0158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52400" y="609600"/>
            <a:ext cx="94488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Od DNA do organizmu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Content Placeholder 4" descr="images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685800"/>
            <a:ext cx="9144000" cy="7859306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12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6" name="Picture 5" descr="images-1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14800" y="685800"/>
            <a:ext cx="3302000" cy="2463800"/>
          </a:xfrm>
          <a:prstGeom prst="rect">
            <a:avLst/>
          </a:prstGeom>
        </p:spPr>
      </p:pic>
      <p:pic>
        <p:nvPicPr>
          <p:cNvPr id="7" name="Picture 6" descr="images-2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5800" y="2895600"/>
            <a:ext cx="3200400" cy="2294626"/>
          </a:xfrm>
          <a:prstGeom prst="rect">
            <a:avLst/>
          </a:prstGeom>
        </p:spPr>
      </p:pic>
      <p:pic>
        <p:nvPicPr>
          <p:cNvPr id="8" name="Picture 7" descr="images-3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20000" y="3505200"/>
            <a:ext cx="2781300" cy="2921000"/>
          </a:xfrm>
          <a:prstGeom prst="rect">
            <a:avLst/>
          </a:prstGeom>
        </p:spPr>
      </p:pic>
      <p:pic>
        <p:nvPicPr>
          <p:cNvPr id="9" name="Picture 8" descr="chicken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3200400" y="4648200"/>
            <a:ext cx="2476930" cy="2438400"/>
          </a:xfrm>
          <a:prstGeom prst="rect">
            <a:avLst/>
          </a:prstGeom>
        </p:spPr>
      </p:pic>
      <p:pic>
        <p:nvPicPr>
          <p:cNvPr id="10" name="Picture 9" descr="images-4.jpe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4546600"/>
            <a:ext cx="3517900" cy="2311400"/>
          </a:xfrm>
          <a:prstGeom prst="rect">
            <a:avLst/>
          </a:prstGeom>
        </p:spPr>
      </p:pic>
      <p:pic>
        <p:nvPicPr>
          <p:cNvPr id="14" name="Picture 13" descr="images-7.jpe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010400" y="685800"/>
            <a:ext cx="2857500" cy="2857500"/>
          </a:xfrm>
          <a:prstGeom prst="rect">
            <a:avLst/>
          </a:prstGeom>
        </p:spPr>
      </p:pic>
      <p:pic>
        <p:nvPicPr>
          <p:cNvPr id="17" name="Picture 16" descr="images-11.jpeg"/>
          <p:cNvPicPr>
            <a:picLocks noChangeAspect="1"/>
          </p:cNvPicPr>
          <p:nvPr/>
        </p:nvPicPr>
        <p:blipFill>
          <a:blip r:embed="rId10" cstate="print"/>
          <a:srcRect l="2449" t="2913" r="4490" b="3883"/>
          <a:stretch>
            <a:fillRect/>
          </a:stretch>
        </p:blipFill>
        <p:spPr>
          <a:xfrm>
            <a:off x="5029200" y="4648200"/>
            <a:ext cx="2895600" cy="2438400"/>
          </a:xfrm>
          <a:prstGeom prst="rect">
            <a:avLst/>
          </a:prstGeom>
        </p:spPr>
      </p:pic>
      <p:pic>
        <p:nvPicPr>
          <p:cNvPr id="13" name="Picture 12" descr="images-6.jpe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685800"/>
            <a:ext cx="2819400" cy="2882900"/>
          </a:xfrm>
          <a:prstGeom prst="rect">
            <a:avLst/>
          </a:prstGeom>
        </p:spPr>
      </p:pic>
      <p:pic>
        <p:nvPicPr>
          <p:cNvPr id="12" name="Picture 11" descr="images-5.jpeg"/>
          <p:cNvPicPr>
            <a:picLocks noChangeAspect="1"/>
          </p:cNvPicPr>
          <p:nvPr/>
        </p:nvPicPr>
        <p:blipFill>
          <a:blip r:embed="rId12" cstate="print"/>
          <a:srcRect t="18556"/>
          <a:stretch>
            <a:fillRect/>
          </a:stretch>
        </p:blipFill>
        <p:spPr>
          <a:xfrm>
            <a:off x="914400" y="2819400"/>
            <a:ext cx="3302000" cy="2006600"/>
          </a:xfrm>
          <a:prstGeom prst="rect">
            <a:avLst/>
          </a:prstGeom>
        </p:spPr>
      </p:pic>
      <p:pic>
        <p:nvPicPr>
          <p:cNvPr id="16" name="Picture 15" descr="images-9.jpe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438400" y="685800"/>
            <a:ext cx="2781300" cy="2921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Sekwencjonowanie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13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6" name="Picture 5" descr="chain_termination_sequencin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990600"/>
            <a:ext cx="5842000" cy="4114800"/>
          </a:xfrm>
          <a:prstGeom prst="rect">
            <a:avLst/>
          </a:prstGeom>
        </p:spPr>
      </p:pic>
      <p:pic>
        <p:nvPicPr>
          <p:cNvPr id="5" name="Content Placeholder 4" descr="images-12.jpe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5791200" y="4343400"/>
            <a:ext cx="3225800" cy="2419350"/>
          </a:xfrm>
        </p:spPr>
      </p:pic>
      <p:sp>
        <p:nvSpPr>
          <p:cNvPr id="7" name="TextBox 6"/>
          <p:cNvSpPr txBox="1"/>
          <p:nvPr/>
        </p:nvSpPr>
        <p:spPr>
          <a:xfrm>
            <a:off x="3733800" y="5943600"/>
            <a:ext cx="1955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Frederick Sanger</a:t>
            </a:r>
          </a:p>
          <a:p>
            <a:r>
              <a:rPr lang="en-US" dirty="0" smtClean="0"/>
              <a:t>1918-2013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Rozwój technologii sekwencjonowania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Content Placeholder 4" descr="figure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r="45293"/>
          <a:stretch>
            <a:fillRect/>
          </a:stretch>
        </p:blipFill>
        <p:spPr>
          <a:xfrm>
            <a:off x="4724400" y="990600"/>
            <a:ext cx="3542867" cy="5400675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14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6" name="Picture 5" descr="220px-Radioactive_Fluorescent_Seq.jpg"/>
          <p:cNvPicPr>
            <a:picLocks noChangeAspect="1"/>
          </p:cNvPicPr>
          <p:nvPr/>
        </p:nvPicPr>
        <p:blipFill>
          <a:blip r:embed="rId4" cstate="print"/>
          <a:srcRect r="45455"/>
          <a:stretch>
            <a:fillRect/>
          </a:stretch>
        </p:blipFill>
        <p:spPr>
          <a:xfrm>
            <a:off x="1143000" y="1219200"/>
            <a:ext cx="1981200" cy="5167630"/>
          </a:xfrm>
          <a:prstGeom prst="rect">
            <a:avLst/>
          </a:prstGeom>
        </p:spPr>
      </p:pic>
      <p:pic>
        <p:nvPicPr>
          <p:cNvPr id="7" name="Picture 6" descr="images-15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0989" y="2667000"/>
            <a:ext cx="8634411" cy="2819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Centrum Sekwencjonowania w Pekinie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6" name="Content Placeholder 5" descr="Illumina_Hiseq_2000_sequencers,_BGI_Hong_Kong_sequencing_room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685800"/>
            <a:ext cx="9144000" cy="6858000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15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76400" y="6477000"/>
            <a:ext cx="640080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/>
              <a:t>1 </a:t>
            </a:r>
            <a:r>
              <a:rPr lang="en-US" sz="2400" dirty="0" err="1" smtClean="0"/>
              <a:t>maszyna</a:t>
            </a:r>
            <a:r>
              <a:rPr lang="en-US" sz="2400" dirty="0" smtClean="0"/>
              <a:t> =  3 000 000 000 </a:t>
            </a:r>
            <a:r>
              <a:rPr lang="en-US" sz="2400" dirty="0" err="1" smtClean="0"/>
              <a:t>w</a:t>
            </a:r>
            <a:r>
              <a:rPr lang="en-US" sz="2400" dirty="0" smtClean="0"/>
              <a:t> </a:t>
            </a:r>
            <a:r>
              <a:rPr lang="en-US" sz="2400" dirty="0" err="1" smtClean="0"/>
              <a:t>jednym</a:t>
            </a:r>
            <a:r>
              <a:rPr lang="en-US" sz="2400" dirty="0" smtClean="0"/>
              <a:t> </a:t>
            </a:r>
            <a:r>
              <a:rPr lang="en-US" sz="2400" dirty="0" err="1" smtClean="0"/>
              <a:t>cyklu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Technologie nowej generacji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6" name="Content Placeholder 5" descr="images-36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914400"/>
            <a:ext cx="3479800" cy="2336800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16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5" name="Picture 4" descr="120227_rippe_mertens_abbildung_p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19600" y="838200"/>
            <a:ext cx="4296918" cy="32277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 descr="illumina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1000" y="4389882"/>
            <a:ext cx="5562600" cy="23919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Problem z danymi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en-US" sz="2800">
              <a:latin typeface="Bookman Old Style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85800"/>
            <a:ext cx="9144000" cy="6327648"/>
          </a:xfrm>
          <a:prstGeom prst="rect">
            <a:avLst/>
          </a:prstGeo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17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charset="0"/>
              </a:rPr>
              <a:t>Biologia i komputery</a:t>
            </a:r>
            <a:endParaRPr lang="pl-PL" sz="2800" b="1" dirty="0">
              <a:solidFill>
                <a:schemeClr val="bg1"/>
              </a:solidFill>
              <a:latin typeface="Bookman Old Style" charset="0"/>
            </a:endParaRP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en-US" sz="2800"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18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750" y="44450"/>
            <a:ext cx="9140128" cy="68135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52400"/>
            <a:ext cx="9144000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964612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National Center for Biotechnology Information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19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6" name="Content Placeholder 5" descr="United_States_National_Library_of_Medicine_199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1447800" y="685800"/>
            <a:ext cx="12758218" cy="6172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Więcej i więcej danych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20</a:t>
            </a:fld>
            <a:endParaRPr lang="pl-PL" sz="24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8" name="Content Placeholder 7" descr="images-18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85800" y="5105400"/>
            <a:ext cx="1143000" cy="1260505"/>
          </a:xfrm>
        </p:spPr>
      </p:pic>
      <p:pic>
        <p:nvPicPr>
          <p:cNvPr id="11" name="Picture 10" descr="images-19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86200" y="838200"/>
            <a:ext cx="1887414" cy="1066800"/>
          </a:xfrm>
          <a:prstGeom prst="rect">
            <a:avLst/>
          </a:prstGeom>
        </p:spPr>
      </p:pic>
      <p:pic>
        <p:nvPicPr>
          <p:cNvPr id="13" name="Picture 12" descr="images-20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1000" y="3048000"/>
            <a:ext cx="1371600" cy="1027376"/>
          </a:xfrm>
          <a:prstGeom prst="rect">
            <a:avLst/>
          </a:prstGeom>
        </p:spPr>
      </p:pic>
      <p:pic>
        <p:nvPicPr>
          <p:cNvPr id="15" name="Picture 14" descr="images-23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86601" y="1170517"/>
            <a:ext cx="914400" cy="1291771"/>
          </a:xfrm>
          <a:prstGeom prst="rect">
            <a:avLst/>
          </a:prstGeom>
        </p:spPr>
      </p:pic>
      <p:pic>
        <p:nvPicPr>
          <p:cNvPr id="16" name="Picture 15" descr="images-23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81800" y="838200"/>
            <a:ext cx="958921" cy="1354667"/>
          </a:xfrm>
          <a:prstGeom prst="rect">
            <a:avLst/>
          </a:prstGeom>
        </p:spPr>
      </p:pic>
      <p:pic>
        <p:nvPicPr>
          <p:cNvPr id="17" name="Picture 16" descr="images-24.jpe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43000" y="3819789"/>
            <a:ext cx="933978" cy="560387"/>
          </a:xfrm>
          <a:prstGeom prst="rect">
            <a:avLst/>
          </a:prstGeom>
        </p:spPr>
      </p:pic>
      <p:pic>
        <p:nvPicPr>
          <p:cNvPr id="18" name="Picture 17" descr="images-25.jpe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57600" y="5257800"/>
            <a:ext cx="843507" cy="1202447"/>
          </a:xfrm>
          <a:prstGeom prst="rect">
            <a:avLst/>
          </a:prstGeom>
        </p:spPr>
      </p:pic>
      <p:pic>
        <p:nvPicPr>
          <p:cNvPr id="19" name="Picture 18" descr="images-26.jpe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934200" y="2819400"/>
            <a:ext cx="1447800" cy="1114127"/>
          </a:xfrm>
          <a:prstGeom prst="rect">
            <a:avLst/>
          </a:prstGeom>
        </p:spPr>
      </p:pic>
      <p:pic>
        <p:nvPicPr>
          <p:cNvPr id="20" name="Picture 19" descr="images-27.jpe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620000" y="4648200"/>
            <a:ext cx="1044459" cy="7556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886200" y="3352800"/>
            <a:ext cx="1238250" cy="9906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09600" y="838200"/>
            <a:ext cx="1884136" cy="17018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943600" y="5486400"/>
            <a:ext cx="1411026" cy="927100"/>
          </a:xfrm>
          <a:prstGeom prst="rect">
            <a:avLst/>
          </a:prstGeom>
        </p:spPr>
      </p:pic>
      <p:cxnSp>
        <p:nvCxnSpPr>
          <p:cNvPr id="29" name="Straight Arrow Connector 28"/>
          <p:cNvCxnSpPr/>
          <p:nvPr/>
        </p:nvCxnSpPr>
        <p:spPr>
          <a:xfrm rot="5400000" flipH="1" flipV="1">
            <a:off x="4076700" y="2628900"/>
            <a:ext cx="1143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5257800" y="2362200"/>
            <a:ext cx="1524000" cy="990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5334000" y="3733800"/>
            <a:ext cx="1447800" cy="152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10800000">
            <a:off x="2514600" y="2514600"/>
            <a:ext cx="1143000" cy="685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10800000">
            <a:off x="2286000" y="3810000"/>
            <a:ext cx="1371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5410200" y="4343400"/>
            <a:ext cx="1981200" cy="685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5029200" y="4648200"/>
            <a:ext cx="1066800" cy="838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rot="10800000" flipV="1">
            <a:off x="1981200" y="4267200"/>
            <a:ext cx="1828800" cy="762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rot="5400000">
            <a:off x="4000500" y="4838700"/>
            <a:ext cx="609600" cy="76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2057400" y="5867400"/>
            <a:ext cx="15240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4648200" y="5943600"/>
            <a:ext cx="1066800" cy="762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rot="5400000">
            <a:off x="532606" y="2667000"/>
            <a:ext cx="610394" cy="79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5791200" y="1524000"/>
            <a:ext cx="9144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rot="5400000">
            <a:off x="7658100" y="4305300"/>
            <a:ext cx="5334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charset="0"/>
              </a:rPr>
              <a:t>Bazy danych</a:t>
            </a:r>
            <a:endParaRPr lang="pl-PL" sz="2800" b="1" dirty="0">
              <a:solidFill>
                <a:schemeClr val="bg1"/>
              </a:solidFill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21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6" name="Picture 5" descr="010_06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76400" y="1066800"/>
            <a:ext cx="5956300" cy="5564886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charset="0"/>
              </a:rPr>
              <a:t>Biologia i komputery</a:t>
            </a:r>
            <a:endParaRPr lang="pl-PL" sz="2800" b="1" dirty="0">
              <a:solidFill>
                <a:schemeClr val="bg1"/>
              </a:solidFill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22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4" descr="images-17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981200" y="860366"/>
            <a:ext cx="5943600" cy="599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438400" y="6488668"/>
            <a:ext cx="459820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“ I </a:t>
            </a:r>
            <a:r>
              <a:rPr lang="en-US" dirty="0" err="1" smtClean="0"/>
              <a:t>dlatego</a:t>
            </a:r>
            <a:r>
              <a:rPr lang="en-US" dirty="0" smtClean="0"/>
              <a:t> </a:t>
            </a:r>
            <a:r>
              <a:rPr lang="en-US" dirty="0" err="1" smtClean="0"/>
              <a:t>właśnie</a:t>
            </a:r>
            <a:r>
              <a:rPr lang="en-US" dirty="0" smtClean="0"/>
              <a:t> </a:t>
            </a:r>
            <a:r>
              <a:rPr lang="en-US" dirty="0" err="1" smtClean="0"/>
              <a:t>potrzebujemy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”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charset="0"/>
              </a:rPr>
              <a:t>Biologia i komputery</a:t>
            </a:r>
            <a:endParaRPr lang="pl-PL" sz="2800" b="1" dirty="0">
              <a:solidFill>
                <a:schemeClr val="bg1"/>
              </a:solidFill>
              <a:latin typeface="Bookman Old Style" charset="0"/>
            </a:endParaRP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en-US" sz="2800"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23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990600" y="-3429000"/>
            <a:ext cx="10287000" cy="9753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53000" y="4010372"/>
            <a:ext cx="4191000" cy="2847628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-45560" y="6248400"/>
            <a:ext cx="4998559" cy="609600"/>
          </a:xfrm>
          <a:prstGeom prst="roundRect">
            <a:avLst/>
          </a:prstGeom>
          <a:ln/>
          <a:effectLst>
            <a:innerShdw blurRad="304800" dist="190500" dir="13500000">
              <a:srgbClr val="000000">
                <a:alpha val="6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r>
              <a:rPr lang="en-US" dirty="0" err="1" smtClean="0"/>
              <a:t>Waszyngton</a:t>
            </a:r>
            <a:r>
              <a:rPr lang="en-US" dirty="0" smtClean="0"/>
              <a:t>, 26 </a:t>
            </a:r>
            <a:r>
              <a:rPr lang="en-US" dirty="0" err="1" smtClean="0"/>
              <a:t>czerwca</a:t>
            </a:r>
            <a:r>
              <a:rPr lang="en-US" dirty="0" smtClean="0"/>
              <a:t> 2000 </a:t>
            </a:r>
            <a:r>
              <a:rPr lang="en-US" dirty="0" err="1" smtClean="0"/>
              <a:t>roku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charset="0"/>
              </a:rPr>
              <a:t>Biologia i komputery</a:t>
            </a:r>
            <a:endParaRPr lang="pl-PL" sz="2800" b="1" dirty="0">
              <a:solidFill>
                <a:schemeClr val="bg1"/>
              </a:solidFill>
              <a:latin typeface="Bookman Old Style" charset="0"/>
            </a:endParaRP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en-US" sz="2800"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24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52400" y="-1066800"/>
            <a:ext cx="10820400" cy="9539986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5981382" y="470992"/>
            <a:ext cx="4000817" cy="2043607"/>
          </a:xfrm>
          <a:prstGeom prst="roundRect">
            <a:avLst/>
          </a:prstGeom>
          <a:solidFill>
            <a:schemeClr val="accent3">
              <a:lumMod val="75000"/>
              <a:alpha val="51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 smtClean="0"/>
              <a:t>“</a:t>
            </a:r>
            <a:r>
              <a:rPr lang="en-US" sz="2000" dirty="0" err="1" smtClean="0"/>
              <a:t>Rozszyfrowanie</a:t>
            </a:r>
            <a:r>
              <a:rPr lang="en-US" sz="2000" dirty="0" smtClean="0"/>
              <a:t> </a:t>
            </a:r>
            <a:r>
              <a:rPr lang="en-US" sz="2000" dirty="0" err="1"/>
              <a:t>genomu</a:t>
            </a:r>
            <a:r>
              <a:rPr lang="en-US" sz="2000" dirty="0"/>
              <a:t> </a:t>
            </a:r>
            <a:r>
              <a:rPr lang="en-US" sz="2000" dirty="0" err="1"/>
              <a:t>człowieka</a:t>
            </a:r>
            <a:r>
              <a:rPr lang="en-US" sz="2000" dirty="0"/>
              <a:t> </a:t>
            </a:r>
            <a:r>
              <a:rPr lang="en-US" sz="2000" dirty="0" err="1"/>
              <a:t>umożliwi</a:t>
            </a:r>
            <a:r>
              <a:rPr lang="en-US" sz="2000" dirty="0"/>
              <a:t> </a:t>
            </a:r>
            <a:r>
              <a:rPr lang="en-US" sz="2000" dirty="0" err="1"/>
              <a:t>lepszą</a:t>
            </a:r>
            <a:r>
              <a:rPr lang="en-US" sz="2000" dirty="0"/>
              <a:t> </a:t>
            </a:r>
            <a:r>
              <a:rPr lang="en-US" sz="2000" dirty="0" err="1"/>
              <a:t>diagnostykę</a:t>
            </a:r>
            <a:r>
              <a:rPr lang="en-US" sz="2000" dirty="0"/>
              <a:t>, </a:t>
            </a:r>
            <a:r>
              <a:rPr lang="en-US" sz="2000" dirty="0" err="1"/>
              <a:t>lepsze</a:t>
            </a:r>
            <a:r>
              <a:rPr lang="en-US" sz="2000" dirty="0"/>
              <a:t> </a:t>
            </a:r>
            <a:r>
              <a:rPr lang="en-US" sz="2000" dirty="0" err="1"/>
              <a:t>leczenie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lepsze</a:t>
            </a:r>
            <a:r>
              <a:rPr lang="en-US" sz="2000" dirty="0"/>
              <a:t> </a:t>
            </a:r>
            <a:r>
              <a:rPr lang="en-US" sz="2000" dirty="0" err="1"/>
              <a:t>zapobieganie</a:t>
            </a:r>
            <a:r>
              <a:rPr lang="en-US" sz="2000" dirty="0"/>
              <a:t> </a:t>
            </a:r>
            <a:r>
              <a:rPr lang="en-US" sz="2000" dirty="0" err="1"/>
              <a:t>chorobom</a:t>
            </a:r>
            <a:r>
              <a:rPr lang="en-US" sz="2000" dirty="0"/>
              <a:t>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Projekt Sekwencjonowania Genomu Człowieka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25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7" name="Content Placeholder 6" descr="HumanGenomeProjDOElogo2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52600" y="838200"/>
            <a:ext cx="5867400" cy="582156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charset="0"/>
              </a:rPr>
              <a:t>Sekwencjonowanie genomu</a:t>
            </a:r>
            <a:endParaRPr lang="pl-PL" sz="2800" b="1" dirty="0">
              <a:solidFill>
                <a:schemeClr val="bg1"/>
              </a:solidFill>
              <a:latin typeface="Bookman Old Style" charset="0"/>
            </a:endParaRPr>
          </a:p>
        </p:txBody>
      </p:sp>
      <p:pic>
        <p:nvPicPr>
          <p:cNvPr id="5" name="Content Placeholder 4" descr="idealized-representation-of-the-hierarchical-shotgun-sequencing-strategy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18919" t="8041" b="18251"/>
          <a:stretch>
            <a:fillRect/>
          </a:stretch>
        </p:blipFill>
        <p:spPr>
          <a:xfrm>
            <a:off x="1752600" y="990600"/>
            <a:ext cx="5735782" cy="5257800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26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charset="0"/>
              </a:rPr>
              <a:t>Biologia i komputery</a:t>
            </a:r>
            <a:endParaRPr lang="pl-PL" sz="2800" b="1" dirty="0">
              <a:solidFill>
                <a:schemeClr val="bg1"/>
              </a:solidFill>
              <a:latin typeface="Bookman Old Style" charset="0"/>
            </a:endParaRP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en-US" sz="2800"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27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62000" y="-1447800"/>
            <a:ext cx="11836400" cy="975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Składanie sekwencji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28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4569768"/>
            <a:ext cx="848180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ACCGCATCGCGCTAGCTAGCTACACCGCATCGATGCATCTACGATGTAGCTAGCAGTCGATCGATGCTAGTGATATCGAATGCATGCATGCTAGCAGCTATAGCTA</a:t>
            </a:r>
            <a:endParaRPr lang="en-US" sz="900" dirty="0"/>
          </a:p>
        </p:txBody>
      </p:sp>
      <p:sp>
        <p:nvSpPr>
          <p:cNvPr id="7" name="TextBox 6"/>
          <p:cNvSpPr txBox="1"/>
          <p:nvPr/>
        </p:nvSpPr>
        <p:spPr>
          <a:xfrm>
            <a:off x="241009" y="4188768"/>
            <a:ext cx="186248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ACCGCATCGCGCTAGCTAGCT</a:t>
            </a:r>
            <a:endParaRPr lang="en-US" sz="900" dirty="0"/>
          </a:p>
        </p:txBody>
      </p:sp>
      <p:sp>
        <p:nvSpPr>
          <p:cNvPr id="8" name="TextBox 7"/>
          <p:cNvSpPr txBox="1"/>
          <p:nvPr/>
        </p:nvSpPr>
        <p:spPr>
          <a:xfrm>
            <a:off x="1966699" y="3883968"/>
            <a:ext cx="207190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CACCGCATCGATGCATCTACGATG</a:t>
            </a:r>
            <a:endParaRPr lang="en-US" sz="900" dirty="0"/>
          </a:p>
        </p:txBody>
      </p:sp>
      <p:sp>
        <p:nvSpPr>
          <p:cNvPr id="9" name="TextBox 8"/>
          <p:cNvSpPr txBox="1"/>
          <p:nvPr/>
        </p:nvSpPr>
        <p:spPr>
          <a:xfrm>
            <a:off x="2895600" y="3581400"/>
            <a:ext cx="28477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GCATCTACGATGTAGCTAGCAGTCGATCGATGCT</a:t>
            </a:r>
            <a:endParaRPr lang="en-US" sz="900" dirty="0"/>
          </a:p>
        </p:txBody>
      </p:sp>
      <p:sp>
        <p:nvSpPr>
          <p:cNvPr id="10" name="TextBox 9"/>
          <p:cNvSpPr txBox="1"/>
          <p:nvPr/>
        </p:nvSpPr>
        <p:spPr>
          <a:xfrm>
            <a:off x="4779273" y="3276600"/>
            <a:ext cx="299312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GAT</a:t>
            </a:r>
            <a:r>
              <a:rPr lang="en-US" sz="900" b="1" dirty="0" smtClean="0">
                <a:solidFill>
                  <a:srgbClr val="FF0000"/>
                </a:solidFill>
              </a:rPr>
              <a:t>T</a:t>
            </a:r>
            <a:r>
              <a:rPr lang="en-US" sz="900" dirty="0" smtClean="0"/>
              <a:t>CTAGTGATATCGAATGCATGCATGCTAGCAGA</a:t>
            </a:r>
            <a:endParaRPr lang="en-US" sz="900" dirty="0"/>
          </a:p>
        </p:txBody>
      </p:sp>
      <p:sp>
        <p:nvSpPr>
          <p:cNvPr id="11" name="TextBox 10"/>
          <p:cNvSpPr txBox="1"/>
          <p:nvPr/>
        </p:nvSpPr>
        <p:spPr>
          <a:xfrm>
            <a:off x="5850538" y="2895600"/>
            <a:ext cx="283923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CGAATGCATGCATGCTAGCA--------GCTATAGCTA</a:t>
            </a:r>
            <a:endParaRPr lang="en-US" sz="900" dirty="0"/>
          </a:p>
        </p:txBody>
      </p:sp>
      <p:sp>
        <p:nvSpPr>
          <p:cNvPr id="12" name="Oval 11"/>
          <p:cNvSpPr/>
          <p:nvPr/>
        </p:nvSpPr>
        <p:spPr>
          <a:xfrm>
            <a:off x="1600200" y="3733800"/>
            <a:ext cx="822960" cy="82296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Oval 12"/>
          <p:cNvSpPr/>
          <p:nvPr/>
        </p:nvSpPr>
        <p:spPr>
          <a:xfrm>
            <a:off x="7239000" y="2590800"/>
            <a:ext cx="822960" cy="82296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Oval 13"/>
          <p:cNvSpPr/>
          <p:nvPr/>
        </p:nvSpPr>
        <p:spPr>
          <a:xfrm>
            <a:off x="4724400" y="3124200"/>
            <a:ext cx="822960" cy="82296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687px-Wellcome_genome_bookcas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9000" y="1752600"/>
            <a:ext cx="5409438" cy="4724400"/>
          </a:xfrm>
          <a:prstGeom prst="rect">
            <a:avLst/>
          </a:prstGeom>
        </p:spPr>
      </p:pic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Genom zapisany w książkach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Content Placeholder 4" descr="genesculpturesm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533400" y="1066800"/>
            <a:ext cx="3895725" cy="3895725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29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Algorytmy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Content Placeholder 4" descr="Contrail-overview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09599" y="1143000"/>
            <a:ext cx="4793227" cy="1905000"/>
          </a:xfrm>
          <a:ln>
            <a:solidFill>
              <a:schemeClr val="tx1"/>
            </a:solidFill>
          </a:ln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30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7" name="Picture 6" descr="Screen Shot 2012-09-13 at 8.51.07 A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90600" y="4552950"/>
            <a:ext cx="3992955" cy="21526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 descr="page1-660px-Example_2simp.pdf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34104" y="2590800"/>
            <a:ext cx="5409896" cy="20574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Projekty genomowe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en-US" sz="2800"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31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1676400"/>
            <a:ext cx="7867650" cy="39752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90600" y="5791200"/>
            <a:ext cx="7212231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100,000 </a:t>
            </a:r>
            <a:r>
              <a:rPr lang="en-US" dirty="0" err="1" smtClean="0"/>
              <a:t>projektów</a:t>
            </a:r>
            <a:r>
              <a:rPr lang="en-US" dirty="0" smtClean="0"/>
              <a:t> </a:t>
            </a:r>
            <a:r>
              <a:rPr lang="en-US" dirty="0" err="1" smtClean="0"/>
              <a:t>sekwencjonowania</a:t>
            </a:r>
            <a:r>
              <a:rPr lang="en-US" dirty="0" smtClean="0"/>
              <a:t> </a:t>
            </a:r>
            <a:r>
              <a:rPr lang="en-US" dirty="0" err="1" smtClean="0"/>
              <a:t>genomów</a:t>
            </a:r>
            <a:r>
              <a:rPr lang="en-US" dirty="0" smtClean="0"/>
              <a:t> </a:t>
            </a:r>
            <a:r>
              <a:rPr lang="en-US" dirty="0" err="1" smtClean="0"/>
              <a:t>lub</a:t>
            </a:r>
            <a:r>
              <a:rPr lang="en-US" dirty="0" smtClean="0"/>
              <a:t> </a:t>
            </a:r>
            <a:r>
              <a:rPr lang="en-US" dirty="0" err="1" smtClean="0"/>
              <a:t>transkryptomów</a:t>
            </a:r>
            <a:r>
              <a:rPr lang="en-US" dirty="0" smtClean="0"/>
              <a:t> </a:t>
            </a:r>
          </a:p>
          <a:p>
            <a:pPr algn="ctr"/>
            <a:r>
              <a:rPr lang="en-US" dirty="0" err="1" smtClean="0"/>
              <a:t>zdeponowanych</a:t>
            </a:r>
            <a:r>
              <a:rPr lang="en-US" dirty="0" smtClean="0"/>
              <a:t> </a:t>
            </a:r>
            <a:r>
              <a:rPr lang="en-US" dirty="0" err="1" smtClean="0"/>
              <a:t>w</a:t>
            </a:r>
            <a:r>
              <a:rPr lang="en-US" dirty="0" smtClean="0"/>
              <a:t> </a:t>
            </a:r>
            <a:r>
              <a:rPr lang="en-US" dirty="0" err="1" smtClean="0"/>
              <a:t>Banku</a:t>
            </a:r>
            <a:r>
              <a:rPr lang="en-US" dirty="0" smtClean="0"/>
              <a:t> </a:t>
            </a:r>
            <a:r>
              <a:rPr lang="en-US" dirty="0" err="1" smtClean="0"/>
              <a:t>Genów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+mn-lt"/>
              </a:rPr>
              <a:t>Niemal wszystkie choroby mają podłoże genetyczne</a:t>
            </a:r>
            <a:endParaRPr lang="pl-PL" sz="2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en-US" sz="2800" dirty="0"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32</a:t>
            </a:fld>
            <a:endParaRPr lang="pl-PL" sz="24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200" y="2057400"/>
            <a:ext cx="7637274" cy="3505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8200" y="5715000"/>
            <a:ext cx="1813905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 smtClean="0"/>
              <a:t>mukowiscydoza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112062" y="5715000"/>
            <a:ext cx="3212538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 smtClean="0"/>
              <a:t>choroby</a:t>
            </a:r>
            <a:r>
              <a:rPr lang="en-US" dirty="0" smtClean="0"/>
              <a:t> </a:t>
            </a:r>
            <a:r>
              <a:rPr lang="en-US" dirty="0" err="1" smtClean="0"/>
              <a:t>sercowo-naczyniowe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112351" y="5715000"/>
            <a:ext cx="736249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AIDS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charset="0"/>
              </a:rPr>
              <a:t>Genom</a:t>
            </a:r>
            <a:endParaRPr lang="pl-PL" sz="2800" b="1" dirty="0">
              <a:solidFill>
                <a:schemeClr val="bg1"/>
              </a:solidFill>
              <a:latin typeface="Bookman Old Style" charset="0"/>
            </a:endParaRP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en-US" sz="2800"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33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04800" y="685800"/>
            <a:ext cx="9740900" cy="59558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Mutacje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en-US" sz="2800" dirty="0"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34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1066800"/>
            <a:ext cx="3289300" cy="2463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/>
          <a:srcRect r="11850"/>
          <a:stretch>
            <a:fillRect/>
          </a:stretch>
        </p:blipFill>
        <p:spPr>
          <a:xfrm>
            <a:off x="5029200" y="990600"/>
            <a:ext cx="3124200" cy="2667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/>
          <a:srcRect l="2303" r="3293"/>
          <a:stretch>
            <a:fillRect/>
          </a:stretch>
        </p:blipFill>
        <p:spPr>
          <a:xfrm>
            <a:off x="1447800" y="4114800"/>
            <a:ext cx="3124200" cy="25971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29200" y="3962400"/>
            <a:ext cx="3098800" cy="27695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Odporność roślin na stres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Content Placeholder 4" descr="Maize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685800"/>
            <a:ext cx="10577015" cy="7086600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35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95600" y="2133600"/>
            <a:ext cx="6299200" cy="4724400"/>
          </a:xfrm>
          <a:prstGeom prst="rect">
            <a:avLst/>
          </a:prstGeom>
        </p:spPr>
      </p:pic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Identyfikacja genów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Content Placeholder 4" descr="images-33.jpe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52400" y="685800"/>
            <a:ext cx="2762250" cy="2209800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36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67000" y="762000"/>
            <a:ext cx="389252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3% </a:t>
            </a:r>
            <a:r>
              <a:rPr lang="en-US" dirty="0" err="1" smtClean="0"/>
              <a:t>sekwencji</a:t>
            </a:r>
            <a:r>
              <a:rPr lang="en-US" dirty="0" smtClean="0"/>
              <a:t> </a:t>
            </a:r>
            <a:r>
              <a:rPr lang="en-US" dirty="0" err="1" smtClean="0"/>
              <a:t>genomowej</a:t>
            </a:r>
            <a:r>
              <a:rPr lang="en-US" dirty="0" smtClean="0"/>
              <a:t> </a:t>
            </a:r>
            <a:r>
              <a:rPr lang="en-US" dirty="0" err="1" smtClean="0"/>
              <a:t>człowieka</a:t>
            </a:r>
            <a:endParaRPr lang="en-US" dirty="0"/>
          </a:p>
        </p:txBody>
      </p:sp>
      <p:pic>
        <p:nvPicPr>
          <p:cNvPr id="8" name="Picture 7" descr="gene prediction too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85800"/>
            <a:ext cx="9217153" cy="6172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Identyfikacja genów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Content Placeholder 4" descr="FinalPresentationGeneNamingFlowChart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28600" y="685800"/>
            <a:ext cx="9144000" cy="6677094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37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6627168"/>
            <a:ext cx="111284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Hunter </a:t>
            </a:r>
            <a:r>
              <a:rPr lang="en-US" sz="900" dirty="0" err="1" smtClean="0"/>
              <a:t>i</a:t>
            </a:r>
            <a:r>
              <a:rPr lang="en-US" sz="900" dirty="0" smtClean="0"/>
              <a:t> </a:t>
            </a:r>
            <a:r>
              <a:rPr lang="en-US" sz="900" dirty="0" err="1" smtClean="0"/>
              <a:t>inni</a:t>
            </a:r>
            <a:r>
              <a:rPr lang="en-US" sz="900" dirty="0" smtClean="0"/>
              <a:t>, 2011</a:t>
            </a:r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Ile jest genów w genomie człowieka?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152400" y="981075"/>
            <a:ext cx="5562600" cy="5400675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</a:pPr>
            <a:r>
              <a:rPr lang="en-US" sz="2000" dirty="0" err="1" smtClean="0">
                <a:latin typeface="Bookman Old Style" charset="0"/>
              </a:rPr>
              <a:t>Przed</a:t>
            </a:r>
            <a:r>
              <a:rPr lang="en-US" sz="2000" dirty="0" smtClean="0">
                <a:latin typeface="Bookman Old Style" charset="0"/>
              </a:rPr>
              <a:t> </a:t>
            </a:r>
            <a:r>
              <a:rPr lang="en-US" sz="2000" dirty="0" err="1" smtClean="0">
                <a:latin typeface="Bookman Old Style" charset="0"/>
              </a:rPr>
              <a:t>sekwencjonowaniem</a:t>
            </a:r>
            <a:r>
              <a:rPr lang="en-US" sz="2000" dirty="0" smtClean="0">
                <a:latin typeface="Bookman Old Style" charset="0"/>
              </a:rPr>
              <a:t> </a:t>
            </a:r>
            <a:r>
              <a:rPr lang="en-US" sz="2000" dirty="0" err="1" smtClean="0">
                <a:latin typeface="Bookman Old Style" charset="0"/>
              </a:rPr>
              <a:t>szacowano</a:t>
            </a:r>
            <a:r>
              <a:rPr lang="en-US" sz="2000" dirty="0" smtClean="0">
                <a:latin typeface="Bookman Old Style" charset="0"/>
              </a:rPr>
              <a:t>, </a:t>
            </a:r>
            <a:r>
              <a:rPr lang="en-US" sz="2000" dirty="0" err="1" smtClean="0">
                <a:latin typeface="Bookman Old Style" charset="0"/>
              </a:rPr>
              <a:t>że</a:t>
            </a:r>
            <a:r>
              <a:rPr lang="en-US" sz="2000" dirty="0" smtClean="0">
                <a:latin typeface="Bookman Old Style" charset="0"/>
              </a:rPr>
              <a:t> </a:t>
            </a:r>
            <a:r>
              <a:rPr lang="en-US" sz="2000" dirty="0" err="1" smtClean="0">
                <a:latin typeface="Bookman Old Style" charset="0"/>
              </a:rPr>
              <a:t>genom</a:t>
            </a:r>
            <a:r>
              <a:rPr lang="en-US" sz="2000" dirty="0" smtClean="0">
                <a:latin typeface="Bookman Old Style" charset="0"/>
              </a:rPr>
              <a:t> </a:t>
            </a:r>
            <a:r>
              <a:rPr lang="en-US" sz="2000" dirty="0" err="1" smtClean="0">
                <a:latin typeface="Bookman Old Style" charset="0"/>
              </a:rPr>
              <a:t>człowieka</a:t>
            </a:r>
            <a:r>
              <a:rPr lang="en-US" sz="2000" dirty="0" smtClean="0">
                <a:latin typeface="Bookman Old Style" charset="0"/>
              </a:rPr>
              <a:t> </a:t>
            </a:r>
            <a:r>
              <a:rPr lang="en-US" sz="2000" dirty="0" err="1" smtClean="0">
                <a:latin typeface="Bookman Old Style" charset="0"/>
              </a:rPr>
              <a:t>zawiera</a:t>
            </a:r>
            <a:r>
              <a:rPr lang="en-US" sz="2000" dirty="0" smtClean="0">
                <a:latin typeface="Bookman Old Style" charset="0"/>
              </a:rPr>
              <a:t> 100,000 </a:t>
            </a:r>
            <a:r>
              <a:rPr lang="en-US" sz="2000" dirty="0" err="1" smtClean="0">
                <a:latin typeface="Bookman Old Style" charset="0"/>
              </a:rPr>
              <a:t>genów</a:t>
            </a:r>
            <a:endParaRPr lang="en-US" sz="2000" dirty="0" smtClean="0">
              <a:latin typeface="Bookman Old Style" charset="0"/>
            </a:endParaRPr>
          </a:p>
          <a:p>
            <a:pPr marL="514350" indent="-514350" algn="just">
              <a:spcBef>
                <a:spcPts val="1800"/>
              </a:spcBef>
            </a:pPr>
            <a:endParaRPr lang="en-US" sz="2000" dirty="0" smtClean="0">
              <a:latin typeface="Bookman Old Style" charset="0"/>
            </a:endParaRPr>
          </a:p>
          <a:p>
            <a:pPr marL="514350" indent="-514350" algn="just">
              <a:spcBef>
                <a:spcPts val="1800"/>
              </a:spcBef>
            </a:pPr>
            <a:endParaRPr lang="en-US" sz="2000" dirty="0" smtClean="0">
              <a:latin typeface="Bookman Old Style" charset="0"/>
            </a:endParaRPr>
          </a:p>
          <a:p>
            <a:pPr marL="514350" indent="-514350" algn="just">
              <a:spcBef>
                <a:spcPts val="1800"/>
              </a:spcBef>
            </a:pPr>
            <a:r>
              <a:rPr lang="en-US" sz="2000" dirty="0" smtClean="0">
                <a:latin typeface="Bookman Old Style" charset="0"/>
              </a:rPr>
              <a:t>W 2001 </a:t>
            </a:r>
            <a:r>
              <a:rPr lang="en-US" sz="2000" dirty="0" err="1" smtClean="0">
                <a:latin typeface="Bookman Old Style" charset="0"/>
              </a:rPr>
              <a:t>podano</a:t>
            </a:r>
            <a:r>
              <a:rPr lang="en-US" sz="2000" dirty="0" smtClean="0">
                <a:latin typeface="Bookman Old Style" charset="0"/>
              </a:rPr>
              <a:t>, </a:t>
            </a:r>
            <a:r>
              <a:rPr lang="en-US" sz="2000" dirty="0" err="1" smtClean="0">
                <a:latin typeface="Bookman Old Style" charset="0"/>
              </a:rPr>
              <a:t>iż</a:t>
            </a:r>
            <a:r>
              <a:rPr lang="en-US" sz="2000" dirty="0" smtClean="0">
                <a:latin typeface="Bookman Old Style" charset="0"/>
              </a:rPr>
              <a:t> </a:t>
            </a:r>
            <a:r>
              <a:rPr lang="en-US" sz="2000" dirty="0" err="1" smtClean="0">
                <a:latin typeface="Bookman Old Style" charset="0"/>
              </a:rPr>
              <a:t>genów</a:t>
            </a:r>
            <a:r>
              <a:rPr lang="en-US" sz="2000" dirty="0" smtClean="0">
                <a:latin typeface="Bookman Old Style" charset="0"/>
              </a:rPr>
              <a:t> jest 30,000-40,000</a:t>
            </a:r>
          </a:p>
          <a:p>
            <a:pPr marL="514350" indent="-514350" algn="just">
              <a:spcBef>
                <a:spcPts val="1800"/>
              </a:spcBef>
            </a:pPr>
            <a:endParaRPr lang="en-US" sz="2000" dirty="0" smtClean="0">
              <a:latin typeface="Bookman Old Style" charset="0"/>
            </a:endParaRPr>
          </a:p>
          <a:p>
            <a:pPr marL="514350" indent="-514350" algn="just">
              <a:spcBef>
                <a:spcPts val="1800"/>
              </a:spcBef>
            </a:pPr>
            <a:endParaRPr lang="en-US" sz="2000" dirty="0" smtClean="0">
              <a:latin typeface="Bookman Old Style" charset="0"/>
            </a:endParaRPr>
          </a:p>
          <a:p>
            <a:pPr marL="514350" indent="-514350" algn="just">
              <a:spcBef>
                <a:spcPts val="1800"/>
              </a:spcBef>
            </a:pPr>
            <a:r>
              <a:rPr lang="en-US" sz="2000" dirty="0" smtClean="0">
                <a:latin typeface="Bookman Old Style" charset="0"/>
              </a:rPr>
              <a:t>2014 </a:t>
            </a:r>
            <a:endParaRPr lang="en-US" sz="2000" dirty="0"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38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52577" y="990600"/>
            <a:ext cx="3391423" cy="1371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53099" y="2971800"/>
            <a:ext cx="3390901" cy="1371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10400" y="4800600"/>
            <a:ext cx="1143000" cy="1427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Dlaczego nie możemy określić liczby genów?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r>
              <a:rPr lang="en-US" sz="2800" dirty="0" err="1" smtClean="0">
                <a:latin typeface="Bookman Old Style" charset="0"/>
              </a:rPr>
              <a:t>Wciąż</a:t>
            </a:r>
            <a:r>
              <a:rPr lang="en-US" sz="2800" dirty="0" smtClean="0">
                <a:latin typeface="Bookman Old Style" charset="0"/>
              </a:rPr>
              <a:t> </a:t>
            </a:r>
            <a:r>
              <a:rPr lang="en-US" sz="2800" dirty="0" err="1" smtClean="0">
                <a:latin typeface="Bookman Old Style" charset="0"/>
              </a:rPr>
              <a:t>odkrywamy</a:t>
            </a:r>
            <a:r>
              <a:rPr lang="en-US" sz="2800" dirty="0" smtClean="0">
                <a:latin typeface="Bookman Old Style" charset="0"/>
              </a:rPr>
              <a:t> </a:t>
            </a:r>
            <a:r>
              <a:rPr lang="en-US" sz="2800" dirty="0" err="1" smtClean="0">
                <a:latin typeface="Bookman Old Style" charset="0"/>
              </a:rPr>
              <a:t>nowe</a:t>
            </a:r>
            <a:r>
              <a:rPr lang="en-US" sz="2800" dirty="0" smtClean="0">
                <a:latin typeface="Bookman Old Style" charset="0"/>
              </a:rPr>
              <a:t> </a:t>
            </a:r>
            <a:r>
              <a:rPr lang="en-US" sz="2800" dirty="0" err="1" smtClean="0">
                <a:latin typeface="Bookman Old Style" charset="0"/>
              </a:rPr>
              <a:t>elementy</a:t>
            </a:r>
            <a:r>
              <a:rPr lang="en-US" sz="2800" dirty="0" smtClean="0">
                <a:latin typeface="Bookman Old Style" charset="0"/>
              </a:rPr>
              <a:t> </a:t>
            </a:r>
            <a:r>
              <a:rPr lang="en-US" sz="2800" dirty="0" err="1" smtClean="0">
                <a:latin typeface="Bookman Old Style" charset="0"/>
              </a:rPr>
              <a:t>funkcjonalne</a:t>
            </a:r>
            <a:r>
              <a:rPr lang="en-US" sz="2800" dirty="0" smtClean="0">
                <a:latin typeface="Bookman Old Style" charset="0"/>
              </a:rPr>
              <a:t> </a:t>
            </a:r>
            <a:r>
              <a:rPr lang="en-US" sz="2800" dirty="0" err="1" smtClean="0">
                <a:latin typeface="Bookman Old Style" charset="0"/>
              </a:rPr>
              <a:t>i</a:t>
            </a:r>
            <a:r>
              <a:rPr lang="en-US" sz="2800" dirty="0" smtClean="0">
                <a:latin typeface="Bookman Old Style" charset="0"/>
              </a:rPr>
              <a:t> </a:t>
            </a:r>
            <a:r>
              <a:rPr lang="en-US" sz="2800" dirty="0" err="1" smtClean="0">
                <a:latin typeface="Bookman Old Style" charset="0"/>
              </a:rPr>
              <a:t>ich</a:t>
            </a:r>
            <a:r>
              <a:rPr lang="en-US" sz="2800" dirty="0" smtClean="0">
                <a:latin typeface="Bookman Old Style" charset="0"/>
              </a:rPr>
              <a:t> </a:t>
            </a:r>
            <a:r>
              <a:rPr lang="en-US" sz="2800" dirty="0" err="1" smtClean="0">
                <a:latin typeface="Bookman Old Style" charset="0"/>
              </a:rPr>
              <a:t>geny</a:t>
            </a:r>
            <a:endParaRPr lang="en-US" sz="2800" dirty="0" smtClean="0">
              <a:latin typeface="Bookman Old Style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en-US" sz="2800" dirty="0" smtClean="0">
              <a:latin typeface="Bookman Old Style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en-US" sz="2800" dirty="0" smtClean="0">
              <a:latin typeface="Bookman Old Style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en-US" sz="2800" dirty="0" smtClean="0">
              <a:latin typeface="Bookman Old Style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r>
              <a:rPr lang="en-US" sz="2800" dirty="0" err="1" smtClean="0">
                <a:latin typeface="Bookman Old Style" charset="0"/>
              </a:rPr>
              <a:t>Nasze</a:t>
            </a:r>
            <a:r>
              <a:rPr lang="en-US" sz="2800" dirty="0" smtClean="0">
                <a:latin typeface="Bookman Old Style" charset="0"/>
              </a:rPr>
              <a:t> </a:t>
            </a:r>
            <a:r>
              <a:rPr lang="en-US" sz="2800" dirty="0" err="1" smtClean="0">
                <a:latin typeface="Bookman Old Style" charset="0"/>
              </a:rPr>
              <a:t>metody</a:t>
            </a:r>
            <a:r>
              <a:rPr lang="en-US" sz="2800" dirty="0" smtClean="0">
                <a:latin typeface="Bookman Old Style" charset="0"/>
              </a:rPr>
              <a:t> </a:t>
            </a:r>
            <a:r>
              <a:rPr lang="en-US" sz="2800" dirty="0" err="1" smtClean="0">
                <a:latin typeface="Bookman Old Style" charset="0"/>
              </a:rPr>
              <a:t>identyfikacji</a:t>
            </a:r>
            <a:r>
              <a:rPr lang="en-US" sz="2800" dirty="0" smtClean="0">
                <a:latin typeface="Bookman Old Style" charset="0"/>
              </a:rPr>
              <a:t> </a:t>
            </a:r>
            <a:r>
              <a:rPr lang="en-US" sz="2800" dirty="0" err="1" smtClean="0">
                <a:latin typeface="Bookman Old Style" charset="0"/>
              </a:rPr>
              <a:t>genów</a:t>
            </a:r>
            <a:r>
              <a:rPr lang="en-US" sz="2800" dirty="0" smtClean="0">
                <a:latin typeface="Bookman Old Style" charset="0"/>
              </a:rPr>
              <a:t> </a:t>
            </a:r>
            <a:r>
              <a:rPr lang="en-US" sz="2800" dirty="0" err="1" smtClean="0">
                <a:latin typeface="Bookman Old Style" charset="0"/>
              </a:rPr>
              <a:t>są</a:t>
            </a:r>
            <a:r>
              <a:rPr lang="en-US" sz="2800" dirty="0" smtClean="0">
                <a:latin typeface="Bookman Old Style" charset="0"/>
              </a:rPr>
              <a:t> </a:t>
            </a:r>
            <a:r>
              <a:rPr lang="en-US" sz="2800" dirty="0" err="1" smtClean="0">
                <a:latin typeface="Bookman Old Style" charset="0"/>
              </a:rPr>
              <a:t>wciąż</a:t>
            </a:r>
            <a:r>
              <a:rPr lang="en-US" sz="2800" dirty="0" smtClean="0">
                <a:latin typeface="Bookman Old Style" charset="0"/>
              </a:rPr>
              <a:t> </a:t>
            </a:r>
            <a:r>
              <a:rPr lang="en-US" sz="2800" dirty="0" err="1" smtClean="0">
                <a:latin typeface="Bookman Old Style" charset="0"/>
              </a:rPr>
              <a:t>niedoskonałe</a:t>
            </a:r>
            <a:endParaRPr lang="en-US" sz="2800" dirty="0"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39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3600" y="1600200"/>
            <a:ext cx="2436628" cy="2444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3832" y="4572000"/>
            <a:ext cx="3305992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DNA-RNA-białko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40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6" name="Picture 5" descr="ProteinProductionSummar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33600" y="1143000"/>
            <a:ext cx="5546508" cy="533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Struktura białek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Content Placeholder 4" descr="prot_struct-414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124200" y="762000"/>
            <a:ext cx="3059673" cy="5972901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41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Przewidywanie funkcji białek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Content Placeholder 4" descr="pfdmethod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971550" y="981075"/>
            <a:ext cx="7200900" cy="5400675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42</a:t>
            </a:fld>
            <a:endParaRPr lang="pl-PL" sz="24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486400" y="3048000"/>
            <a:ext cx="3429000" cy="488021"/>
          </a:xfrm>
          <a:prstGeom prst="round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Identyfikacja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miejsc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aktywnych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66800" y="2971800"/>
            <a:ext cx="2403642" cy="640421"/>
          </a:xfrm>
          <a:prstGeom prst="round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Analiza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topologii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362200" y="1066800"/>
            <a:ext cx="4038600" cy="640421"/>
          </a:xfrm>
          <a:prstGeom prst="round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Podobieństwo</a:t>
            </a:r>
            <a:r>
              <a:rPr lang="en-US" dirty="0" smtClean="0">
                <a:solidFill>
                  <a:schemeClr val="tx1"/>
                </a:solidFill>
              </a:rPr>
              <a:t> do </a:t>
            </a:r>
            <a:r>
              <a:rPr lang="en-US" dirty="0" err="1" smtClean="0">
                <a:solidFill>
                  <a:schemeClr val="tx1"/>
                </a:solidFill>
              </a:rPr>
              <a:t>innych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sekwencji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3505200" y="3048000"/>
            <a:ext cx="1981200" cy="1828800"/>
          </a:xfrm>
          <a:prstGeom prst="ellipse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 smtClean="0"/>
              <a:t>Uczenie</a:t>
            </a:r>
            <a:endParaRPr lang="en-US" dirty="0" smtClean="0"/>
          </a:p>
          <a:p>
            <a:r>
              <a:rPr lang="en-US" dirty="0" err="1" smtClean="0"/>
              <a:t>maszynowe</a:t>
            </a:r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>
            <a:off x="2133600" y="5486400"/>
            <a:ext cx="4038600" cy="640421"/>
          </a:xfrm>
          <a:prstGeom prst="round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</a:t>
            </a:r>
            <a:r>
              <a:rPr lang="en-US" dirty="0" err="1" smtClean="0">
                <a:solidFill>
                  <a:schemeClr val="tx1"/>
                </a:solidFill>
              </a:rPr>
              <a:t>Przewidziana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funkcja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charset="0"/>
              </a:rPr>
              <a:t>Biologia i komputery</a:t>
            </a:r>
            <a:endParaRPr lang="pl-PL" sz="2800" b="1" dirty="0">
              <a:solidFill>
                <a:schemeClr val="bg1"/>
              </a:solidFill>
              <a:latin typeface="Bookman Old Style" charset="0"/>
            </a:endParaRP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en-US" sz="2800"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43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2860"/>
            <a:ext cx="9296400" cy="701878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10400" y="3810000"/>
            <a:ext cx="4984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</a:rPr>
              <a:t>1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48400" y="5334000"/>
            <a:ext cx="244409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FFFFFF"/>
                </a:solidFill>
              </a:rPr>
              <a:t>110,210,138</a:t>
            </a:r>
            <a:endParaRPr lang="en-US" sz="3200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charset="0"/>
              </a:rPr>
              <a:t>BLAST</a:t>
            </a:r>
            <a:endParaRPr lang="pl-PL" sz="2800" b="1" dirty="0">
              <a:solidFill>
                <a:schemeClr val="bg1"/>
              </a:solidFill>
              <a:latin typeface="Bookman Old Style" charset="0"/>
            </a:endParaRPr>
          </a:p>
        </p:txBody>
      </p:sp>
      <p:pic>
        <p:nvPicPr>
          <p:cNvPr id="5" name="Content Placeholder 4" descr="Screen shot 2014-02-19 at 3.05.06 PM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070000" y="981075"/>
            <a:ext cx="7004000" cy="5400675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44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charset="0"/>
              </a:rPr>
              <a:t>Wizualizacja struktury białka</a:t>
            </a:r>
            <a:endParaRPr lang="pl-PL" sz="2800" b="1" dirty="0">
              <a:solidFill>
                <a:schemeClr val="bg1"/>
              </a:solidFill>
              <a:latin typeface="Bookman Old Style" charset="0"/>
            </a:endParaRPr>
          </a:p>
        </p:txBody>
      </p:sp>
      <p:pic>
        <p:nvPicPr>
          <p:cNvPr id="5" name="Content Placeholder 4" descr="Screen shot 2014-02-19 at 3.06.23 PM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23982" y="981075"/>
            <a:ext cx="7896036" cy="5400675"/>
          </a:xfrm>
          <a:ln>
            <a:solidFill>
              <a:schemeClr val="tx1"/>
            </a:solidFill>
          </a:ln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45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charset="0"/>
              </a:rPr>
              <a:t>Co to znaczy podobne?</a:t>
            </a:r>
            <a:endParaRPr lang="pl-PL" sz="2800" b="1" dirty="0">
              <a:solidFill>
                <a:schemeClr val="bg1"/>
              </a:solidFill>
              <a:latin typeface="Bookman Old Style" charset="0"/>
            </a:endParaRPr>
          </a:p>
        </p:txBody>
      </p:sp>
      <p:pic>
        <p:nvPicPr>
          <p:cNvPr id="6" name="Content Placeholder 5" descr="Screen shot 2014-02-19 at 3.08.14 PM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82600" y="2551112"/>
            <a:ext cx="8178800" cy="2260600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46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5" name="Content Placeholder 4" descr="Screen shot 2014-02-19 at 3.06.23 P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23982" y="981075"/>
            <a:ext cx="7896036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Screen shot 2014-02-19 at 3.08.14 P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600" y="2298700"/>
            <a:ext cx="8178800" cy="22606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Analiza ekspresji genów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Content Placeholder 4" descr="images-34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762000"/>
            <a:ext cx="5410200" cy="5482983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47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6" name="Picture 5" descr="microarray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3600" y="1676400"/>
            <a:ext cx="3200400" cy="2210585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V="1">
            <a:off x="3886200" y="1676400"/>
            <a:ext cx="2133600" cy="9906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886200" y="3276600"/>
            <a:ext cx="2133600" cy="6096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912400" y="2689200"/>
            <a:ext cx="978411" cy="558000"/>
          </a:xfrm>
          <a:prstGeom prst="rect">
            <a:avLst/>
          </a:prstGeom>
          <a:noFill/>
          <a:ln w="127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2" name="Picture 11" descr="images-35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00200" y="1447800"/>
            <a:ext cx="5954427" cy="3962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charset="0"/>
              </a:rPr>
              <a:t>Biologia i komputery</a:t>
            </a:r>
            <a:endParaRPr lang="pl-PL" sz="2800" b="1" dirty="0">
              <a:solidFill>
                <a:schemeClr val="bg1"/>
              </a:solidFill>
              <a:latin typeface="Bookman Old Style" charset="0"/>
            </a:endParaRPr>
          </a:p>
        </p:txBody>
      </p:sp>
      <p:pic>
        <p:nvPicPr>
          <p:cNvPr id="5" name="Content Placeholder 4" descr="heat map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969751" y="981075"/>
            <a:ext cx="5204497" cy="5400675"/>
          </a:xfrm>
        </p:spPr>
      </p:pic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48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Bookman Old Style" charset="0"/>
              </a:rPr>
              <a:t>Biologia i komputery</a:t>
            </a:r>
            <a:endParaRPr lang="pl-PL" sz="2800" b="1" dirty="0">
              <a:solidFill>
                <a:schemeClr val="bg1"/>
              </a:solidFill>
              <a:latin typeface="Bookman Old Style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0370CE0-D471-1F43-90F8-741D8DE24128}" type="slidenum">
              <a:rPr lang="pl-PL" sz="2400">
                <a:solidFill>
                  <a:schemeClr val="bg1"/>
                </a:solidFill>
                <a:ea typeface="Arial" charset="0"/>
                <a:cs typeface="Arial" charset="0"/>
              </a:rPr>
              <a:pPr/>
              <a:t>49</a:t>
            </a:fld>
            <a:endParaRPr lang="pl-PL" sz="240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6" name="Picture 5" descr="images-38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" y="990600"/>
            <a:ext cx="3492500" cy="2324100"/>
          </a:xfrm>
          <a:prstGeom prst="rect">
            <a:avLst/>
          </a:prstGeom>
        </p:spPr>
      </p:pic>
      <p:pic>
        <p:nvPicPr>
          <p:cNvPr id="7" name="Picture 6" descr="images-39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00600" y="1066800"/>
            <a:ext cx="4127500" cy="1498600"/>
          </a:xfrm>
          <a:prstGeom prst="rect">
            <a:avLst/>
          </a:prstGeom>
        </p:spPr>
      </p:pic>
      <p:pic>
        <p:nvPicPr>
          <p:cNvPr id="8" name="Picture 7" descr="F12360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8600" y="3505200"/>
            <a:ext cx="4470400" cy="3352800"/>
          </a:xfrm>
          <a:prstGeom prst="rect">
            <a:avLst/>
          </a:prstGeom>
        </p:spPr>
      </p:pic>
      <p:pic>
        <p:nvPicPr>
          <p:cNvPr id="9" name="Picture 8" descr="images-40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00600" y="2743200"/>
            <a:ext cx="4192059" cy="3886200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23743</TotalTime>
  <Words>333</Words>
  <Application>Microsoft Office PowerPoint</Application>
  <PresentationFormat>Pokaz na ekranie (4:3)</PresentationFormat>
  <Paragraphs>142</Paragraphs>
  <Slides>50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50</vt:i4>
      </vt:variant>
    </vt:vector>
  </HeadingPairs>
  <TitlesOfParts>
    <vt:vector size="51" baseType="lpstr">
      <vt:lpstr>Motyw pakietu Office</vt:lpstr>
      <vt:lpstr>Treści multimedialne - kodowanie, przetwarzanie, prezentacja  Odtwarzanie treści multimedialnych</vt:lpstr>
      <vt:lpstr>   Komputery w biologii molekularnej,  czyli bioinformatyka   Izabela Makałowska        </vt:lpstr>
      <vt:lpstr>Biolog w terenie</vt:lpstr>
      <vt:lpstr>Biolog w terenie</vt:lpstr>
      <vt:lpstr>Biolog w labolatorium</vt:lpstr>
      <vt:lpstr>Biologia i komputery</vt:lpstr>
      <vt:lpstr>Publikacje</vt:lpstr>
      <vt:lpstr>Arkusze kalkulacyjne i wizualizacja</vt:lpstr>
      <vt:lpstr>Moc obliczeniowa</vt:lpstr>
      <vt:lpstr>Po co biologowi komputery?</vt:lpstr>
      <vt:lpstr>Obszary badań</vt:lpstr>
      <vt:lpstr>Od DNA do organizmu</vt:lpstr>
      <vt:lpstr>Sekwencjonowanie</vt:lpstr>
      <vt:lpstr>Rozwój technologii sekwencjonowania</vt:lpstr>
      <vt:lpstr>Centrum Sekwencjonowania w Pekinie</vt:lpstr>
      <vt:lpstr>Technologie nowej generacji</vt:lpstr>
      <vt:lpstr>Problem z danymi</vt:lpstr>
      <vt:lpstr>Biologia i komputery</vt:lpstr>
      <vt:lpstr>National Center for Biotechnology Information</vt:lpstr>
      <vt:lpstr>Więcej i więcej danych</vt:lpstr>
      <vt:lpstr>Bazy danych</vt:lpstr>
      <vt:lpstr>Biologia i komputery</vt:lpstr>
      <vt:lpstr>Biologia i komputery</vt:lpstr>
      <vt:lpstr>Biologia i komputery</vt:lpstr>
      <vt:lpstr>Projekt Sekwencjonowania Genomu Człowieka</vt:lpstr>
      <vt:lpstr>Sekwencjonowanie genomu</vt:lpstr>
      <vt:lpstr>Biologia i komputery</vt:lpstr>
      <vt:lpstr>Składanie sekwencji</vt:lpstr>
      <vt:lpstr>Genom zapisany w książkach</vt:lpstr>
      <vt:lpstr>Algorytmy</vt:lpstr>
      <vt:lpstr>Projekty genomowe</vt:lpstr>
      <vt:lpstr>Niemal wszystkie choroby mają podłoże genetyczne</vt:lpstr>
      <vt:lpstr>Genom</vt:lpstr>
      <vt:lpstr>Mutacje</vt:lpstr>
      <vt:lpstr>Odporność roślin na stres</vt:lpstr>
      <vt:lpstr>Identyfikacja genów</vt:lpstr>
      <vt:lpstr>Identyfikacja genów</vt:lpstr>
      <vt:lpstr>Ile jest genów w genomie człowieka?</vt:lpstr>
      <vt:lpstr>Dlaczego nie możemy określić liczby genów?</vt:lpstr>
      <vt:lpstr>DNA-RNA-białko</vt:lpstr>
      <vt:lpstr>Struktura białek</vt:lpstr>
      <vt:lpstr>Przewidywanie funkcji białek</vt:lpstr>
      <vt:lpstr>Biologia i komputery</vt:lpstr>
      <vt:lpstr>BLAST</vt:lpstr>
      <vt:lpstr>Wizualizacja struktury białka</vt:lpstr>
      <vt:lpstr>Co to znaczy podobne?</vt:lpstr>
      <vt:lpstr>Analiza ekspresji genów</vt:lpstr>
      <vt:lpstr>Biologia i komputery</vt:lpstr>
      <vt:lpstr>Biologia i komputery</vt:lpstr>
      <vt:lpstr>Slajd 50</vt:lpstr>
    </vt:vector>
  </TitlesOfParts>
  <Company>WWSI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mkopacz</cp:lastModifiedBy>
  <cp:revision>256</cp:revision>
  <dcterms:created xsi:type="dcterms:W3CDTF">2014-02-18T07:31:03Z</dcterms:created>
  <dcterms:modified xsi:type="dcterms:W3CDTF">2014-12-04T13:40:17Z</dcterms:modified>
</cp:coreProperties>
</file>