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94" r:id="rId2"/>
    <p:sldMasterId id="2147483806" r:id="rId3"/>
    <p:sldMasterId id="2147483818" r:id="rId4"/>
    <p:sldMasterId id="2147483722" r:id="rId5"/>
    <p:sldMasterId id="2147483734" r:id="rId6"/>
    <p:sldMasterId id="2147483746" r:id="rId7"/>
    <p:sldMasterId id="2147483758" r:id="rId8"/>
    <p:sldMasterId id="2147483770" r:id="rId9"/>
    <p:sldMasterId id="2147483782" r:id="rId10"/>
  </p:sldMasterIdLst>
  <p:notesMasterIdLst>
    <p:notesMasterId r:id="rId88"/>
  </p:notesMasterIdLst>
  <p:sldIdLst>
    <p:sldId id="259" r:id="rId11"/>
    <p:sldId id="573" r:id="rId12"/>
    <p:sldId id="626" r:id="rId13"/>
    <p:sldId id="574" r:id="rId14"/>
    <p:sldId id="575" r:id="rId15"/>
    <p:sldId id="576" r:id="rId16"/>
    <p:sldId id="623" r:id="rId17"/>
    <p:sldId id="577" r:id="rId18"/>
    <p:sldId id="579" r:id="rId19"/>
    <p:sldId id="578" r:id="rId20"/>
    <p:sldId id="613" r:id="rId21"/>
    <p:sldId id="580" r:id="rId22"/>
    <p:sldId id="581" r:id="rId23"/>
    <p:sldId id="582" r:id="rId24"/>
    <p:sldId id="584" r:id="rId25"/>
    <p:sldId id="594" r:id="rId26"/>
    <p:sldId id="487" r:id="rId27"/>
    <p:sldId id="406" r:id="rId28"/>
    <p:sldId id="593" r:id="rId29"/>
    <p:sldId id="622" r:id="rId30"/>
    <p:sldId id="630" r:id="rId31"/>
    <p:sldId id="589" r:id="rId32"/>
    <p:sldId id="590" r:id="rId33"/>
    <p:sldId id="610" r:id="rId34"/>
    <p:sldId id="616" r:id="rId35"/>
    <p:sldId id="614" r:id="rId36"/>
    <p:sldId id="635" r:id="rId37"/>
    <p:sldId id="615" r:id="rId38"/>
    <p:sldId id="654" r:id="rId39"/>
    <p:sldId id="629" r:id="rId40"/>
    <p:sldId id="621" r:id="rId41"/>
    <p:sldId id="617" r:id="rId42"/>
    <p:sldId id="612" r:id="rId43"/>
    <p:sldId id="541" r:id="rId44"/>
    <p:sldId id="620" r:id="rId45"/>
    <p:sldId id="619" r:id="rId46"/>
    <p:sldId id="618" r:id="rId47"/>
    <p:sldId id="515" r:id="rId48"/>
    <p:sldId id="641" r:id="rId49"/>
    <p:sldId id="642" r:id="rId50"/>
    <p:sldId id="640" r:id="rId51"/>
    <p:sldId id="564" r:id="rId52"/>
    <p:sldId id="427" r:id="rId53"/>
    <p:sldId id="628" r:id="rId54"/>
    <p:sldId id="631" r:id="rId55"/>
    <p:sldId id="638" r:id="rId56"/>
    <p:sldId id="512" r:id="rId57"/>
    <p:sldId id="511" r:id="rId58"/>
    <p:sldId id="601" r:id="rId59"/>
    <p:sldId id="498" r:id="rId60"/>
    <p:sldId id="639" r:id="rId61"/>
    <p:sldId id="643" r:id="rId62"/>
    <p:sldId id="600" r:id="rId63"/>
    <p:sldId id="637" r:id="rId64"/>
    <p:sldId id="540" r:id="rId65"/>
    <p:sldId id="636" r:id="rId66"/>
    <p:sldId id="645" r:id="rId67"/>
    <p:sldId id="647" r:id="rId68"/>
    <p:sldId id="648" r:id="rId69"/>
    <p:sldId id="649" r:id="rId70"/>
    <p:sldId id="655" r:id="rId71"/>
    <p:sldId id="652" r:id="rId72"/>
    <p:sldId id="651" r:id="rId73"/>
    <p:sldId id="439" r:id="rId74"/>
    <p:sldId id="607" r:id="rId75"/>
    <p:sldId id="591" r:id="rId76"/>
    <p:sldId id="592" r:id="rId77"/>
    <p:sldId id="632" r:id="rId78"/>
    <p:sldId id="634" r:id="rId79"/>
    <p:sldId id="537" r:id="rId80"/>
    <p:sldId id="650" r:id="rId81"/>
    <p:sldId id="602" r:id="rId82"/>
    <p:sldId id="605" r:id="rId83"/>
    <p:sldId id="606" r:id="rId84"/>
    <p:sldId id="653" r:id="rId85"/>
    <p:sldId id="513" r:id="rId86"/>
    <p:sldId id="469" r:id="rId8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04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51" autoAdjust="0"/>
    <p:restoredTop sz="69043" autoAdjust="0"/>
  </p:normalViewPr>
  <p:slideViewPr>
    <p:cSldViewPr>
      <p:cViewPr>
        <p:scale>
          <a:sx n="100" d="100"/>
          <a:sy n="100" d="100"/>
        </p:scale>
        <p:origin x="-618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56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76" Type="http://schemas.openxmlformats.org/officeDocument/2006/relationships/slide" Target="slides/slide66.xml"/><Relationship Id="rId84" Type="http://schemas.openxmlformats.org/officeDocument/2006/relationships/slide" Target="slides/slide74.xml"/><Relationship Id="rId89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87" Type="http://schemas.openxmlformats.org/officeDocument/2006/relationships/slide" Target="slides/slide77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90" Type="http://schemas.openxmlformats.org/officeDocument/2006/relationships/viewProps" Target="viewProps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slide" Target="slides/slide6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A724F6-D91B-4FDF-94BF-93BAF5D30FEB}" type="doc">
      <dgm:prSet loTypeId="urn:microsoft.com/office/officeart/2005/8/layout/chevron2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pl-PL"/>
        </a:p>
      </dgm:t>
    </dgm:pt>
    <dgm:pt modelId="{56B3A7B2-238D-41CE-AD71-CD7E8AEF0F9D}">
      <dgm:prSet phldrT="[Tekst]" custT="1"/>
      <dgm:spPr/>
      <dgm:t>
        <a:bodyPr/>
        <a:lstStyle/>
        <a:p>
          <a:endParaRPr lang="pl-PL" sz="1400" b="1" dirty="0" smtClean="0"/>
        </a:p>
        <a:p>
          <a:r>
            <a:rPr lang="pl-PL" sz="1400" b="1" dirty="0" smtClean="0"/>
            <a:t>ZAPACH</a:t>
          </a:r>
          <a:endParaRPr lang="pl-PL" sz="1400" b="1" dirty="0"/>
        </a:p>
      </dgm:t>
    </dgm:pt>
    <dgm:pt modelId="{1D5A566E-8A3F-4217-BD60-75346A93B51D}" type="parTrans" cxnId="{9925D085-81F2-49B0-9871-6758E28F926C}">
      <dgm:prSet/>
      <dgm:spPr/>
      <dgm:t>
        <a:bodyPr/>
        <a:lstStyle/>
        <a:p>
          <a:endParaRPr lang="pl-PL" b="1"/>
        </a:p>
      </dgm:t>
    </dgm:pt>
    <dgm:pt modelId="{A354B1A9-17D6-4E22-807F-0145A1F4E5FC}" type="sibTrans" cxnId="{9925D085-81F2-49B0-9871-6758E28F926C}">
      <dgm:prSet/>
      <dgm:spPr/>
      <dgm:t>
        <a:bodyPr/>
        <a:lstStyle/>
        <a:p>
          <a:endParaRPr lang="pl-PL" b="1"/>
        </a:p>
      </dgm:t>
    </dgm:pt>
    <dgm:pt modelId="{808BC44B-A116-4C66-A2D8-849ED3863333}">
      <dgm:prSet phldrT="[Tekst]" custT="1"/>
      <dgm:spPr/>
      <dgm:t>
        <a:bodyPr/>
        <a:lstStyle/>
        <a:p>
          <a:endParaRPr lang="pl-PL" sz="1600" b="1" dirty="0" smtClean="0"/>
        </a:p>
        <a:p>
          <a:r>
            <a:rPr lang="pl-PL" sz="1400" b="1" dirty="0" smtClean="0"/>
            <a:t>rum</a:t>
          </a:r>
          <a:endParaRPr lang="pl-PL" sz="1400" b="1" dirty="0"/>
        </a:p>
      </dgm:t>
    </dgm:pt>
    <dgm:pt modelId="{030D8522-B67E-45B9-9D61-FA0A94CE783E}" type="parTrans" cxnId="{7DD56602-ED46-4315-AC76-020BBE0D517F}">
      <dgm:prSet/>
      <dgm:spPr/>
      <dgm:t>
        <a:bodyPr/>
        <a:lstStyle/>
        <a:p>
          <a:endParaRPr lang="pl-PL" b="1"/>
        </a:p>
      </dgm:t>
    </dgm:pt>
    <dgm:pt modelId="{20849264-70D2-46F5-B99B-901DE25EE1FA}" type="sibTrans" cxnId="{7DD56602-ED46-4315-AC76-020BBE0D517F}">
      <dgm:prSet/>
      <dgm:spPr/>
      <dgm:t>
        <a:bodyPr/>
        <a:lstStyle/>
        <a:p>
          <a:endParaRPr lang="pl-PL" b="1"/>
        </a:p>
      </dgm:t>
    </dgm:pt>
    <dgm:pt modelId="{4C4C6BE0-344B-4991-AD0B-9C8FA247A091}">
      <dgm:prSet custT="1"/>
      <dgm:spPr/>
      <dgm:t>
        <a:bodyPr/>
        <a:lstStyle/>
        <a:p>
          <a:endParaRPr lang="pl-PL" sz="1400" b="1" dirty="0" smtClean="0"/>
        </a:p>
        <a:p>
          <a:r>
            <a:rPr lang="pl-PL" sz="1400" b="1" dirty="0" smtClean="0"/>
            <a:t>poziomki</a:t>
          </a:r>
          <a:endParaRPr lang="pl-PL" sz="1400" b="1" dirty="0"/>
        </a:p>
      </dgm:t>
    </dgm:pt>
    <dgm:pt modelId="{C5365015-6469-45BC-BFB5-563DA18F59CB}" type="parTrans" cxnId="{B146AF5F-E9FF-4212-B23A-82F8927BFED2}">
      <dgm:prSet/>
      <dgm:spPr/>
      <dgm:t>
        <a:bodyPr/>
        <a:lstStyle/>
        <a:p>
          <a:endParaRPr lang="pl-PL" b="1"/>
        </a:p>
      </dgm:t>
    </dgm:pt>
    <dgm:pt modelId="{9186EB49-ADE6-4B2E-8628-68D5FFA15685}" type="sibTrans" cxnId="{B146AF5F-E9FF-4212-B23A-82F8927BFED2}">
      <dgm:prSet/>
      <dgm:spPr/>
      <dgm:t>
        <a:bodyPr/>
        <a:lstStyle/>
        <a:p>
          <a:endParaRPr lang="pl-PL" b="1"/>
        </a:p>
      </dgm:t>
    </dgm:pt>
    <dgm:pt modelId="{9CC17898-80ED-4C65-BC2E-654C46B2B614}">
      <dgm:prSet custT="1"/>
      <dgm:spPr/>
      <dgm:t>
        <a:bodyPr/>
        <a:lstStyle/>
        <a:p>
          <a:endParaRPr lang="pl-PL" sz="1600" b="1" dirty="0" smtClean="0"/>
        </a:p>
        <a:p>
          <a:r>
            <a:rPr lang="pl-PL" sz="1600" b="1" dirty="0" smtClean="0"/>
            <a:t>jabłka</a:t>
          </a:r>
          <a:endParaRPr lang="pl-PL" sz="1600" b="1" dirty="0"/>
        </a:p>
      </dgm:t>
    </dgm:pt>
    <dgm:pt modelId="{9BE73362-4C19-47E8-B5AE-5816FFC54DBA}" type="parTrans" cxnId="{DD98FEC4-A476-454A-BBD0-4FF4BDE750E4}">
      <dgm:prSet/>
      <dgm:spPr/>
      <dgm:t>
        <a:bodyPr/>
        <a:lstStyle/>
        <a:p>
          <a:endParaRPr lang="pl-PL" b="1"/>
        </a:p>
      </dgm:t>
    </dgm:pt>
    <dgm:pt modelId="{59A14CC0-6F24-4C4B-8DD1-11B46304DCB0}" type="sibTrans" cxnId="{DD98FEC4-A476-454A-BBD0-4FF4BDE750E4}">
      <dgm:prSet/>
      <dgm:spPr/>
      <dgm:t>
        <a:bodyPr/>
        <a:lstStyle/>
        <a:p>
          <a:endParaRPr lang="pl-PL" b="1"/>
        </a:p>
      </dgm:t>
    </dgm:pt>
    <dgm:pt modelId="{05D9B399-C88D-449A-9491-DD91376DCAAF}">
      <dgm:prSet custT="1"/>
      <dgm:spPr/>
      <dgm:t>
        <a:bodyPr/>
        <a:lstStyle/>
        <a:p>
          <a:endParaRPr lang="pl-PL" sz="1600" b="1" dirty="0" smtClean="0"/>
        </a:p>
        <a:p>
          <a:r>
            <a:rPr lang="pl-PL" sz="1400" b="1" dirty="0" smtClean="0"/>
            <a:t>ananas</a:t>
          </a:r>
          <a:endParaRPr lang="pl-PL" sz="1400" b="1" dirty="0"/>
        </a:p>
      </dgm:t>
    </dgm:pt>
    <dgm:pt modelId="{20EA5A4E-FD35-40FB-BC49-FF2A4EA231C5}" type="sibTrans" cxnId="{E5F4DB01-25CA-4C53-A99D-51F76373820E}">
      <dgm:prSet/>
      <dgm:spPr/>
      <dgm:t>
        <a:bodyPr/>
        <a:lstStyle/>
        <a:p>
          <a:endParaRPr lang="pl-PL" b="1"/>
        </a:p>
      </dgm:t>
    </dgm:pt>
    <dgm:pt modelId="{F4CE0D7F-85B0-4B9D-8622-2EC057282D85}" type="parTrans" cxnId="{E5F4DB01-25CA-4C53-A99D-51F76373820E}">
      <dgm:prSet/>
      <dgm:spPr/>
      <dgm:t>
        <a:bodyPr/>
        <a:lstStyle/>
        <a:p>
          <a:endParaRPr lang="pl-PL" b="1"/>
        </a:p>
      </dgm:t>
    </dgm:pt>
    <dgm:pt modelId="{3172C44C-58A2-4915-A796-E0484A26FC2E}" type="pres">
      <dgm:prSet presAssocID="{F7A724F6-D91B-4FDF-94BF-93BAF5D30FE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CCC0C9FD-E7DF-42C1-91AF-AC289BE4D112}" type="pres">
      <dgm:prSet presAssocID="{56B3A7B2-238D-41CE-AD71-CD7E8AEF0F9D}" presName="composite" presStyleCnt="0"/>
      <dgm:spPr/>
    </dgm:pt>
    <dgm:pt modelId="{E5A3A3FA-2A1B-46DD-90FF-5468B43136E8}" type="pres">
      <dgm:prSet presAssocID="{56B3A7B2-238D-41CE-AD71-CD7E8AEF0F9D}" presName="parentText" presStyleLbl="alignNode1" presStyleIdx="0" presStyleCnt="5" custScaleX="139820" custLinFactNeighborX="-3886" custLinFactNeighborY="-6889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56AEDAB-E03F-447C-B1D8-4E88F634CEA7}" type="pres">
      <dgm:prSet presAssocID="{56B3A7B2-238D-41CE-AD71-CD7E8AEF0F9D}" presName="descendantText" presStyleLbl="alignAcc1" presStyleIdx="0" presStyleCnt="5" custScaleX="80644" custLinFactNeighborX="-5449" custLinFactNeighborY="-66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0F1538C-9EC4-406A-8588-E5C1C48AE033}" type="pres">
      <dgm:prSet presAssocID="{A354B1A9-17D6-4E22-807F-0145A1F4E5FC}" presName="sp" presStyleCnt="0"/>
      <dgm:spPr/>
    </dgm:pt>
    <dgm:pt modelId="{2EFC7C09-1CE3-4A4D-B8D9-48C85843AFF3}" type="pres">
      <dgm:prSet presAssocID="{808BC44B-A116-4C66-A2D8-849ED3863333}" presName="composite" presStyleCnt="0"/>
      <dgm:spPr/>
    </dgm:pt>
    <dgm:pt modelId="{59450E51-DC7B-4095-B345-9C97406E374C}" type="pres">
      <dgm:prSet presAssocID="{808BC44B-A116-4C66-A2D8-849ED3863333}" presName="parentText" presStyleLbl="alignNode1" presStyleIdx="1" presStyleCnt="5" custScaleX="141373" custLinFactNeighborX="-3886" custLinFactNeighborY="56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FC4F265-8138-4877-9D23-669CE4FEAF3B}" type="pres">
      <dgm:prSet presAssocID="{808BC44B-A116-4C66-A2D8-849ED3863333}" presName="descendantText" presStyleLbl="alignAcc1" presStyleIdx="1" presStyleCnt="5" custScaleX="71241" custLinFactNeighborX="-10163" custLinFactNeighborY="86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6613218-6FF1-4F12-B38E-B3B25722D8E4}" type="pres">
      <dgm:prSet presAssocID="{20849264-70D2-46F5-B99B-901DE25EE1FA}" presName="sp" presStyleCnt="0"/>
      <dgm:spPr/>
    </dgm:pt>
    <dgm:pt modelId="{D7BA0853-7AD9-40B7-A7DF-CA78292A1C56}" type="pres">
      <dgm:prSet presAssocID="{05D9B399-C88D-449A-9491-DD91376DCAAF}" presName="composite" presStyleCnt="0"/>
      <dgm:spPr/>
    </dgm:pt>
    <dgm:pt modelId="{DD4ACCE6-870D-4D99-A2F4-90EE7B546354}" type="pres">
      <dgm:prSet presAssocID="{05D9B399-C88D-449A-9491-DD91376DCAAF}" presName="parentText" presStyleLbl="alignNode1" presStyleIdx="2" presStyleCnt="5" custScaleX="142150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B26BC3F-9EC0-4406-A9E5-4934FCADF545}" type="pres">
      <dgm:prSet presAssocID="{05D9B399-C88D-449A-9491-DD91376DCAAF}" presName="descendantText" presStyleLbl="alignAcc1" presStyleIdx="2" presStyleCnt="5" custScaleX="67981" custLinFactNeighborX="-10167" custLinFactNeighborY="-7545">
        <dgm:presLayoutVars>
          <dgm:bulletEnabled val="1"/>
        </dgm:presLayoutVars>
      </dgm:prSet>
      <dgm:spPr/>
    </dgm:pt>
    <dgm:pt modelId="{30CC0B4A-2635-4956-9E3E-71C15E5FBE68}" type="pres">
      <dgm:prSet presAssocID="{20EA5A4E-FD35-40FB-BC49-FF2A4EA231C5}" presName="sp" presStyleCnt="0"/>
      <dgm:spPr/>
    </dgm:pt>
    <dgm:pt modelId="{B8341179-1CAE-47CF-95BF-3801EBFD3571}" type="pres">
      <dgm:prSet presAssocID="{4C4C6BE0-344B-4991-AD0B-9C8FA247A091}" presName="composite" presStyleCnt="0"/>
      <dgm:spPr/>
    </dgm:pt>
    <dgm:pt modelId="{B5B840CB-C33C-4E06-987A-5BE55F82124E}" type="pres">
      <dgm:prSet presAssocID="{4C4C6BE0-344B-4991-AD0B-9C8FA247A091}" presName="parentText" presStyleLbl="alignNode1" presStyleIdx="3" presStyleCnt="5" custScaleX="139821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C6ECB74-C0A8-415A-93AA-37E392650852}" type="pres">
      <dgm:prSet presAssocID="{4C4C6BE0-344B-4991-AD0B-9C8FA247A091}" presName="descendantText" presStyleLbl="alignAcc1" presStyleIdx="3" presStyleCnt="5" custScaleX="64637" custLinFactNeighborX="-11340" custLinFactNeighborY="-6019">
        <dgm:presLayoutVars>
          <dgm:bulletEnabled val="1"/>
        </dgm:presLayoutVars>
      </dgm:prSet>
      <dgm:spPr/>
    </dgm:pt>
    <dgm:pt modelId="{C2B303E6-620D-42D9-BFF1-E56DB75F6859}" type="pres">
      <dgm:prSet presAssocID="{9186EB49-ADE6-4B2E-8628-68D5FFA15685}" presName="sp" presStyleCnt="0"/>
      <dgm:spPr/>
    </dgm:pt>
    <dgm:pt modelId="{8C7FC603-67E2-4365-BE17-B8D69A1C0DB7}" type="pres">
      <dgm:prSet presAssocID="{9CC17898-80ED-4C65-BC2E-654C46B2B614}" presName="composite" presStyleCnt="0"/>
      <dgm:spPr/>
    </dgm:pt>
    <dgm:pt modelId="{1F56BF5E-999C-4447-875D-3EFC93396DB6}" type="pres">
      <dgm:prSet presAssocID="{9CC17898-80ED-4C65-BC2E-654C46B2B614}" presName="parentText" presStyleLbl="alignNode1" presStyleIdx="4" presStyleCnt="5" custScaleX="150601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9672C51-9972-49DD-A205-4439C117842C}" type="pres">
      <dgm:prSet presAssocID="{9CC17898-80ED-4C65-BC2E-654C46B2B614}" presName="descendantText" presStyleLbl="alignAcc1" presStyleIdx="4" presStyleCnt="5" custScaleX="58325" custLinFactNeighborX="-13089" custLinFactNeighborY="-4493">
        <dgm:presLayoutVars>
          <dgm:bulletEnabled val="1"/>
        </dgm:presLayoutVars>
      </dgm:prSet>
      <dgm:spPr/>
    </dgm:pt>
  </dgm:ptLst>
  <dgm:cxnLst>
    <dgm:cxn modelId="{68BFADF6-A198-4BF2-90A3-3C9F1DE2A077}" type="presOf" srcId="{05D9B399-C88D-449A-9491-DD91376DCAAF}" destId="{DD4ACCE6-870D-4D99-A2F4-90EE7B546354}" srcOrd="0" destOrd="0" presId="urn:microsoft.com/office/officeart/2005/8/layout/chevron2"/>
    <dgm:cxn modelId="{8F92DE6B-6577-4185-A68B-8D9CC514B087}" type="presOf" srcId="{808BC44B-A116-4C66-A2D8-849ED3863333}" destId="{59450E51-DC7B-4095-B345-9C97406E374C}" srcOrd="0" destOrd="0" presId="urn:microsoft.com/office/officeart/2005/8/layout/chevron2"/>
    <dgm:cxn modelId="{31F2E46B-9A3F-4988-927C-874994875682}" type="presOf" srcId="{4C4C6BE0-344B-4991-AD0B-9C8FA247A091}" destId="{B5B840CB-C33C-4E06-987A-5BE55F82124E}" srcOrd="0" destOrd="0" presId="urn:microsoft.com/office/officeart/2005/8/layout/chevron2"/>
    <dgm:cxn modelId="{A4F6E74B-B24F-4429-AE4D-63AA8FCA8E47}" type="presOf" srcId="{9CC17898-80ED-4C65-BC2E-654C46B2B614}" destId="{1F56BF5E-999C-4447-875D-3EFC93396DB6}" srcOrd="0" destOrd="0" presId="urn:microsoft.com/office/officeart/2005/8/layout/chevron2"/>
    <dgm:cxn modelId="{9925D085-81F2-49B0-9871-6758E28F926C}" srcId="{F7A724F6-D91B-4FDF-94BF-93BAF5D30FEB}" destId="{56B3A7B2-238D-41CE-AD71-CD7E8AEF0F9D}" srcOrd="0" destOrd="0" parTransId="{1D5A566E-8A3F-4217-BD60-75346A93B51D}" sibTransId="{A354B1A9-17D6-4E22-807F-0145A1F4E5FC}"/>
    <dgm:cxn modelId="{B146AF5F-E9FF-4212-B23A-82F8927BFED2}" srcId="{F7A724F6-D91B-4FDF-94BF-93BAF5D30FEB}" destId="{4C4C6BE0-344B-4991-AD0B-9C8FA247A091}" srcOrd="3" destOrd="0" parTransId="{C5365015-6469-45BC-BFB5-563DA18F59CB}" sibTransId="{9186EB49-ADE6-4B2E-8628-68D5FFA15685}"/>
    <dgm:cxn modelId="{DD98FEC4-A476-454A-BBD0-4FF4BDE750E4}" srcId="{F7A724F6-D91B-4FDF-94BF-93BAF5D30FEB}" destId="{9CC17898-80ED-4C65-BC2E-654C46B2B614}" srcOrd="4" destOrd="0" parTransId="{9BE73362-4C19-47E8-B5AE-5816FFC54DBA}" sibTransId="{59A14CC0-6F24-4C4B-8DD1-11B46304DCB0}"/>
    <dgm:cxn modelId="{4F8EFC56-2E81-4507-AC34-15F01B810C68}" type="presOf" srcId="{F7A724F6-D91B-4FDF-94BF-93BAF5D30FEB}" destId="{3172C44C-58A2-4915-A796-E0484A26FC2E}" srcOrd="0" destOrd="0" presId="urn:microsoft.com/office/officeart/2005/8/layout/chevron2"/>
    <dgm:cxn modelId="{CA06F25A-4686-4BC0-A17F-D6545B959C10}" type="presOf" srcId="{56B3A7B2-238D-41CE-AD71-CD7E8AEF0F9D}" destId="{E5A3A3FA-2A1B-46DD-90FF-5468B43136E8}" srcOrd="0" destOrd="0" presId="urn:microsoft.com/office/officeart/2005/8/layout/chevron2"/>
    <dgm:cxn modelId="{7DD56602-ED46-4315-AC76-020BBE0D517F}" srcId="{F7A724F6-D91B-4FDF-94BF-93BAF5D30FEB}" destId="{808BC44B-A116-4C66-A2D8-849ED3863333}" srcOrd="1" destOrd="0" parTransId="{030D8522-B67E-45B9-9D61-FA0A94CE783E}" sibTransId="{20849264-70D2-46F5-B99B-901DE25EE1FA}"/>
    <dgm:cxn modelId="{E5F4DB01-25CA-4C53-A99D-51F76373820E}" srcId="{F7A724F6-D91B-4FDF-94BF-93BAF5D30FEB}" destId="{05D9B399-C88D-449A-9491-DD91376DCAAF}" srcOrd="2" destOrd="0" parTransId="{F4CE0D7F-85B0-4B9D-8622-2EC057282D85}" sibTransId="{20EA5A4E-FD35-40FB-BC49-FF2A4EA231C5}"/>
    <dgm:cxn modelId="{2CE5E9D8-F88C-40C6-AE0E-87682CA2A23B}" type="presParOf" srcId="{3172C44C-58A2-4915-A796-E0484A26FC2E}" destId="{CCC0C9FD-E7DF-42C1-91AF-AC289BE4D112}" srcOrd="0" destOrd="0" presId="urn:microsoft.com/office/officeart/2005/8/layout/chevron2"/>
    <dgm:cxn modelId="{24C0CC03-07FE-47CE-8827-2E5FC2FAE72B}" type="presParOf" srcId="{CCC0C9FD-E7DF-42C1-91AF-AC289BE4D112}" destId="{E5A3A3FA-2A1B-46DD-90FF-5468B43136E8}" srcOrd="0" destOrd="0" presId="urn:microsoft.com/office/officeart/2005/8/layout/chevron2"/>
    <dgm:cxn modelId="{45CD00DF-6157-4A83-A94E-C19857E2E35B}" type="presParOf" srcId="{CCC0C9FD-E7DF-42C1-91AF-AC289BE4D112}" destId="{656AEDAB-E03F-447C-B1D8-4E88F634CEA7}" srcOrd="1" destOrd="0" presId="urn:microsoft.com/office/officeart/2005/8/layout/chevron2"/>
    <dgm:cxn modelId="{B0658459-A892-45C4-BDBF-6564700F707A}" type="presParOf" srcId="{3172C44C-58A2-4915-A796-E0484A26FC2E}" destId="{30F1538C-9EC4-406A-8588-E5C1C48AE033}" srcOrd="1" destOrd="0" presId="urn:microsoft.com/office/officeart/2005/8/layout/chevron2"/>
    <dgm:cxn modelId="{DA005A47-30C6-42D4-A5BA-B8050FCD67C2}" type="presParOf" srcId="{3172C44C-58A2-4915-A796-E0484A26FC2E}" destId="{2EFC7C09-1CE3-4A4D-B8D9-48C85843AFF3}" srcOrd="2" destOrd="0" presId="urn:microsoft.com/office/officeart/2005/8/layout/chevron2"/>
    <dgm:cxn modelId="{ACADD146-DB4A-4725-AC50-5DF9481F21DD}" type="presParOf" srcId="{2EFC7C09-1CE3-4A4D-B8D9-48C85843AFF3}" destId="{59450E51-DC7B-4095-B345-9C97406E374C}" srcOrd="0" destOrd="0" presId="urn:microsoft.com/office/officeart/2005/8/layout/chevron2"/>
    <dgm:cxn modelId="{FD113BB3-A9A7-465A-B312-D19551DFD8FE}" type="presParOf" srcId="{2EFC7C09-1CE3-4A4D-B8D9-48C85843AFF3}" destId="{3FC4F265-8138-4877-9D23-669CE4FEAF3B}" srcOrd="1" destOrd="0" presId="urn:microsoft.com/office/officeart/2005/8/layout/chevron2"/>
    <dgm:cxn modelId="{8986ADAD-2149-4A09-9EB8-0063290D08C4}" type="presParOf" srcId="{3172C44C-58A2-4915-A796-E0484A26FC2E}" destId="{06613218-6FF1-4F12-B38E-B3B25722D8E4}" srcOrd="3" destOrd="0" presId="urn:microsoft.com/office/officeart/2005/8/layout/chevron2"/>
    <dgm:cxn modelId="{526753FF-C820-42CF-AF19-5192EB647532}" type="presParOf" srcId="{3172C44C-58A2-4915-A796-E0484A26FC2E}" destId="{D7BA0853-7AD9-40B7-A7DF-CA78292A1C56}" srcOrd="4" destOrd="0" presId="urn:microsoft.com/office/officeart/2005/8/layout/chevron2"/>
    <dgm:cxn modelId="{0AADF856-B6CB-4E02-B944-8F6CD23F79DF}" type="presParOf" srcId="{D7BA0853-7AD9-40B7-A7DF-CA78292A1C56}" destId="{DD4ACCE6-870D-4D99-A2F4-90EE7B546354}" srcOrd="0" destOrd="0" presId="urn:microsoft.com/office/officeart/2005/8/layout/chevron2"/>
    <dgm:cxn modelId="{E46649D5-1DCA-46D0-A22D-C4CDBD0E3C51}" type="presParOf" srcId="{D7BA0853-7AD9-40B7-A7DF-CA78292A1C56}" destId="{EB26BC3F-9EC0-4406-A9E5-4934FCADF545}" srcOrd="1" destOrd="0" presId="urn:microsoft.com/office/officeart/2005/8/layout/chevron2"/>
    <dgm:cxn modelId="{0C2E5473-4B45-40B8-B5B9-DBBA1C5D78DB}" type="presParOf" srcId="{3172C44C-58A2-4915-A796-E0484A26FC2E}" destId="{30CC0B4A-2635-4956-9E3E-71C15E5FBE68}" srcOrd="5" destOrd="0" presId="urn:microsoft.com/office/officeart/2005/8/layout/chevron2"/>
    <dgm:cxn modelId="{614F39A7-E2EE-4B02-B85E-ADB06209C634}" type="presParOf" srcId="{3172C44C-58A2-4915-A796-E0484A26FC2E}" destId="{B8341179-1CAE-47CF-95BF-3801EBFD3571}" srcOrd="6" destOrd="0" presId="urn:microsoft.com/office/officeart/2005/8/layout/chevron2"/>
    <dgm:cxn modelId="{891F6A6C-1307-48EB-AF83-268F25F48E78}" type="presParOf" srcId="{B8341179-1CAE-47CF-95BF-3801EBFD3571}" destId="{B5B840CB-C33C-4E06-987A-5BE55F82124E}" srcOrd="0" destOrd="0" presId="urn:microsoft.com/office/officeart/2005/8/layout/chevron2"/>
    <dgm:cxn modelId="{17691F08-E10A-4B18-BDB9-8559D5778E78}" type="presParOf" srcId="{B8341179-1CAE-47CF-95BF-3801EBFD3571}" destId="{8C6ECB74-C0A8-415A-93AA-37E392650852}" srcOrd="1" destOrd="0" presId="urn:microsoft.com/office/officeart/2005/8/layout/chevron2"/>
    <dgm:cxn modelId="{BF26D5CC-E37A-4B61-9B2F-70DDFC993E82}" type="presParOf" srcId="{3172C44C-58A2-4915-A796-E0484A26FC2E}" destId="{C2B303E6-620D-42D9-BFF1-E56DB75F6859}" srcOrd="7" destOrd="0" presId="urn:microsoft.com/office/officeart/2005/8/layout/chevron2"/>
    <dgm:cxn modelId="{C143ACFA-9BCB-4099-8598-4B9C70253CEF}" type="presParOf" srcId="{3172C44C-58A2-4915-A796-E0484A26FC2E}" destId="{8C7FC603-67E2-4365-BE17-B8D69A1C0DB7}" srcOrd="8" destOrd="0" presId="urn:microsoft.com/office/officeart/2005/8/layout/chevron2"/>
    <dgm:cxn modelId="{B7581AF5-0AE6-4874-AE9C-A754D3CE73BC}" type="presParOf" srcId="{8C7FC603-67E2-4365-BE17-B8D69A1C0DB7}" destId="{1F56BF5E-999C-4447-875D-3EFC93396DB6}" srcOrd="0" destOrd="0" presId="urn:microsoft.com/office/officeart/2005/8/layout/chevron2"/>
    <dgm:cxn modelId="{B7A67E28-4601-46FF-B5F9-6D1492C6B98B}" type="presParOf" srcId="{8C7FC603-67E2-4365-BE17-B8D69A1C0DB7}" destId="{99672C51-9972-49DD-A205-4439C117842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3A3FA-2A1B-46DD-90FF-5468B43136E8}">
      <dsp:nvSpPr>
        <dsp:cNvPr id="0" name=""/>
        <dsp:cNvSpPr/>
      </dsp:nvSpPr>
      <dsp:spPr>
        <a:xfrm rot="5400000">
          <a:off x="454455" y="11756"/>
          <a:ext cx="1105963" cy="1082450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ZAPACH</a:t>
          </a:r>
          <a:endParaRPr lang="pl-PL" sz="1400" b="1" kern="1200" dirty="0"/>
        </a:p>
      </dsp:txBody>
      <dsp:txXfrm rot="-5400000">
        <a:off x="466212" y="541224"/>
        <a:ext cx="1082450" cy="23513"/>
      </dsp:txXfrm>
    </dsp:sp>
    <dsp:sp modelId="{656AEDAB-E03F-447C-B1D8-4E88F634CEA7}">
      <dsp:nvSpPr>
        <dsp:cNvPr id="0" name=""/>
        <dsp:cNvSpPr/>
      </dsp:nvSpPr>
      <dsp:spPr>
        <a:xfrm rot="5400000">
          <a:off x="3605919" y="-1940110"/>
          <a:ext cx="719254" cy="45994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450E51-DC7B-4095-B345-9C97406E374C}">
      <dsp:nvSpPr>
        <dsp:cNvPr id="0" name=""/>
        <dsp:cNvSpPr/>
      </dsp:nvSpPr>
      <dsp:spPr>
        <a:xfrm rot="5400000">
          <a:off x="460466" y="1005879"/>
          <a:ext cx="1105963" cy="1094473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144575"/>
                <a:satOff val="-3024"/>
                <a:lumOff val="16825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144575"/>
                <a:satOff val="-3024"/>
                <a:lumOff val="16825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144575"/>
                <a:satOff val="-3024"/>
                <a:lumOff val="168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rum</a:t>
          </a:r>
          <a:endParaRPr lang="pl-PL" sz="1400" b="1" kern="1200" dirty="0"/>
        </a:p>
      </dsp:txBody>
      <dsp:txXfrm rot="-5400000">
        <a:off x="466212" y="1547371"/>
        <a:ext cx="1094473" cy="11490"/>
      </dsp:txXfrm>
    </dsp:sp>
    <dsp:sp modelId="{3FC4F265-8138-4877-9D23-669CE4FEAF3B}">
      <dsp:nvSpPr>
        <dsp:cNvPr id="0" name=""/>
        <dsp:cNvSpPr/>
      </dsp:nvSpPr>
      <dsp:spPr>
        <a:xfrm rot="5400000">
          <a:off x="3078338" y="-435139"/>
          <a:ext cx="718876" cy="358942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144575"/>
              <a:satOff val="-3024"/>
              <a:lumOff val="1682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4ACCE6-870D-4D99-A2F4-90EE7B546354}">
      <dsp:nvSpPr>
        <dsp:cNvPr id="0" name=""/>
        <dsp:cNvSpPr/>
      </dsp:nvSpPr>
      <dsp:spPr>
        <a:xfrm rot="5400000">
          <a:off x="493558" y="1985804"/>
          <a:ext cx="1105963" cy="1100489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289150"/>
                <a:satOff val="-6048"/>
                <a:lumOff val="3365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289150"/>
                <a:satOff val="-6048"/>
                <a:lumOff val="3365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289150"/>
                <a:satOff val="-6048"/>
                <a:lumOff val="336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ananas</a:t>
          </a:r>
          <a:endParaRPr lang="pl-PL" sz="1400" b="1" kern="1200" dirty="0"/>
        </a:p>
      </dsp:txBody>
      <dsp:txXfrm rot="-5400000">
        <a:off x="496296" y="2533312"/>
        <a:ext cx="1100489" cy="5474"/>
      </dsp:txXfrm>
    </dsp:sp>
    <dsp:sp modelId="{EB26BC3F-9EC0-4406-A9E5-4934FCADF545}">
      <dsp:nvSpPr>
        <dsp:cNvPr id="0" name=""/>
        <dsp:cNvSpPr/>
      </dsp:nvSpPr>
      <dsp:spPr>
        <a:xfrm rot="5400000">
          <a:off x="2989305" y="654049"/>
          <a:ext cx="718876" cy="32684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289150"/>
              <a:satOff val="-6048"/>
              <a:lumOff val="3365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B840CB-C33C-4E06-987A-5BE55F82124E}">
      <dsp:nvSpPr>
        <dsp:cNvPr id="0" name=""/>
        <dsp:cNvSpPr/>
      </dsp:nvSpPr>
      <dsp:spPr>
        <a:xfrm rot="5400000">
          <a:off x="484543" y="2983979"/>
          <a:ext cx="1105963" cy="1082458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289150"/>
                <a:satOff val="-6048"/>
                <a:lumOff val="3365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289150"/>
                <a:satOff val="-6048"/>
                <a:lumOff val="3365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289150"/>
                <a:satOff val="-6048"/>
                <a:lumOff val="3365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b="1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poziomki</a:t>
          </a:r>
          <a:endParaRPr lang="pl-PL" sz="1400" b="1" kern="1200" dirty="0"/>
        </a:p>
      </dsp:txBody>
      <dsp:txXfrm rot="-5400000">
        <a:off x="496296" y="3513455"/>
        <a:ext cx="1082458" cy="23505"/>
      </dsp:txXfrm>
    </dsp:sp>
    <dsp:sp modelId="{8C6ECB74-C0A8-415A-93AA-37E392650852}">
      <dsp:nvSpPr>
        <dsp:cNvPr id="0" name=""/>
        <dsp:cNvSpPr/>
      </dsp:nvSpPr>
      <dsp:spPr>
        <a:xfrm rot="5400000">
          <a:off x="2832463" y="1810999"/>
          <a:ext cx="718876" cy="29547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289150"/>
              <a:satOff val="-6048"/>
              <a:lumOff val="3365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56BF5E-999C-4447-875D-3EFC93396DB6}">
      <dsp:nvSpPr>
        <dsp:cNvPr id="0" name=""/>
        <dsp:cNvSpPr/>
      </dsp:nvSpPr>
      <dsp:spPr>
        <a:xfrm rot="5400000">
          <a:off x="526271" y="3931410"/>
          <a:ext cx="1105963" cy="1165914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144575"/>
                <a:satOff val="-3024"/>
                <a:lumOff val="16825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144575"/>
                <a:satOff val="-3024"/>
                <a:lumOff val="16825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144575"/>
                <a:satOff val="-3024"/>
                <a:lumOff val="1682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jabłka</a:t>
          </a:r>
          <a:endParaRPr lang="pl-PL" sz="1600" b="1" kern="1200" dirty="0"/>
        </a:p>
      </dsp:txBody>
      <dsp:txXfrm rot="-5400000">
        <a:off x="496296" y="3961385"/>
        <a:ext cx="1165914" cy="1105963"/>
      </dsp:txXfrm>
    </dsp:sp>
    <dsp:sp modelId="{99672C51-9972-49DD-A205-4439C117842C}">
      <dsp:nvSpPr>
        <dsp:cNvPr id="0" name=""/>
        <dsp:cNvSpPr/>
      </dsp:nvSpPr>
      <dsp:spPr>
        <a:xfrm rot="5400000">
          <a:off x="2629464" y="3085585"/>
          <a:ext cx="718876" cy="24058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50000"/>
              <a:hueOff val="144575"/>
              <a:satOff val="-3024"/>
              <a:lumOff val="1682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1EB550-343E-45A2-B3F3-22D56E08DEFC}" type="datetimeFigureOut">
              <a:rPr lang="pl-PL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95914-DBF5-4AA7-8023-D8DB7F9503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4938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8C3C9-81DC-4329-8710-591FF37D1E30}" type="slidenum">
              <a:rPr lang="pl-PL" smtClean="0"/>
              <a:pPr/>
              <a:t>25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mtClean="0"/>
              <a:t>informatyka +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5"/>
          <p:cNvSpPr txBox="1">
            <a:spLocks/>
          </p:cNvSpPr>
          <p:nvPr userDrawn="1"/>
        </p:nvSpPr>
        <p:spPr>
          <a:xfrm>
            <a:off x="331788" y="282575"/>
            <a:ext cx="8785225" cy="490538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TYTUŁ SLAJDU</a:t>
            </a: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8" name="Symbol zastępczy numeru slajdu 3"/>
          <p:cNvSpPr txBox="1">
            <a:spLocks/>
          </p:cNvSpPr>
          <p:nvPr userDrawn="1"/>
        </p:nvSpPr>
        <p:spPr bwMode="auto">
          <a:xfrm>
            <a:off x="6705600" y="65087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7EBF4F-031E-49BA-AC37-C782E95C990C}" type="slidenum">
              <a:rPr kumimoji="0" lang="pl-PL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BA1E-ABE4-4DB5-9B23-7D5BDC8D4BAD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01454-67C9-4F93-AECE-029C454E6400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sz="3600" b="1" dirty="0" smtClean="0"/>
              <a:t>Treści multimedialne - kodowanie, przetwarzanie, prezentacja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3600" dirty="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08FF9B-0118-44C7-8E1D-98D0E61C4556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</a:t>
            </a:fld>
            <a:endParaRPr lang="pl-PL" dirty="0"/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9" y="188913"/>
            <a:ext cx="8353051" cy="504028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12800" b="1" cap="small" dirty="0" smtClean="0">
                <a:solidFill>
                  <a:schemeClr val="bg1"/>
                </a:solidFill>
                <a:latin typeface="+mj-lt"/>
              </a:rPr>
              <a:t>Jednofunkcyjne pochodne węglowodorów</a:t>
            </a:r>
            <a:r>
              <a:rPr lang="pl-PL" sz="9800" b="1" cap="small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9800" b="1" cap="all" dirty="0" smtClean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9800" b="1" cap="all" dirty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16000" b="1" cap="all" dirty="0" smtClean="0">
                <a:solidFill>
                  <a:schemeClr val="bg1"/>
                </a:solidFill>
                <a:latin typeface="+mj-lt"/>
              </a:rPr>
              <a:t>estry </a:t>
            </a: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7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11200" b="1" cap="all" dirty="0">
                <a:solidFill>
                  <a:schemeClr val="bg1"/>
                </a:solidFill>
                <a:latin typeface="+mn-lt"/>
              </a:rPr>
              <a:t>Hanna Gulińska </a:t>
            </a:r>
            <a:r>
              <a:rPr lang="pl-PL" sz="3200" b="1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Objaśnienie w chmurce 7"/>
          <p:cNvSpPr/>
          <p:nvPr/>
        </p:nvSpPr>
        <p:spPr>
          <a:xfrm>
            <a:off x="395536" y="908720"/>
            <a:ext cx="8496944" cy="504056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76592" y="2276872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	</a:t>
            </a:r>
            <a:r>
              <a:rPr lang="pl-PL" dirty="0" smtClean="0">
                <a:solidFill>
                  <a:schemeClr val="bg1"/>
                </a:solidFill>
              </a:rPr>
              <a:t>Wykonaj zdjęcia ilustrujące przebieg dowolnego doświadczenia wykonanego na lekcji. Umieść je w swoim </a:t>
            </a:r>
            <a:r>
              <a:rPr lang="pl-PL" dirty="0" err="1" smtClean="0">
                <a:solidFill>
                  <a:schemeClr val="bg1"/>
                </a:solidFill>
              </a:rPr>
              <a:t>portfolio</a:t>
            </a:r>
            <a:r>
              <a:rPr lang="pl-PL" dirty="0" smtClean="0">
                <a:solidFill>
                  <a:schemeClr val="bg1"/>
                </a:solidFill>
              </a:rPr>
              <a:t> pt. </a:t>
            </a:r>
            <a:r>
              <a:rPr lang="pl-PL" i="1" dirty="0" smtClean="0">
                <a:solidFill>
                  <a:schemeClr val="bg1"/>
                </a:solidFill>
              </a:rPr>
              <a:t>Ciekawe eksperymenty chemiczne</a:t>
            </a:r>
            <a:r>
              <a:rPr lang="pl-PL" dirty="0" smtClean="0">
                <a:solidFill>
                  <a:schemeClr val="bg1"/>
                </a:solidFill>
              </a:rPr>
              <a:t>.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sz="3600" dirty="0" smtClean="0"/>
              <a:t>	</a:t>
            </a:r>
          </a:p>
          <a:p>
            <a:pPr algn="ctr">
              <a:buNone/>
            </a:pPr>
            <a:r>
              <a:rPr lang="pl-PL" sz="2800" b="1" dirty="0" smtClean="0"/>
              <a:t>ESTRY</a:t>
            </a:r>
            <a:r>
              <a:rPr lang="pl-PL" sz="2800" dirty="0" smtClean="0"/>
              <a:t> –</a:t>
            </a:r>
            <a:br>
              <a:rPr lang="pl-PL" sz="2800" dirty="0" smtClean="0"/>
            </a:br>
            <a:r>
              <a:rPr lang="pl-PL" sz="2800" dirty="0" smtClean="0"/>
              <a:t>pochodne węglowodorów, </a:t>
            </a:r>
            <a:br>
              <a:rPr lang="pl-PL" sz="2800" dirty="0" smtClean="0"/>
            </a:br>
            <a:r>
              <a:rPr lang="pl-PL" sz="2800" dirty="0" smtClean="0"/>
              <a:t>zawierające w swej cząsteczce</a:t>
            </a:r>
          </a:p>
          <a:p>
            <a:pPr algn="ctr">
              <a:buNone/>
            </a:pPr>
            <a:r>
              <a:rPr lang="pl-PL" sz="2600" b="1" dirty="0" smtClean="0"/>
              <a:t>grupę estrową: –COO–</a:t>
            </a:r>
            <a:br>
              <a:rPr lang="pl-PL" sz="2600" b="1" dirty="0" smtClean="0"/>
            </a:br>
            <a:r>
              <a:rPr lang="pl-PL" sz="2600" dirty="0" smtClean="0"/>
              <a:t>oraz</a:t>
            </a:r>
          </a:p>
          <a:p>
            <a:pPr algn="ctr">
              <a:buNone/>
            </a:pPr>
            <a:r>
              <a:rPr lang="pl-PL" sz="2600" dirty="0" smtClean="0"/>
              <a:t>połączone z nią</a:t>
            </a:r>
            <a:r>
              <a:rPr lang="pl-PL" sz="2600" b="1" dirty="0" smtClean="0"/>
              <a:t/>
            </a:r>
            <a:br>
              <a:rPr lang="pl-PL" sz="2600" b="1" dirty="0" smtClean="0"/>
            </a:br>
            <a:r>
              <a:rPr lang="pl-PL" sz="2600" b="1" dirty="0" smtClean="0"/>
              <a:t>dowolne grupy alkilowe R</a:t>
            </a:r>
            <a:r>
              <a:rPr lang="pl-PL" sz="2600" b="1" baseline="-25000" dirty="0" smtClean="0"/>
              <a:t>1</a:t>
            </a:r>
            <a:r>
              <a:rPr lang="pl-PL" sz="2600" b="1" dirty="0" smtClean="0"/>
              <a:t> i R</a:t>
            </a:r>
            <a:r>
              <a:rPr lang="pl-PL" sz="2600" b="1" baseline="-25000" dirty="0" smtClean="0"/>
              <a:t>2</a:t>
            </a:r>
          </a:p>
          <a:p>
            <a:pPr algn="ctr">
              <a:buNone/>
            </a:pPr>
            <a:r>
              <a:rPr lang="pl-PL" sz="2600" dirty="0" smtClean="0"/>
              <a:t> </a:t>
            </a: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Grupa funkcyjna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l-PL" sz="3600" b="1" dirty="0" smtClean="0"/>
              <a:t>GRUPA ESTROWA</a:t>
            </a:r>
            <a:endParaRPr lang="pl-PL" sz="3600" b="1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214942" y="2500306"/>
            <a:ext cx="86113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dirty="0" smtClean="0">
                <a:latin typeface="Bookman Old Style" pitchFamily="18" charset="0"/>
              </a:rPr>
              <a:t>O</a:t>
            </a:r>
            <a:endParaRPr lang="pl-PL" sz="6600" dirty="0">
              <a:latin typeface="Bookman Old Style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500694" y="4286256"/>
            <a:ext cx="86113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dirty="0" smtClean="0">
                <a:latin typeface="Bookman Old Style" pitchFamily="18" charset="0"/>
              </a:rPr>
              <a:t>O</a:t>
            </a:r>
            <a:endParaRPr lang="pl-PL" sz="6600" dirty="0">
              <a:latin typeface="Bookman Old Style" pitchFamily="18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3500430" y="4071942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15"/>
          <p:cNvCxnSpPr/>
          <p:nvPr/>
        </p:nvCxnSpPr>
        <p:spPr>
          <a:xfrm>
            <a:off x="4929190" y="4357694"/>
            <a:ext cx="561980" cy="4191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18"/>
          <p:cNvCxnSpPr/>
          <p:nvPr/>
        </p:nvCxnSpPr>
        <p:spPr>
          <a:xfrm>
            <a:off x="6357950" y="4929198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le tekstowe 19"/>
          <p:cNvSpPr txBox="1"/>
          <p:nvPr/>
        </p:nvSpPr>
        <p:spPr>
          <a:xfrm>
            <a:off x="4143372" y="3500438"/>
            <a:ext cx="8114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dirty="0">
                <a:latin typeface="Bookman Old Style" pitchFamily="18" charset="0"/>
              </a:rPr>
              <a:t>C</a:t>
            </a:r>
          </a:p>
        </p:txBody>
      </p:sp>
      <p:cxnSp>
        <p:nvCxnSpPr>
          <p:cNvPr id="21" name="Łącznik prosty 20"/>
          <p:cNvCxnSpPr/>
          <p:nvPr/>
        </p:nvCxnSpPr>
        <p:spPr>
          <a:xfrm rot="5400000" flipH="1" flipV="1">
            <a:off x="4929190" y="3357562"/>
            <a:ext cx="428628" cy="4286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21"/>
          <p:cNvCxnSpPr/>
          <p:nvPr/>
        </p:nvCxnSpPr>
        <p:spPr>
          <a:xfrm rot="5400000" flipH="1" flipV="1">
            <a:off x="4857752" y="3286124"/>
            <a:ext cx="428628" cy="4286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153400" cy="990600"/>
          </a:xfrm>
        </p:spPr>
        <p:txBody>
          <a:bodyPr/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560" y="1628800"/>
            <a:ext cx="8153400" cy="4495800"/>
          </a:xfrm>
        </p:spPr>
        <p:txBody>
          <a:bodyPr/>
          <a:lstStyle/>
          <a:p>
            <a:pPr marL="0" indent="0" algn="ctr">
              <a:buNone/>
            </a:pPr>
            <a:r>
              <a:rPr lang="pl-PL" sz="3600" b="1" dirty="0" smtClean="0"/>
              <a:t>POWTÓRZMY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1026" name="Picture 2" descr="C:\Users\Kasia\Desktop\istock_lu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136219"/>
            <a:ext cx="4735428" cy="4721781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Grupa funkcyjna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6804" name="Picture 4" descr="http://brasil.cel.agh.edu.pl/~11upknapczyk/images/est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143248"/>
            <a:ext cx="685800" cy="609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	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aplikacji Chemitorium, narysuj prosty schemat wiązania chemicznego w grupie estrowej.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Wzór ogólny estrów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ESTRY ALIFATYCZNYCH </a:t>
            </a:r>
            <a:br>
              <a:rPr lang="pl-PL" dirty="0" smtClean="0"/>
            </a:br>
            <a:r>
              <a:rPr lang="pl-PL" dirty="0" smtClean="0"/>
              <a:t>KWASÓW KARBOKSYLOWYCH</a:t>
            </a:r>
            <a:endParaRPr lang="pl-PL" sz="3200" dirty="0" smtClean="0"/>
          </a:p>
          <a:p>
            <a:pPr algn="ctr">
              <a:buNone/>
            </a:pPr>
            <a:endParaRPr lang="pl-PL" sz="3200" dirty="0" smtClean="0"/>
          </a:p>
          <a:p>
            <a:pPr algn="ctr">
              <a:buNone/>
            </a:pPr>
            <a:r>
              <a:rPr lang="pl-PL" sz="6000" dirty="0" smtClean="0"/>
              <a:t>R</a:t>
            </a:r>
            <a:r>
              <a:rPr lang="pl-PL" sz="6000" baseline="-25000" dirty="0" smtClean="0"/>
              <a:t>1</a:t>
            </a:r>
            <a:r>
              <a:rPr lang="pl-PL" sz="6000" dirty="0" smtClean="0"/>
              <a:t>COOR</a:t>
            </a:r>
            <a:r>
              <a:rPr lang="pl-PL" sz="6000" baseline="-25000" dirty="0" smtClean="0"/>
              <a:t>2</a:t>
            </a:r>
            <a:endParaRPr lang="pl-PL" sz="6000" baseline="-25000" dirty="0"/>
          </a:p>
        </p:txBody>
      </p:sp>
      <p:cxnSp>
        <p:nvCxnSpPr>
          <p:cNvPr id="8" name="Łącznik prosty ze strzałką 7"/>
          <p:cNvCxnSpPr>
            <a:stCxn id="9" idx="0"/>
          </p:cNvCxnSpPr>
          <p:nvPr/>
        </p:nvCxnSpPr>
        <p:spPr>
          <a:xfrm rot="5400000" flipH="1" flipV="1">
            <a:off x="2487890" y="4273849"/>
            <a:ext cx="642938" cy="52488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285720" y="4857760"/>
            <a:ext cx="45223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 smtClean="0">
                <a:latin typeface="+mn-lt"/>
              </a:rPr>
              <a:t>wodór lub grupa węglowodorowa</a:t>
            </a:r>
            <a:br>
              <a:rPr lang="pl-PL" dirty="0" smtClean="0">
                <a:latin typeface="+mn-lt"/>
              </a:rPr>
            </a:br>
            <a:r>
              <a:rPr lang="pl-PL" dirty="0" smtClean="0">
                <a:latin typeface="+mn-lt"/>
              </a:rPr>
              <a:t>pochodząca od kwasu karboksylowego</a:t>
            </a:r>
            <a:endParaRPr lang="pl-PL" dirty="0">
              <a:latin typeface="+mn-lt"/>
            </a:endParaRPr>
          </a:p>
        </p:txBody>
      </p:sp>
      <p:cxnSp>
        <p:nvCxnSpPr>
          <p:cNvPr id="11" name="Łącznik prosty ze strzałką 10"/>
          <p:cNvCxnSpPr/>
          <p:nvPr/>
        </p:nvCxnSpPr>
        <p:spPr>
          <a:xfrm rot="10800000">
            <a:off x="5857884" y="4214818"/>
            <a:ext cx="642942" cy="57150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5500694" y="4857760"/>
            <a:ext cx="29065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 smtClean="0">
                <a:latin typeface="+mn-lt"/>
              </a:rPr>
              <a:t>grupa węglowodorowa</a:t>
            </a:r>
            <a:br>
              <a:rPr lang="pl-PL" dirty="0" smtClean="0">
                <a:latin typeface="+mn-lt"/>
              </a:rPr>
            </a:br>
            <a:r>
              <a:rPr lang="pl-PL" dirty="0" smtClean="0">
                <a:latin typeface="+mn-lt"/>
              </a:rPr>
              <a:t>pochodząca od alkoholu</a:t>
            </a:r>
            <a:endParaRPr lang="pl-PL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5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b="1" dirty="0" smtClean="0"/>
              <a:t>ESTER</a:t>
            </a:r>
          </a:p>
          <a:p>
            <a:pPr algn="ctr">
              <a:buNone/>
            </a:pPr>
            <a:endParaRPr lang="pl-PL" sz="3600" b="1" dirty="0"/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2233613"/>
            <a:ext cx="628650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Elipsa 6"/>
          <p:cNvSpPr/>
          <p:nvPr/>
        </p:nvSpPr>
        <p:spPr>
          <a:xfrm>
            <a:off x="1285852" y="2928934"/>
            <a:ext cx="2714644" cy="1140986"/>
          </a:xfrm>
          <a:prstGeom prst="ellipse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9" name="Elipsa 8"/>
          <p:cNvSpPr/>
          <p:nvPr/>
        </p:nvSpPr>
        <p:spPr>
          <a:xfrm>
            <a:off x="5072066" y="3571876"/>
            <a:ext cx="3000396" cy="121242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428596" y="4286256"/>
            <a:ext cx="359585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kwas karboksylowy</a:t>
            </a:r>
          </a:p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</a:t>
            </a:r>
            <a:r>
              <a:rPr lang="pl-PL" sz="2800" baseline="-25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</a:t>
            </a:r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COOH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286512" y="4929198"/>
            <a:ext cx="216277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alkohol</a:t>
            </a:r>
          </a:p>
          <a:p>
            <a:pPr algn="ctr"/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CH</a:t>
            </a:r>
            <a:r>
              <a:rPr lang="pl-PL" sz="2800" baseline="-25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3</a:t>
            </a: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CH</a:t>
            </a:r>
            <a:r>
              <a:rPr lang="pl-PL" sz="2800" baseline="-25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2</a:t>
            </a: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OH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10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55679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dirty="0" smtClean="0"/>
              <a:t>	Nazwy estrów tworzymy od nazw kwasów karboksylowych i alkoholi.</a:t>
            </a:r>
          </a:p>
          <a:p>
            <a:pPr algn="ctr">
              <a:buNone/>
            </a:pPr>
            <a:r>
              <a:rPr lang="pl-PL" dirty="0" smtClean="0"/>
              <a:t>np. </a:t>
            </a:r>
            <a:endParaRPr lang="pl-PL" sz="2800" dirty="0" smtClean="0"/>
          </a:p>
          <a:p>
            <a:r>
              <a:rPr lang="pl-PL" sz="2800" dirty="0" smtClean="0"/>
              <a:t>metanian metylu lub mrówczan metylu pochodzi od kwasu mrówkowego i metanolu</a:t>
            </a:r>
          </a:p>
          <a:p>
            <a:endParaRPr lang="pl-PL" sz="2800" dirty="0" smtClean="0"/>
          </a:p>
          <a:p>
            <a:r>
              <a:rPr lang="pl-PL" sz="2800" dirty="0" smtClean="0"/>
              <a:t>benzoesan metylu pochodzi od kwasu benzoesowego i metanolu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b="1" dirty="0" smtClean="0"/>
              <a:t>ESTER</a:t>
            </a:r>
          </a:p>
          <a:p>
            <a:pPr algn="ctr">
              <a:buNone/>
            </a:pPr>
            <a:endParaRPr lang="pl-PL" sz="3600" b="1" dirty="0"/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2233613"/>
            <a:ext cx="628650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Elipsa 6"/>
          <p:cNvSpPr/>
          <p:nvPr/>
        </p:nvSpPr>
        <p:spPr>
          <a:xfrm>
            <a:off x="1285852" y="2928934"/>
            <a:ext cx="2714644" cy="1140986"/>
          </a:xfrm>
          <a:prstGeom prst="ellipse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9" name="Elipsa 8"/>
          <p:cNvSpPr/>
          <p:nvPr/>
        </p:nvSpPr>
        <p:spPr>
          <a:xfrm>
            <a:off x="5072066" y="3571876"/>
            <a:ext cx="3000396" cy="121242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357158" y="4286256"/>
            <a:ext cx="359585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kwas karboksylowy</a:t>
            </a:r>
          </a:p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</a:t>
            </a:r>
            <a:r>
              <a:rPr lang="pl-PL" sz="2800" baseline="-25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</a:t>
            </a:r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COOH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286512" y="4929198"/>
            <a:ext cx="216277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alkohol</a:t>
            </a:r>
          </a:p>
          <a:p>
            <a:pPr algn="ctr"/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CH</a:t>
            </a:r>
            <a:r>
              <a:rPr lang="pl-PL" sz="2800" baseline="-25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3</a:t>
            </a: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CH</a:t>
            </a:r>
            <a:r>
              <a:rPr lang="pl-PL" sz="2800" baseline="-250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2</a:t>
            </a: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OH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539552" y="6012577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etan</a:t>
            </a:r>
            <a:r>
              <a:rPr lang="pl-PL" sz="3200" b="1" dirty="0" smtClean="0">
                <a:latin typeface="+mj-lt"/>
                <a:ea typeface="+mj-ea"/>
                <a:cs typeface="+mj-cs"/>
              </a:rPr>
              <a:t>ian</a:t>
            </a:r>
            <a:r>
              <a:rPr lang="pl-PL" sz="32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pl-PL" sz="32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et</a:t>
            </a:r>
            <a:r>
              <a:rPr lang="pl-PL" sz="3200" b="1" dirty="0" smtClean="0">
                <a:latin typeface="+mj-lt"/>
                <a:ea typeface="+mj-ea"/>
                <a:cs typeface="+mj-cs"/>
              </a:rPr>
              <a:t>ylu (octan etylu)</a:t>
            </a:r>
          </a:p>
        </p:txBody>
      </p:sp>
      <p:sp>
        <p:nvSpPr>
          <p:cNvPr id="14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5607647"/>
              </p:ext>
            </p:extLst>
          </p:nvPr>
        </p:nvGraphicFramePr>
        <p:xfrm>
          <a:off x="571472" y="1285860"/>
          <a:ext cx="8072494" cy="4813198"/>
        </p:xfrm>
        <a:graphic>
          <a:graphicData uri="http://schemas.openxmlformats.org/drawingml/2006/table">
            <a:tbl>
              <a:tblPr/>
              <a:tblGrid>
                <a:gridCol w="2568875"/>
                <a:gridCol w="2078453"/>
                <a:gridCol w="3425166"/>
              </a:tblGrid>
              <a:tr h="12945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Nazwa systematyczna kwasu</a:t>
                      </a:r>
                      <a:r>
                        <a:rPr lang="pl-PL" sz="20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 karboksylowego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systematyczna alkoholu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systematyczna estru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kwas </a:t>
                      </a: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owy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met</a:t>
                      </a: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anol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ian</a:t>
                      </a:r>
                      <a:r>
                        <a:rPr lang="pl-PL" sz="20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met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ylu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1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1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5607647"/>
              </p:ext>
            </p:extLst>
          </p:nvPr>
        </p:nvGraphicFramePr>
        <p:xfrm>
          <a:off x="571472" y="1285860"/>
          <a:ext cx="8072494" cy="4715390"/>
        </p:xfrm>
        <a:graphic>
          <a:graphicData uri="http://schemas.openxmlformats.org/drawingml/2006/table">
            <a:tbl>
              <a:tblPr/>
              <a:tblGrid>
                <a:gridCol w="2568875"/>
                <a:gridCol w="2078453"/>
                <a:gridCol w="3425166"/>
              </a:tblGrid>
              <a:tr h="12945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Nazwa systematyczna kwasu</a:t>
                      </a:r>
                      <a:r>
                        <a:rPr lang="pl-PL" sz="20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 karboksylowego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systematyczna alkoholu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systematyczna estru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kwas </a:t>
                      </a: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owy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met</a:t>
                      </a: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anol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ian</a:t>
                      </a:r>
                      <a:r>
                        <a:rPr lang="pl-PL" sz="20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met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ylu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1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kwas </a:t>
                      </a: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etan</a:t>
                      </a: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owy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1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et</a:t>
                      </a: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anol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etan</a:t>
                      </a: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ian</a:t>
                      </a: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et</a:t>
                      </a: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ylu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5607647"/>
              </p:ext>
            </p:extLst>
          </p:nvPr>
        </p:nvGraphicFramePr>
        <p:xfrm>
          <a:off x="571472" y="1285860"/>
          <a:ext cx="8072494" cy="4706740"/>
        </p:xfrm>
        <a:graphic>
          <a:graphicData uri="http://schemas.openxmlformats.org/drawingml/2006/table">
            <a:tbl>
              <a:tblPr/>
              <a:tblGrid>
                <a:gridCol w="2568875"/>
                <a:gridCol w="2078453"/>
                <a:gridCol w="3425166"/>
              </a:tblGrid>
              <a:tr h="12945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Nazwa systematyczna kwasu</a:t>
                      </a:r>
                      <a:r>
                        <a:rPr lang="pl-PL" sz="20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 karboksylowego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systematyczna alkoholu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systematyczna estru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kwas </a:t>
                      </a: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owy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met</a:t>
                      </a: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anol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ian</a:t>
                      </a:r>
                      <a:r>
                        <a:rPr lang="pl-PL" sz="20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met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ylu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1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kwas </a:t>
                      </a: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etan</a:t>
                      </a: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owy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et</a:t>
                      </a: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anol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etan</a:t>
                      </a: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ian</a:t>
                      </a: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et</a:t>
                      </a: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ylu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kwas </a:t>
                      </a: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propan</a:t>
                      </a: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owy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prop</a:t>
                      </a: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anol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propan</a:t>
                      </a: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ian</a:t>
                      </a: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pl-PL" sz="2000" kern="1200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prop</a:t>
                      </a:r>
                      <a:r>
                        <a:rPr lang="pl-PL" sz="2000" b="1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ylu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1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</a:rPr>
              <a:t>Nazewnictwo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Symbol zastępczy zawartości 3"/>
          <p:cNvGraphicFramePr>
            <a:graphicFrameLocks noGrp="1"/>
          </p:cNvGraphicFramePr>
          <p:nvPr>
            <p:ph sz="quarter" idx="1"/>
          </p:nvPr>
        </p:nvGraphicFramePr>
        <p:xfrm>
          <a:off x="357158" y="1209684"/>
          <a:ext cx="8504238" cy="493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2597658"/>
                <a:gridCol w="2834746"/>
              </a:tblGrid>
              <a:tr h="500066">
                <a:tc gridSpan="3"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ESTRY</a:t>
                      </a:r>
                      <a:endParaRPr lang="pl-PL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928694">
                <a:tc>
                  <a:txBody>
                    <a:bodyPr/>
                    <a:lstStyle/>
                    <a:p>
                      <a:pPr algn="ctr"/>
                      <a:r>
                        <a:rPr lang="pl-PL" sz="2000" b="0" dirty="0" smtClean="0"/>
                        <a:t>wzór</a:t>
                      </a:r>
                      <a:r>
                        <a:rPr lang="pl-PL" sz="2000" b="0" baseline="0" dirty="0" smtClean="0"/>
                        <a:t> sumaryczny</a:t>
                      </a:r>
                      <a:endParaRPr lang="pl-P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b="0" dirty="0" smtClean="0"/>
                        <a:t>nazwa systematyczna</a:t>
                      </a:r>
                      <a:endParaRPr lang="pl-P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2000" b="1" dirty="0" smtClean="0"/>
                        <a:t>nazwa zwyczajowa</a:t>
                      </a:r>
                      <a:endParaRPr lang="pl-PL" sz="2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HCOOCH</a:t>
                      </a:r>
                      <a:r>
                        <a:rPr lang="pl-PL" sz="2000" b="0" baseline="-25000" dirty="0" smtClean="0"/>
                        <a:t>3</a:t>
                      </a:r>
                    </a:p>
                    <a:p>
                      <a:pPr algn="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metanian</a:t>
                      </a:r>
                      <a:r>
                        <a:rPr lang="pl-PL" sz="2000" b="0" baseline="0" dirty="0" smtClean="0"/>
                        <a:t> metylu</a:t>
                      </a:r>
                      <a:endParaRPr lang="pl-PL" sz="2000" b="0" dirty="0" smtClean="0"/>
                    </a:p>
                    <a:p>
                      <a:pPr algn="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mrówczan</a:t>
                      </a:r>
                      <a:r>
                        <a:rPr lang="pl-PL" sz="2000" b="1" baseline="0" dirty="0" smtClean="0"/>
                        <a:t> metylu</a:t>
                      </a:r>
                      <a:endParaRPr lang="pl-PL" sz="2000" b="1" dirty="0" smtClean="0"/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CH</a:t>
                      </a:r>
                      <a:r>
                        <a:rPr lang="pl-PL" sz="2000" b="0" baseline="-25000" dirty="0" smtClean="0"/>
                        <a:t>3</a:t>
                      </a:r>
                      <a:r>
                        <a:rPr lang="pl-PL" sz="2000" b="0" dirty="0" smtClean="0"/>
                        <a:t>COOCH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algn="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000" b="0" dirty="0" smtClean="0"/>
                        <a:t>     </a:t>
                      </a:r>
                    </a:p>
                    <a:p>
                      <a:pPr algn="r"/>
                      <a:r>
                        <a:rPr lang="pl-PL" sz="2000" b="0" dirty="0" smtClean="0"/>
                        <a:t>etanian</a:t>
                      </a:r>
                      <a:r>
                        <a:rPr lang="pl-PL" sz="2000" b="0" baseline="0" dirty="0" smtClean="0"/>
                        <a:t> metylu</a:t>
                      </a:r>
                      <a:endParaRPr lang="pl-PL" sz="2000" b="0" dirty="0" smtClean="0"/>
                    </a:p>
                    <a:p>
                      <a:pPr algn="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octan</a:t>
                      </a:r>
                      <a:r>
                        <a:rPr lang="pl-PL" sz="2000" b="1" baseline="0" dirty="0" smtClean="0"/>
                        <a:t> metylu</a:t>
                      </a:r>
                      <a:endParaRPr lang="pl-PL" sz="2000" b="1" dirty="0" smtClean="0"/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C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b="0" dirty="0" smtClean="0"/>
                        <a:t>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pl-PL" sz="2000" b="0" dirty="0" smtClean="0"/>
                        <a:t>COOCH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algn="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propanian</a:t>
                      </a:r>
                      <a:r>
                        <a:rPr lang="pl-PL" sz="2000" b="0" baseline="0" dirty="0" smtClean="0"/>
                        <a:t> etylu</a:t>
                      </a:r>
                      <a:endParaRPr lang="pl-PL" sz="2000" b="0" dirty="0" smtClean="0"/>
                    </a:p>
                    <a:p>
                      <a:pPr algn="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propionian</a:t>
                      </a:r>
                      <a:r>
                        <a:rPr lang="pl-PL" sz="2000" b="1" baseline="0" dirty="0" smtClean="0"/>
                        <a:t> etylu</a:t>
                      </a:r>
                      <a:endParaRPr lang="pl-PL" sz="2000" b="1" dirty="0" smtClean="0"/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C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sz="2000" b="0" dirty="0" smtClean="0"/>
                        <a:t>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pl-PL" sz="2000" b="0" dirty="0" smtClean="0"/>
                        <a:t>COOCH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butanian</a:t>
                      </a:r>
                      <a:r>
                        <a:rPr lang="pl-PL" sz="2000" b="0" baseline="0" dirty="0" smtClean="0"/>
                        <a:t> etylu</a:t>
                      </a:r>
                      <a:endParaRPr lang="pl-PL" sz="2000" b="0" dirty="0" smtClean="0"/>
                    </a:p>
                    <a:p>
                      <a:pPr algn="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maślan</a:t>
                      </a:r>
                      <a:r>
                        <a:rPr lang="pl-PL" sz="2000" b="1" baseline="0" dirty="0" smtClean="0"/>
                        <a:t> etylu</a:t>
                      </a:r>
                      <a:endParaRPr lang="pl-PL" sz="2000" b="1" dirty="0" smtClean="0"/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C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pl-PL" sz="2000" b="0" dirty="0" smtClean="0"/>
                        <a:t>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pl-PL" sz="2000" b="0" dirty="0" smtClean="0"/>
                        <a:t>COOCH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b="0" dirty="0" smtClean="0"/>
                        <a:t>CH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r"/>
                      <a:r>
                        <a:rPr lang="pl-PL" sz="2000" b="0" dirty="0" smtClean="0"/>
                        <a:t>pentanian</a:t>
                      </a:r>
                      <a:r>
                        <a:rPr lang="pl-PL" sz="2000" b="0" baseline="0" dirty="0" smtClean="0"/>
                        <a:t> propylu</a:t>
                      </a:r>
                      <a:endParaRPr lang="pl-PL" sz="2000" b="0" dirty="0" smtClean="0"/>
                    </a:p>
                    <a:p>
                      <a:pPr algn="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walerianian</a:t>
                      </a:r>
                      <a:r>
                        <a:rPr lang="pl-PL" sz="2000" b="1" baseline="0" dirty="0" smtClean="0"/>
                        <a:t> propylu</a:t>
                      </a:r>
                      <a:endParaRPr lang="pl-PL" sz="2000" b="1" dirty="0" smtClean="0"/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estru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Picture 2" descr="http://upload.wikimedia.org/wikipedia/commons/thumb/9/96/Propyl_ethanoate.png/250px-Propyl_ethanoa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286124"/>
            <a:ext cx="3631415" cy="14525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estru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357686" y="3824591"/>
            <a:ext cx="457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metanian propylu</a:t>
            </a: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4450" name="Picture 2" descr="http://upload.wikimedia.org/wikipedia/commons/thumb/9/96/Propyl_ethanoate.png/250px-Propyl_ethanoa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286124"/>
            <a:ext cx="3631415" cy="14525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estru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824336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octan etylu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estru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824336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octan etylu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3857628"/>
            <a:ext cx="3286148" cy="2006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20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	Narysuj w dowolnym programie wzory sumaryczne i podaj nazwy czterech izomerów estru C</a:t>
            </a:r>
            <a:r>
              <a:rPr lang="pl-PL" baseline="-25000" dirty="0" smtClean="0">
                <a:solidFill>
                  <a:schemeClr val="accent1">
                    <a:lumMod val="50000"/>
                  </a:schemeClr>
                </a:solidFill>
              </a:rPr>
              <a:t>6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pl-PL" baseline="-25000" dirty="0" smtClean="0">
                <a:solidFill>
                  <a:schemeClr val="accent1">
                    <a:lumMod val="50000"/>
                  </a:schemeClr>
                </a:solidFill>
              </a:rPr>
              <a:t>12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O</a:t>
            </a:r>
            <a:r>
              <a:rPr lang="pl-PL" baseline="-25000" dirty="0" smtClean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>
              <a:buNone/>
            </a:pP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21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</a:p>
          <a:p>
            <a:pPr>
              <a:buNone/>
            </a:pP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2928934"/>
            <a:ext cx="37719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428736"/>
            <a:ext cx="3609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428736"/>
            <a:ext cx="30480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4786322"/>
            <a:ext cx="4829175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-214338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</a:t>
            </a:r>
            <a:r>
              <a:rPr lang="pl-PL" sz="2700" b="1" dirty="0" smtClean="0">
                <a:solidFill>
                  <a:schemeClr val="bg1"/>
                </a:solidFill>
              </a:rPr>
              <a:t>cząsteczki butanianu etylu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85992"/>
            <a:ext cx="3857652" cy="2943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85992"/>
            <a:ext cx="3857652" cy="2943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836712"/>
            <a:ext cx="8820472" cy="5436096"/>
          </a:xfrm>
        </p:spPr>
        <p:txBody>
          <a:bodyPr>
            <a:normAutofit fontScale="92500" lnSpcReduction="10000"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Wskaż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którym miejscu modelu butanianu etylu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znajduje się grupa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estrowa. </a:t>
            </a:r>
          </a:p>
          <a:p>
            <a:pPr>
              <a:buFont typeface="+mj-lt"/>
              <a:buAutoNum type="arabicPeriod"/>
            </a:pPr>
            <a:endParaRPr lang="pl-PL" sz="1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łączą się ze sobą atomy węgla, tlenu oraz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grupy węglowodorowe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tych grupach. </a:t>
            </a:r>
          </a:p>
          <a:p>
            <a:pPr>
              <a:buFont typeface="+mj-lt"/>
              <a:buAutoNum type="arabicPeriod"/>
            </a:pPr>
            <a:endParaRPr lang="pl-PL" sz="1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wzór butanianu etylu.</a:t>
            </a:r>
          </a:p>
          <a:p>
            <a:pPr>
              <a:buFont typeface="+mj-lt"/>
              <a:buAutoNum type="arabicPeriod"/>
            </a:pPr>
            <a:endParaRPr lang="pl-PL" sz="1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ChemSketch 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807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24</a:t>
            </a:fld>
            <a:endParaRPr lang="pl-PL"/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14282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 algn="ctr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KWAS + ALKOHOL</a:t>
            </a:r>
          </a:p>
          <a:p>
            <a:pPr marL="457200" indent="-457200" algn="ctr">
              <a:buNone/>
            </a:pPr>
            <a:endParaRPr lang="pl-PL" sz="4800" dirty="0" smtClean="0"/>
          </a:p>
          <a:p>
            <a:pPr marL="457200" indent="-457200" algn="r">
              <a:buNone/>
            </a:pPr>
            <a:r>
              <a:rPr lang="pl-PL" sz="4800" dirty="0" smtClean="0"/>
              <a:t>ESTER + WODA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85720" y="785794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latin typeface="+mj-lt"/>
                <a:ea typeface="+mj-ea"/>
                <a:cs typeface="+mj-cs"/>
              </a:rPr>
              <a:t>REAKCJA ESTRYFIKACJI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6500826" y="2786058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6500826" y="3000372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7099398" y="2214554"/>
            <a:ext cx="615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H</a:t>
            </a:r>
            <a:r>
              <a:rPr lang="pl-PL" sz="2800" baseline="30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+</a:t>
            </a:r>
            <a:endParaRPr lang="pl-PL" sz="2800" baseline="3000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lipsa 15"/>
          <p:cNvSpPr/>
          <p:nvPr/>
        </p:nvSpPr>
        <p:spPr>
          <a:xfrm rot="20358614">
            <a:off x="3131082" y="1931116"/>
            <a:ext cx="1080120" cy="1008112"/>
          </a:xfrm>
          <a:prstGeom prst="ellipse">
            <a:avLst/>
          </a:prstGeom>
          <a:gradFill flip="none" rotWithShape="1">
            <a:gsLst>
              <a:gs pos="45000">
                <a:srgbClr val="FF0000">
                  <a:alpha val="74000"/>
                </a:srgbClr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9" name="Grupa 31"/>
          <p:cNvGrpSpPr/>
          <p:nvPr/>
        </p:nvGrpSpPr>
        <p:grpSpPr>
          <a:xfrm rot="593094">
            <a:off x="1260413" y="995012"/>
            <a:ext cx="2230709" cy="2218746"/>
            <a:chOff x="1260413" y="995012"/>
            <a:chExt cx="2230709" cy="2218746"/>
          </a:xfrm>
        </p:grpSpPr>
        <p:sp>
          <p:nvSpPr>
            <p:cNvPr id="12" name="Elipsa 11"/>
            <p:cNvSpPr/>
            <p:nvPr/>
          </p:nvSpPr>
          <p:spPr>
            <a:xfrm rot="20358614">
              <a:off x="1620454" y="2709702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" name="Elipsa 3"/>
            <p:cNvSpPr/>
            <p:nvPr/>
          </p:nvSpPr>
          <p:spPr>
            <a:xfrm rot="20358614">
              <a:off x="2464534" y="1753582"/>
              <a:ext cx="864096" cy="864096"/>
            </a:xfrm>
            <a:prstGeom prst="ellipse">
              <a:avLst/>
            </a:prstGeom>
            <a:gradFill flip="none" rotWithShape="1">
              <a:gsLst>
                <a:gs pos="87000">
                  <a:schemeClr val="tx1">
                    <a:lumMod val="85000"/>
                    <a:lumOff val="1500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" name="Elipsa 4"/>
            <p:cNvSpPr/>
            <p:nvPr/>
          </p:nvSpPr>
          <p:spPr>
            <a:xfrm rot="20358614">
              <a:off x="1672446" y="1969606"/>
              <a:ext cx="864096" cy="864096"/>
            </a:xfrm>
            <a:prstGeom prst="ellipse">
              <a:avLst/>
            </a:prstGeom>
            <a:gradFill flip="none" rotWithShape="1">
              <a:gsLst>
                <a:gs pos="87000">
                  <a:schemeClr val="tx1">
                    <a:lumMod val="85000"/>
                    <a:lumOff val="1500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" name="Elipsa 12"/>
            <p:cNvSpPr/>
            <p:nvPr/>
          </p:nvSpPr>
          <p:spPr>
            <a:xfrm rot="20358614">
              <a:off x="1260413" y="2133639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4" name="Elipsa 13"/>
            <p:cNvSpPr/>
            <p:nvPr/>
          </p:nvSpPr>
          <p:spPr>
            <a:xfrm rot="20358614">
              <a:off x="1764469" y="1629581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7" name="Elipsa 16"/>
            <p:cNvSpPr/>
            <p:nvPr/>
          </p:nvSpPr>
          <p:spPr>
            <a:xfrm rot="20358614">
              <a:off x="2411002" y="995012"/>
              <a:ext cx="1080120" cy="1008112"/>
            </a:xfrm>
            <a:prstGeom prst="ellipse">
              <a:avLst/>
            </a:prstGeom>
            <a:gradFill flip="none" rotWithShape="1">
              <a:gsLst>
                <a:gs pos="45000">
                  <a:srgbClr val="FF0000">
                    <a:alpha val="74000"/>
                  </a:srgbClr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0" name="Grupa 30"/>
          <p:cNvGrpSpPr/>
          <p:nvPr/>
        </p:nvGrpSpPr>
        <p:grpSpPr>
          <a:xfrm>
            <a:off x="4932040" y="4308352"/>
            <a:ext cx="2181850" cy="2549648"/>
            <a:chOff x="4932040" y="4308352"/>
            <a:chExt cx="2181850" cy="2549648"/>
          </a:xfrm>
        </p:grpSpPr>
        <p:sp>
          <p:nvSpPr>
            <p:cNvPr id="7" name="Elipsa 6"/>
            <p:cNvSpPr/>
            <p:nvPr/>
          </p:nvSpPr>
          <p:spPr>
            <a:xfrm rot="19617354">
              <a:off x="5083245" y="6353944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" name="Elipsa 1"/>
            <p:cNvSpPr/>
            <p:nvPr/>
          </p:nvSpPr>
          <p:spPr>
            <a:xfrm rot="19617354">
              <a:off x="5565427" y="5012988"/>
              <a:ext cx="864096" cy="864096"/>
            </a:xfrm>
            <a:prstGeom prst="ellipse">
              <a:avLst/>
            </a:prstGeom>
            <a:gradFill flip="none" rotWithShape="1">
              <a:gsLst>
                <a:gs pos="87000">
                  <a:schemeClr val="tx1">
                    <a:lumMod val="85000"/>
                    <a:lumOff val="1500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" name="Elipsa 2"/>
            <p:cNvSpPr/>
            <p:nvPr/>
          </p:nvSpPr>
          <p:spPr>
            <a:xfrm rot="19617354">
              <a:off x="5158144" y="5707440"/>
              <a:ext cx="864096" cy="864096"/>
            </a:xfrm>
            <a:prstGeom prst="ellipse">
              <a:avLst/>
            </a:prstGeom>
            <a:gradFill flip="none" rotWithShape="1">
              <a:gsLst>
                <a:gs pos="87000">
                  <a:schemeClr val="tx1">
                    <a:lumMod val="85000"/>
                    <a:lumOff val="1500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6" name="Elipsa 5"/>
            <p:cNvSpPr/>
            <p:nvPr/>
          </p:nvSpPr>
          <p:spPr>
            <a:xfrm rot="19617354">
              <a:off x="4932040" y="5593277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8" name="Elipsa 7"/>
            <p:cNvSpPr/>
            <p:nvPr/>
          </p:nvSpPr>
          <p:spPr>
            <a:xfrm rot="19617354">
              <a:off x="5360420" y="4799199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" name="Elipsa 9"/>
            <p:cNvSpPr/>
            <p:nvPr/>
          </p:nvSpPr>
          <p:spPr>
            <a:xfrm rot="19617354">
              <a:off x="6251196" y="5508287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" name="Elipsa 10"/>
            <p:cNvSpPr/>
            <p:nvPr/>
          </p:nvSpPr>
          <p:spPr>
            <a:xfrm rot="19617354">
              <a:off x="5783552" y="6242004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5" name="Elipsa 14"/>
            <p:cNvSpPr/>
            <p:nvPr/>
          </p:nvSpPr>
          <p:spPr>
            <a:xfrm rot="19617354">
              <a:off x="6033770" y="4308352"/>
              <a:ext cx="1080120" cy="1008112"/>
            </a:xfrm>
            <a:prstGeom prst="ellipse">
              <a:avLst/>
            </a:prstGeom>
            <a:gradFill flip="none" rotWithShape="1">
              <a:gsLst>
                <a:gs pos="45000">
                  <a:srgbClr val="FF0000">
                    <a:alpha val="74000"/>
                  </a:srgbClr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9" name="Elipsa 8"/>
          <p:cNvSpPr/>
          <p:nvPr/>
        </p:nvSpPr>
        <p:spPr>
          <a:xfrm rot="19617354">
            <a:off x="6727622" y="3995733"/>
            <a:ext cx="504056" cy="504056"/>
          </a:xfrm>
          <a:prstGeom prst="ellipse">
            <a:avLst/>
          </a:prstGeom>
          <a:gradFill flip="none" rotWithShape="1">
            <a:gsLst>
              <a:gs pos="74000">
                <a:srgbClr val="8488C4">
                  <a:alpha val="45000"/>
                </a:srgbClr>
              </a:gs>
              <a:gs pos="53000">
                <a:srgbClr val="D4DEFF"/>
              </a:gs>
              <a:gs pos="100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Elipsa 17"/>
          <p:cNvSpPr/>
          <p:nvPr/>
        </p:nvSpPr>
        <p:spPr>
          <a:xfrm rot="20358614">
            <a:off x="3996717" y="1845607"/>
            <a:ext cx="504056" cy="504056"/>
          </a:xfrm>
          <a:prstGeom prst="ellipse">
            <a:avLst/>
          </a:prstGeom>
          <a:gradFill flip="none" rotWithShape="1">
            <a:gsLst>
              <a:gs pos="74000">
                <a:srgbClr val="8488C4">
                  <a:alpha val="45000"/>
                </a:srgbClr>
              </a:gs>
              <a:gs pos="53000">
                <a:srgbClr val="D4DEFF"/>
              </a:gs>
              <a:gs pos="100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lus 23"/>
          <p:cNvSpPr/>
          <p:nvPr/>
        </p:nvSpPr>
        <p:spPr>
          <a:xfrm>
            <a:off x="4355976" y="3501008"/>
            <a:ext cx="432048" cy="432048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ole tekstowe 32"/>
          <p:cNvSpPr txBox="1"/>
          <p:nvPr/>
        </p:nvSpPr>
        <p:spPr>
          <a:xfrm>
            <a:off x="285720" y="785794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KWAS OCTOWY</a:t>
            </a:r>
            <a:endParaRPr lang="pl-PL" sz="2400" dirty="0">
              <a:latin typeface="Bookman Old Style" pitchFamily="18" charset="0"/>
            </a:endParaRPr>
          </a:p>
        </p:txBody>
      </p:sp>
      <p:sp>
        <p:nvSpPr>
          <p:cNvPr id="34" name="pole tekstowe 33"/>
          <p:cNvSpPr txBox="1"/>
          <p:nvPr/>
        </p:nvSpPr>
        <p:spPr>
          <a:xfrm>
            <a:off x="7092280" y="5157192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ALKOHOL</a:t>
            </a:r>
            <a:br>
              <a:rPr lang="pl-PL" sz="2400" dirty="0" smtClean="0">
                <a:latin typeface="Bookman Old Style" pitchFamily="18" charset="0"/>
              </a:rPr>
            </a:br>
            <a:r>
              <a:rPr lang="pl-PL" sz="2400" dirty="0" smtClean="0">
                <a:latin typeface="Bookman Old Style" pitchFamily="18" charset="0"/>
              </a:rPr>
              <a:t>ETYLOWY</a:t>
            </a:r>
            <a:endParaRPr lang="pl-PL" sz="2400" dirty="0">
              <a:latin typeface="Bookman Old Style" pitchFamily="18" charset="0"/>
            </a:endParaRPr>
          </a:p>
        </p:txBody>
      </p:sp>
      <p:sp>
        <p:nvSpPr>
          <p:cNvPr id="35" name="pole tekstowe 34"/>
          <p:cNvSpPr txBox="1"/>
          <p:nvPr/>
        </p:nvSpPr>
        <p:spPr>
          <a:xfrm>
            <a:off x="6429388" y="1214422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WODA</a:t>
            </a:r>
            <a:endParaRPr lang="pl-PL" sz="2400" dirty="0">
              <a:latin typeface="Bookman Old Style" pitchFamily="18" charset="0"/>
            </a:endParaRPr>
          </a:p>
        </p:txBody>
      </p:sp>
      <p:sp>
        <p:nvSpPr>
          <p:cNvPr id="36" name="pole tekstowe 35"/>
          <p:cNvSpPr txBox="1"/>
          <p:nvPr/>
        </p:nvSpPr>
        <p:spPr>
          <a:xfrm>
            <a:off x="285720" y="3500438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OCTAN</a:t>
            </a:r>
            <a:br>
              <a:rPr lang="pl-PL" sz="2400" dirty="0" smtClean="0">
                <a:latin typeface="Bookman Old Style" pitchFamily="18" charset="0"/>
              </a:rPr>
            </a:br>
            <a:r>
              <a:rPr lang="pl-PL" sz="2400" dirty="0" smtClean="0">
                <a:latin typeface="Bookman Old Style" pitchFamily="18" charset="0"/>
              </a:rPr>
              <a:t>ETYLU</a:t>
            </a:r>
            <a:endParaRPr lang="pl-PL" sz="2400" dirty="0">
              <a:latin typeface="Bookman Old Style" pitchFamily="18" charset="0"/>
            </a:endParaRPr>
          </a:p>
        </p:txBody>
      </p:sp>
      <p:sp>
        <p:nvSpPr>
          <p:cNvPr id="28" name="Tytuł 1"/>
          <p:cNvSpPr txBox="1">
            <a:spLocks/>
          </p:cNvSpPr>
          <p:nvPr/>
        </p:nvSpPr>
        <p:spPr>
          <a:xfrm>
            <a:off x="457200" y="101142"/>
            <a:ext cx="8543956" cy="13990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estrów     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0.04903 C -0.14444 0.04463 -0.28663 0.04047 -0.34861 -0.01295 C -0.41059 -0.06638 -0.37795 -0.23035 -0.37396 -0.27197 " pathEditMode="relative" rAng="0" ptsTypes="a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00" y="-1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1536E-6 L -0.0585 -0.2136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-1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9" grpId="0" animBg="1"/>
      <p:bldP spid="33" grpId="0"/>
      <p:bldP spid="34" grpId="0"/>
      <p:bldP spid="35" grpId="0"/>
      <p:bldP spid="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26</a:t>
            </a:fld>
            <a:endParaRPr lang="pl-PL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85720" y="785794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latin typeface="+mj-lt"/>
                <a:ea typeface="+mj-ea"/>
                <a:cs typeface="+mj-cs"/>
              </a:rPr>
              <a:t>REAKCJA ESTRYFIKACJI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6500826" y="2786058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6500826" y="3000372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 algn="ctr">
              <a:buNone/>
            </a:pPr>
            <a:r>
              <a:rPr lang="pl-PL" dirty="0" smtClean="0"/>
              <a:t>Otrzymywanie etanianu metylu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 +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OH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13" name="Łącznik prosty ze strzałką 12"/>
          <p:cNvCxnSpPr/>
          <p:nvPr/>
        </p:nvCxnSpPr>
        <p:spPr>
          <a:xfrm>
            <a:off x="6786578" y="3143248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rot="10800000">
            <a:off x="6786578" y="3357562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27</a:t>
            </a:fld>
            <a:endParaRPr lang="pl-PL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85720" y="785794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latin typeface="+mj-lt"/>
                <a:ea typeface="+mj-ea"/>
                <a:cs typeface="+mj-cs"/>
              </a:rPr>
              <a:t>REAKCJA ESTRYFIKACJI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6500826" y="2786058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6500826" y="3000372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 algn="ctr">
              <a:buNone/>
            </a:pPr>
            <a:r>
              <a:rPr lang="pl-PL" dirty="0" smtClean="0"/>
              <a:t>Otrzymywanie etanianu metylu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</a:t>
            </a:r>
            <a:r>
              <a:rPr lang="pl-PL" sz="4800" dirty="0" smtClean="0">
                <a:solidFill>
                  <a:schemeClr val="tx1"/>
                </a:solidFill>
              </a:rPr>
              <a:t>OH</a:t>
            </a:r>
            <a:r>
              <a:rPr lang="pl-PL" sz="4800" dirty="0" smtClean="0"/>
              <a:t> + </a:t>
            </a:r>
            <a:r>
              <a:rPr lang="pl-PL" sz="4800" dirty="0" smtClean="0">
                <a:solidFill>
                  <a:srgbClr val="C00000"/>
                </a:solidFill>
              </a:rPr>
              <a:t>CH</a:t>
            </a:r>
            <a:r>
              <a:rPr lang="pl-PL" sz="4800" baseline="-25000" dirty="0" smtClean="0">
                <a:solidFill>
                  <a:srgbClr val="C00000"/>
                </a:solidFill>
              </a:rPr>
              <a:t>3</a:t>
            </a:r>
            <a:r>
              <a:rPr lang="pl-PL" sz="4800" dirty="0" smtClean="0"/>
              <a:t>O</a:t>
            </a:r>
            <a:r>
              <a:rPr lang="pl-PL" sz="4800" dirty="0" smtClean="0">
                <a:solidFill>
                  <a:schemeClr val="tx1"/>
                </a:solidFill>
              </a:rPr>
              <a:t>H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</a:t>
            </a:r>
            <a:endParaRPr lang="pl-PL" sz="48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13" name="Łącznik prosty ze strzałką 12"/>
          <p:cNvCxnSpPr/>
          <p:nvPr/>
        </p:nvCxnSpPr>
        <p:spPr>
          <a:xfrm>
            <a:off x="6786578" y="3143248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rot="10800000">
            <a:off x="6786578" y="3357562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e tekstowe 14"/>
          <p:cNvSpPr txBox="1"/>
          <p:nvPr/>
        </p:nvSpPr>
        <p:spPr>
          <a:xfrm>
            <a:off x="7313712" y="2620028"/>
            <a:ext cx="615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H</a:t>
            </a:r>
            <a:r>
              <a:rPr lang="pl-PL" sz="2800" baseline="30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+</a:t>
            </a:r>
            <a:endParaRPr lang="pl-PL" sz="2800" baseline="3000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28</a:t>
            </a:fld>
            <a:endParaRPr lang="pl-PL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85720" y="785794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latin typeface="+mj-lt"/>
                <a:ea typeface="+mj-ea"/>
                <a:cs typeface="+mj-cs"/>
              </a:rPr>
              <a:t>REAKCJA ESTRYFIKACJI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6500826" y="2786058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6500826" y="3000372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 algn="ctr">
              <a:buNone/>
            </a:pPr>
            <a:r>
              <a:rPr lang="pl-PL" dirty="0" smtClean="0"/>
              <a:t>Otrzymywanie etanianu metylu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</a:t>
            </a:r>
            <a:r>
              <a:rPr lang="pl-PL" sz="4800" dirty="0" smtClean="0">
                <a:solidFill>
                  <a:schemeClr val="tx1"/>
                </a:solidFill>
              </a:rPr>
              <a:t>OH</a:t>
            </a:r>
            <a:r>
              <a:rPr lang="pl-PL" sz="4800" dirty="0" smtClean="0"/>
              <a:t> + </a:t>
            </a:r>
            <a:r>
              <a:rPr lang="pl-PL" sz="4800" dirty="0" smtClean="0">
                <a:solidFill>
                  <a:srgbClr val="C00000"/>
                </a:solidFill>
              </a:rPr>
              <a:t>CH</a:t>
            </a:r>
            <a:r>
              <a:rPr lang="pl-PL" sz="4800" baseline="-25000" dirty="0" smtClean="0">
                <a:solidFill>
                  <a:srgbClr val="C00000"/>
                </a:solidFill>
              </a:rPr>
              <a:t>3</a:t>
            </a:r>
            <a:r>
              <a:rPr lang="pl-PL" sz="4800" dirty="0" smtClean="0"/>
              <a:t>O</a:t>
            </a:r>
            <a:r>
              <a:rPr lang="pl-PL" sz="4800" dirty="0" smtClean="0">
                <a:solidFill>
                  <a:schemeClr val="tx1"/>
                </a:solidFill>
              </a:rPr>
              <a:t>H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   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</a:t>
            </a:r>
            <a:r>
              <a:rPr lang="pl-PL" sz="4800" dirty="0" smtClean="0">
                <a:solidFill>
                  <a:srgbClr val="C00000"/>
                </a:solidFill>
              </a:rPr>
              <a:t>CH</a:t>
            </a:r>
            <a:r>
              <a:rPr lang="pl-PL" sz="4800" baseline="-25000" dirty="0" smtClean="0">
                <a:solidFill>
                  <a:srgbClr val="C00000"/>
                </a:solidFill>
              </a:rPr>
              <a:t>3</a:t>
            </a:r>
            <a:r>
              <a:rPr lang="pl-PL" sz="4800" dirty="0" smtClean="0"/>
              <a:t> + </a:t>
            </a:r>
            <a:r>
              <a:rPr lang="pl-PL" sz="4800" dirty="0" smtClean="0">
                <a:solidFill>
                  <a:schemeClr val="tx1"/>
                </a:solidFill>
              </a:rPr>
              <a:t>H</a:t>
            </a:r>
            <a:r>
              <a:rPr lang="pl-PL" sz="4800" baseline="-25000" dirty="0" smtClean="0">
                <a:solidFill>
                  <a:schemeClr val="tx1"/>
                </a:solidFill>
              </a:rPr>
              <a:t>2</a:t>
            </a:r>
            <a:r>
              <a:rPr lang="pl-PL" sz="4800" dirty="0" smtClean="0">
                <a:solidFill>
                  <a:schemeClr val="tx1"/>
                </a:solidFill>
              </a:rPr>
              <a:t>O</a:t>
            </a:r>
            <a:endParaRPr lang="pl-PL" sz="48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13" name="Łącznik prosty ze strzałką 12"/>
          <p:cNvCxnSpPr/>
          <p:nvPr/>
        </p:nvCxnSpPr>
        <p:spPr>
          <a:xfrm>
            <a:off x="6786578" y="3143248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rot="10800000">
            <a:off x="6786578" y="3357562"/>
            <a:ext cx="1571636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e tekstowe 14"/>
          <p:cNvSpPr txBox="1"/>
          <p:nvPr/>
        </p:nvSpPr>
        <p:spPr>
          <a:xfrm>
            <a:off x="7313712" y="2620028"/>
            <a:ext cx="615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H</a:t>
            </a:r>
            <a:r>
              <a:rPr lang="pl-PL" sz="2800" baseline="30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+</a:t>
            </a:r>
            <a:endParaRPr lang="pl-PL" sz="2800" baseline="3000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3428992" y="5429264"/>
            <a:ext cx="30492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(octan metylu)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676456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Otrzymywanie octanu etylu w reakcji estryfikacji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5948" y="2338407"/>
            <a:ext cx="6172200" cy="38766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6452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30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650" y="1340768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Odszukaj stronę internetową: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	www.scholaris.pl</a:t>
            </a:r>
          </a:p>
          <a:p>
            <a:pPr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Wybierz prezentację przedstawiającą reakcję estryfikacji, pobierz ją i prześlij na swoją pocztę, a następnie umieść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w swoim </a:t>
            </a:r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portfolio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1. Otrzymywanie propanianu etylu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1. Otrzymywanie propanianu etylu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COOH +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OH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7143768" y="3071810"/>
            <a:ext cx="1071570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 rot="10800000">
            <a:off x="7143768" y="3214686"/>
            <a:ext cx="1000132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1. Otrzymywanie propanianu etylu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CO</a:t>
            </a:r>
            <a:r>
              <a:rPr lang="pl-PL" sz="3600" dirty="0" smtClean="0">
                <a:solidFill>
                  <a:schemeClr val="tx1"/>
                </a:solidFill>
              </a:rPr>
              <a:t>OH</a:t>
            </a:r>
            <a:r>
              <a:rPr lang="pl-PL" sz="3600" dirty="0" smtClean="0"/>
              <a:t> + </a:t>
            </a:r>
            <a:r>
              <a:rPr lang="pl-PL" sz="3600" dirty="0" smtClean="0">
                <a:solidFill>
                  <a:srgbClr val="C00000"/>
                </a:solidFill>
              </a:rPr>
              <a:t>CH</a:t>
            </a:r>
            <a:r>
              <a:rPr lang="pl-PL" sz="3600" baseline="-25000" dirty="0" smtClean="0">
                <a:solidFill>
                  <a:srgbClr val="C00000"/>
                </a:solidFill>
              </a:rPr>
              <a:t>3</a:t>
            </a:r>
            <a:r>
              <a:rPr lang="pl-PL" sz="3600" dirty="0" smtClean="0">
                <a:solidFill>
                  <a:srgbClr val="C00000"/>
                </a:solidFill>
              </a:rPr>
              <a:t>CH</a:t>
            </a:r>
            <a:r>
              <a:rPr lang="pl-PL" sz="3600" baseline="-25000" dirty="0" smtClean="0">
                <a:solidFill>
                  <a:srgbClr val="C00000"/>
                </a:solidFill>
              </a:rPr>
              <a:t>2</a:t>
            </a:r>
            <a:r>
              <a:rPr lang="pl-PL" sz="3600" dirty="0" smtClean="0">
                <a:solidFill>
                  <a:schemeClr val="bg1"/>
                </a:solidFill>
              </a:rPr>
              <a:t>O</a:t>
            </a:r>
            <a:r>
              <a:rPr lang="pl-PL" sz="3600" dirty="0" smtClean="0">
                <a:solidFill>
                  <a:schemeClr val="tx1"/>
                </a:solidFill>
              </a:rPr>
              <a:t>H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   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COO</a:t>
            </a:r>
            <a:r>
              <a:rPr lang="pl-PL" sz="3600" dirty="0" smtClean="0">
                <a:solidFill>
                  <a:srgbClr val="C00000"/>
                </a:solidFill>
              </a:rPr>
              <a:t>CH</a:t>
            </a:r>
            <a:r>
              <a:rPr lang="pl-PL" sz="3600" baseline="-25000" dirty="0" smtClean="0">
                <a:solidFill>
                  <a:srgbClr val="C00000"/>
                </a:solidFill>
              </a:rPr>
              <a:t>2</a:t>
            </a:r>
            <a:r>
              <a:rPr lang="pl-PL" sz="3600" dirty="0" smtClean="0">
                <a:solidFill>
                  <a:srgbClr val="C00000"/>
                </a:solidFill>
              </a:rPr>
              <a:t>CH</a:t>
            </a:r>
            <a:r>
              <a:rPr lang="pl-PL" sz="3600" baseline="-25000" dirty="0" smtClean="0">
                <a:solidFill>
                  <a:srgbClr val="C00000"/>
                </a:solidFill>
              </a:rPr>
              <a:t>3</a:t>
            </a:r>
            <a:r>
              <a:rPr lang="pl-PL" sz="3600" baseline="-25000" dirty="0" smtClean="0"/>
              <a:t> </a:t>
            </a:r>
            <a:r>
              <a:rPr lang="pl-PL" sz="3600" dirty="0" smtClean="0"/>
              <a:t>+ </a:t>
            </a:r>
            <a:r>
              <a:rPr lang="pl-PL" sz="3600" dirty="0" smtClean="0">
                <a:solidFill>
                  <a:schemeClr val="tx1"/>
                </a:solidFill>
              </a:rPr>
              <a:t>H</a:t>
            </a:r>
            <a:r>
              <a:rPr lang="pl-PL" sz="3600" baseline="-25000" dirty="0" smtClean="0">
                <a:solidFill>
                  <a:schemeClr val="tx1"/>
                </a:solidFill>
              </a:rPr>
              <a:t>2</a:t>
            </a:r>
            <a:r>
              <a:rPr lang="pl-PL" sz="3600" dirty="0" smtClean="0">
                <a:solidFill>
                  <a:schemeClr val="tx1"/>
                </a:solidFill>
              </a:rPr>
              <a:t>O</a:t>
            </a:r>
            <a:endParaRPr lang="pl-PL" sz="36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7143768" y="3071810"/>
            <a:ext cx="1071570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 rot="10800000">
            <a:off x="7143768" y="3214686"/>
            <a:ext cx="1000132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3357554" y="4929198"/>
            <a:ext cx="37321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(propionian etylu)</a:t>
            </a:r>
            <a:endParaRPr lang="pl-PL" sz="3200" dirty="0">
              <a:latin typeface="+mn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7358082" y="2571744"/>
            <a:ext cx="615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H</a:t>
            </a:r>
            <a:r>
              <a:rPr lang="pl-PL" sz="2800" baseline="30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+</a:t>
            </a:r>
            <a:endParaRPr lang="pl-PL" sz="2800" baseline="3000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34</a:t>
            </a:fld>
            <a:endParaRPr lang="pl-PL"/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3251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zapisz wzór sumaryczny i narysuj wzór półstrukturalny octanu n-oktylu.</a:t>
            </a:r>
          </a:p>
          <a:p>
            <a:pPr marL="514350" indent="-514350">
              <a:buFont typeface="+mj-lt"/>
              <a:buAutoNum type="arabicPeriod"/>
            </a:pPr>
            <a:endParaRPr lang="pl-PL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zasobów Internetu,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dowiedz się jaki zapach ma ten ester.</a:t>
            </a:r>
          </a:p>
          <a:p>
            <a:pPr marL="514350" indent="-514350"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2. Otrzymywanie butanianu propylu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   		</a:t>
            </a:r>
            <a:endParaRPr lang="pl-PL" sz="36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2. Otrzymywanie butanianu propylu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>
                <a:solidFill>
                  <a:schemeClr val="bg1"/>
                </a:solidFill>
              </a:rPr>
              <a:t>C</a:t>
            </a:r>
            <a:r>
              <a:rPr lang="pl-PL" sz="3600" baseline="-25000" dirty="0" smtClean="0">
                <a:solidFill>
                  <a:schemeClr val="bg1"/>
                </a:solidFill>
              </a:rPr>
              <a:t>3</a:t>
            </a:r>
            <a:r>
              <a:rPr lang="pl-PL" sz="3600" dirty="0" smtClean="0">
                <a:solidFill>
                  <a:schemeClr val="bg1"/>
                </a:solidFill>
              </a:rPr>
              <a:t>H</a:t>
            </a:r>
            <a:r>
              <a:rPr lang="pl-PL" sz="3600" baseline="-25000" dirty="0" smtClean="0">
                <a:solidFill>
                  <a:schemeClr val="bg1"/>
                </a:solidFill>
              </a:rPr>
              <a:t>7</a:t>
            </a:r>
            <a:r>
              <a:rPr lang="pl-PL" sz="3600" dirty="0" smtClean="0">
                <a:solidFill>
                  <a:schemeClr val="bg1"/>
                </a:solidFill>
              </a:rPr>
              <a:t>COOH + C</a:t>
            </a:r>
            <a:r>
              <a:rPr lang="pl-PL" sz="3600" baseline="-25000" dirty="0" smtClean="0">
                <a:solidFill>
                  <a:schemeClr val="bg1"/>
                </a:solidFill>
              </a:rPr>
              <a:t>3</a:t>
            </a:r>
            <a:r>
              <a:rPr lang="pl-PL" sz="3600" dirty="0" smtClean="0">
                <a:solidFill>
                  <a:schemeClr val="bg1"/>
                </a:solidFill>
              </a:rPr>
              <a:t>H</a:t>
            </a:r>
            <a:r>
              <a:rPr lang="pl-PL" sz="3600" baseline="-25000" dirty="0" smtClean="0">
                <a:solidFill>
                  <a:schemeClr val="bg1"/>
                </a:solidFill>
              </a:rPr>
              <a:t>7</a:t>
            </a:r>
            <a:r>
              <a:rPr lang="pl-PL" sz="3600" dirty="0" smtClean="0">
                <a:solidFill>
                  <a:schemeClr val="bg1"/>
                </a:solidFill>
              </a:rPr>
              <a:t>OH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   		</a:t>
            </a:r>
            <a:endParaRPr lang="pl-PL" sz="36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5786446" y="3000372"/>
            <a:ext cx="1071570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 rot="10800000">
            <a:off x="5857884" y="3214686"/>
            <a:ext cx="1000132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2. Otrzymywanie butanianu propylu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H</a:t>
            </a:r>
            <a:r>
              <a:rPr lang="pl-PL" sz="3600" baseline="-25000" dirty="0" smtClean="0"/>
              <a:t>7</a:t>
            </a:r>
            <a:r>
              <a:rPr lang="pl-PL" sz="3600" dirty="0" smtClean="0"/>
              <a:t>CO</a:t>
            </a:r>
            <a:r>
              <a:rPr lang="pl-PL" sz="3600" dirty="0" smtClean="0">
                <a:solidFill>
                  <a:schemeClr val="tx1"/>
                </a:solidFill>
              </a:rPr>
              <a:t>OH</a:t>
            </a:r>
            <a:r>
              <a:rPr lang="pl-PL" sz="3600" dirty="0" smtClean="0"/>
              <a:t> + </a:t>
            </a:r>
            <a:r>
              <a:rPr lang="pl-PL" sz="3600" dirty="0" smtClean="0">
                <a:solidFill>
                  <a:srgbClr val="C00000"/>
                </a:solidFill>
              </a:rPr>
              <a:t>C</a:t>
            </a:r>
            <a:r>
              <a:rPr lang="pl-PL" sz="3600" baseline="-25000" dirty="0" smtClean="0">
                <a:solidFill>
                  <a:srgbClr val="C00000"/>
                </a:solidFill>
              </a:rPr>
              <a:t>3</a:t>
            </a:r>
            <a:r>
              <a:rPr lang="pl-PL" sz="3600" dirty="0" smtClean="0">
                <a:solidFill>
                  <a:srgbClr val="C00000"/>
                </a:solidFill>
              </a:rPr>
              <a:t>H</a:t>
            </a:r>
            <a:r>
              <a:rPr lang="pl-PL" sz="3600" baseline="-25000" dirty="0" smtClean="0">
                <a:solidFill>
                  <a:srgbClr val="C00000"/>
                </a:solidFill>
              </a:rPr>
              <a:t>7</a:t>
            </a:r>
            <a:r>
              <a:rPr lang="pl-PL" sz="3600" dirty="0" smtClean="0">
                <a:solidFill>
                  <a:schemeClr val="bg1"/>
                </a:solidFill>
              </a:rPr>
              <a:t>O</a:t>
            </a:r>
            <a:r>
              <a:rPr lang="pl-PL" sz="3600" dirty="0" smtClean="0">
                <a:solidFill>
                  <a:schemeClr val="tx1"/>
                </a:solidFill>
              </a:rPr>
              <a:t>H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   		C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H</a:t>
            </a:r>
            <a:r>
              <a:rPr lang="pl-PL" sz="3600" baseline="-25000" dirty="0" smtClean="0"/>
              <a:t>7</a:t>
            </a:r>
            <a:r>
              <a:rPr lang="pl-PL" sz="3600" dirty="0" smtClean="0"/>
              <a:t>COO</a:t>
            </a:r>
            <a:r>
              <a:rPr lang="pl-PL" sz="3600" dirty="0" smtClean="0">
                <a:solidFill>
                  <a:srgbClr val="C00000"/>
                </a:solidFill>
              </a:rPr>
              <a:t>C</a:t>
            </a:r>
            <a:r>
              <a:rPr lang="pl-PL" sz="3600" baseline="-25000" dirty="0" smtClean="0">
                <a:solidFill>
                  <a:srgbClr val="C00000"/>
                </a:solidFill>
              </a:rPr>
              <a:t>3</a:t>
            </a:r>
            <a:r>
              <a:rPr lang="pl-PL" sz="3600" dirty="0" smtClean="0">
                <a:solidFill>
                  <a:srgbClr val="C00000"/>
                </a:solidFill>
              </a:rPr>
              <a:t>H</a:t>
            </a:r>
            <a:r>
              <a:rPr lang="pl-PL" sz="3600" baseline="-25000" dirty="0" smtClean="0">
                <a:solidFill>
                  <a:srgbClr val="C00000"/>
                </a:solidFill>
              </a:rPr>
              <a:t>7 </a:t>
            </a:r>
            <a:r>
              <a:rPr lang="pl-PL" sz="3600" dirty="0" smtClean="0"/>
              <a:t>+ </a:t>
            </a:r>
            <a:r>
              <a:rPr lang="pl-PL" sz="3600" dirty="0" smtClean="0">
                <a:solidFill>
                  <a:schemeClr val="tx1"/>
                </a:solidFill>
              </a:rPr>
              <a:t>H</a:t>
            </a:r>
            <a:r>
              <a:rPr lang="pl-PL" sz="3600" baseline="-25000" dirty="0" smtClean="0">
                <a:solidFill>
                  <a:schemeClr val="tx1"/>
                </a:solidFill>
              </a:rPr>
              <a:t>2</a:t>
            </a:r>
            <a:r>
              <a:rPr lang="pl-PL" sz="3600" dirty="0" smtClean="0">
                <a:solidFill>
                  <a:schemeClr val="tx1"/>
                </a:solidFill>
              </a:rPr>
              <a:t>O</a:t>
            </a:r>
            <a:endParaRPr lang="pl-PL" sz="36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5786446" y="3000372"/>
            <a:ext cx="1071570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 rot="10800000">
            <a:off x="5857884" y="3214686"/>
            <a:ext cx="1000132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3994172" y="4929198"/>
            <a:ext cx="3578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(maślan propylu)</a:t>
            </a:r>
            <a:endParaRPr lang="pl-PL" sz="3200" dirty="0"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072198" y="2428868"/>
            <a:ext cx="615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H</a:t>
            </a:r>
            <a:r>
              <a:rPr lang="pl-PL" sz="2800" baseline="30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+</a:t>
            </a:r>
            <a:endParaRPr lang="pl-PL" sz="2800" baseline="3000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66710" y="1412776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do modelowania struktury związków chemicznych (na przykład ISIS Draw)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narysuj cząsteczkę </a:t>
            </a:r>
            <a:r>
              <a:rPr lang="pl-PL" sz="3000" dirty="0" err="1" smtClean="0">
                <a:solidFill>
                  <a:schemeClr val="accent1">
                    <a:lumMod val="50000"/>
                  </a:schemeClr>
                </a:solidFill>
              </a:rPr>
              <a:t>propanianu</a:t>
            </a: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 propylu.</a:t>
            </a: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3. Otrzymywanie propanianu propylu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   		</a:t>
            </a:r>
            <a:endParaRPr lang="pl-PL" sz="36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3. Otrzymywanie propanianu propylu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>
                <a:solidFill>
                  <a:schemeClr val="bg1"/>
                </a:solidFill>
              </a:rPr>
              <a:t>C</a:t>
            </a:r>
            <a:r>
              <a:rPr lang="pl-PL" sz="3600" baseline="-25000" dirty="0" smtClean="0">
                <a:solidFill>
                  <a:schemeClr val="bg1"/>
                </a:solidFill>
              </a:rPr>
              <a:t>2</a:t>
            </a:r>
            <a:r>
              <a:rPr lang="pl-PL" sz="3600" dirty="0" smtClean="0">
                <a:solidFill>
                  <a:schemeClr val="bg1"/>
                </a:solidFill>
              </a:rPr>
              <a:t>H</a:t>
            </a:r>
            <a:r>
              <a:rPr lang="pl-PL" sz="3600" baseline="-25000" dirty="0" smtClean="0">
                <a:solidFill>
                  <a:schemeClr val="bg1"/>
                </a:solidFill>
              </a:rPr>
              <a:t>5</a:t>
            </a:r>
            <a:r>
              <a:rPr lang="pl-PL" sz="3600" dirty="0" smtClean="0">
                <a:solidFill>
                  <a:schemeClr val="bg1"/>
                </a:solidFill>
              </a:rPr>
              <a:t>COOH + C</a:t>
            </a:r>
            <a:r>
              <a:rPr lang="pl-PL" sz="3600" baseline="-25000" dirty="0" smtClean="0">
                <a:solidFill>
                  <a:schemeClr val="bg1"/>
                </a:solidFill>
              </a:rPr>
              <a:t>3</a:t>
            </a:r>
            <a:r>
              <a:rPr lang="pl-PL" sz="3600" dirty="0" smtClean="0">
                <a:solidFill>
                  <a:schemeClr val="bg1"/>
                </a:solidFill>
              </a:rPr>
              <a:t>H</a:t>
            </a:r>
            <a:r>
              <a:rPr lang="pl-PL" sz="3600" baseline="-25000" dirty="0" smtClean="0">
                <a:solidFill>
                  <a:schemeClr val="bg1"/>
                </a:solidFill>
              </a:rPr>
              <a:t>7</a:t>
            </a:r>
            <a:r>
              <a:rPr lang="pl-PL" sz="3600" dirty="0" smtClean="0">
                <a:solidFill>
                  <a:schemeClr val="bg1"/>
                </a:solidFill>
              </a:rPr>
              <a:t>OH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   		</a:t>
            </a:r>
            <a:endParaRPr lang="pl-PL" sz="36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5786446" y="3000372"/>
            <a:ext cx="1071570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 rot="10800000">
            <a:off x="5857884" y="3214686"/>
            <a:ext cx="1000132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3. Otrzymywanie propanianu propylu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H</a:t>
            </a:r>
            <a:r>
              <a:rPr lang="pl-PL" sz="3600" baseline="-25000" dirty="0" smtClean="0"/>
              <a:t>5</a:t>
            </a:r>
            <a:r>
              <a:rPr lang="pl-PL" sz="3600" dirty="0" smtClean="0"/>
              <a:t>CO</a:t>
            </a:r>
            <a:r>
              <a:rPr lang="pl-PL" sz="3600" dirty="0" smtClean="0">
                <a:solidFill>
                  <a:schemeClr val="tx1"/>
                </a:solidFill>
              </a:rPr>
              <a:t>OH</a:t>
            </a:r>
            <a:r>
              <a:rPr lang="pl-PL" sz="3600" dirty="0" smtClean="0"/>
              <a:t> + </a:t>
            </a:r>
            <a:r>
              <a:rPr lang="pl-PL" sz="3600" dirty="0" smtClean="0">
                <a:solidFill>
                  <a:srgbClr val="C00000"/>
                </a:solidFill>
              </a:rPr>
              <a:t>C</a:t>
            </a:r>
            <a:r>
              <a:rPr lang="pl-PL" sz="3600" baseline="-25000" dirty="0" smtClean="0">
                <a:solidFill>
                  <a:srgbClr val="C00000"/>
                </a:solidFill>
              </a:rPr>
              <a:t>3</a:t>
            </a:r>
            <a:r>
              <a:rPr lang="pl-PL" sz="3600" dirty="0" smtClean="0">
                <a:solidFill>
                  <a:srgbClr val="C00000"/>
                </a:solidFill>
              </a:rPr>
              <a:t>H</a:t>
            </a:r>
            <a:r>
              <a:rPr lang="pl-PL" sz="3600" baseline="-25000" dirty="0" smtClean="0">
                <a:solidFill>
                  <a:srgbClr val="C00000"/>
                </a:solidFill>
              </a:rPr>
              <a:t>7</a:t>
            </a:r>
            <a:r>
              <a:rPr lang="pl-PL" sz="3600" dirty="0" smtClean="0">
                <a:solidFill>
                  <a:schemeClr val="bg1"/>
                </a:solidFill>
              </a:rPr>
              <a:t>O</a:t>
            </a:r>
            <a:r>
              <a:rPr lang="pl-PL" sz="3600" dirty="0" smtClean="0">
                <a:solidFill>
                  <a:schemeClr val="tx1"/>
                </a:solidFill>
              </a:rPr>
              <a:t>H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   		C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H</a:t>
            </a:r>
            <a:r>
              <a:rPr lang="pl-PL" sz="3600" baseline="-25000" dirty="0" smtClean="0"/>
              <a:t>5</a:t>
            </a:r>
            <a:r>
              <a:rPr lang="pl-PL" sz="3600" dirty="0" smtClean="0"/>
              <a:t>COO</a:t>
            </a:r>
            <a:r>
              <a:rPr lang="pl-PL" sz="3600" dirty="0" smtClean="0">
                <a:solidFill>
                  <a:srgbClr val="C00000"/>
                </a:solidFill>
              </a:rPr>
              <a:t>C</a:t>
            </a:r>
            <a:r>
              <a:rPr lang="pl-PL" sz="3600" baseline="-25000" dirty="0" smtClean="0">
                <a:solidFill>
                  <a:srgbClr val="C00000"/>
                </a:solidFill>
              </a:rPr>
              <a:t>3</a:t>
            </a:r>
            <a:r>
              <a:rPr lang="pl-PL" sz="3600" dirty="0" smtClean="0">
                <a:solidFill>
                  <a:srgbClr val="C00000"/>
                </a:solidFill>
              </a:rPr>
              <a:t>H</a:t>
            </a:r>
            <a:r>
              <a:rPr lang="pl-PL" sz="3600" baseline="-25000" dirty="0" smtClean="0">
                <a:solidFill>
                  <a:srgbClr val="C00000"/>
                </a:solidFill>
              </a:rPr>
              <a:t>7 </a:t>
            </a:r>
            <a:r>
              <a:rPr lang="pl-PL" sz="3600" dirty="0" smtClean="0"/>
              <a:t>+ </a:t>
            </a:r>
            <a:r>
              <a:rPr lang="pl-PL" sz="3600" dirty="0" smtClean="0">
                <a:solidFill>
                  <a:schemeClr val="tx1"/>
                </a:solidFill>
              </a:rPr>
              <a:t>H</a:t>
            </a:r>
            <a:r>
              <a:rPr lang="pl-PL" sz="3600" baseline="-25000" dirty="0" smtClean="0">
                <a:solidFill>
                  <a:schemeClr val="tx1"/>
                </a:solidFill>
              </a:rPr>
              <a:t>2</a:t>
            </a:r>
            <a:r>
              <a:rPr lang="pl-PL" sz="3600" dirty="0" smtClean="0">
                <a:solidFill>
                  <a:schemeClr val="tx1"/>
                </a:solidFill>
              </a:rPr>
              <a:t>O</a:t>
            </a:r>
            <a:endParaRPr lang="pl-PL" sz="3600" baseline="-25000" dirty="0" smtClean="0">
              <a:solidFill>
                <a:schemeClr val="tx1"/>
              </a:solidFill>
            </a:endParaRPr>
          </a:p>
          <a:p>
            <a:pPr marL="457200" indent="-457200">
              <a:buNone/>
            </a:pPr>
            <a:r>
              <a:rPr lang="pl-PL" sz="4800" dirty="0" smtClean="0"/>
              <a:t>			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5786446" y="3000372"/>
            <a:ext cx="1071570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 rot="10800000">
            <a:off x="5857884" y="3214686"/>
            <a:ext cx="1000132" cy="1588"/>
          </a:xfrm>
          <a:prstGeom prst="straightConnector1">
            <a:avLst/>
          </a:prstGeom>
          <a:ln w="2222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3643306" y="4929198"/>
            <a:ext cx="4283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(propionian propylu)</a:t>
            </a:r>
            <a:endParaRPr lang="pl-PL" sz="3200" dirty="0"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072198" y="2428868"/>
            <a:ext cx="615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H</a:t>
            </a:r>
            <a:r>
              <a:rPr lang="pl-PL" sz="2800" baseline="30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+</a:t>
            </a:r>
            <a:endParaRPr lang="pl-PL" sz="2800" baseline="3000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estrów     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39552" y="1191622"/>
            <a:ext cx="8496944" cy="288032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sz="2100" b="1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100" b="1" dirty="0" smtClean="0">
                <a:latin typeface="+mj-lt"/>
                <a:cs typeface="Times New Roman" pitchFamily="18" charset="0"/>
              </a:rPr>
              <a:t>    </a:t>
            </a:r>
            <a:r>
              <a:rPr lang="pl-PL" sz="11200" b="1" dirty="0" smtClean="0">
                <a:latin typeface="+mj-lt"/>
                <a:cs typeface="Times New Roman" pitchFamily="18" charset="0"/>
              </a:rPr>
              <a:t>Właściwości estrów zależą od:</a:t>
            </a:r>
            <a:br>
              <a:rPr lang="pl-PL" sz="11200" b="1" dirty="0" smtClean="0">
                <a:latin typeface="+mj-lt"/>
                <a:cs typeface="Times New Roman" pitchFamily="18" charset="0"/>
              </a:rPr>
            </a:br>
            <a:endParaRPr lang="pl-PL" sz="11200" b="1" dirty="0" smtClean="0">
              <a:latin typeface="+mj-lt"/>
              <a:cs typeface="Times New Roman" pitchFamily="18" charset="0"/>
            </a:endParaRPr>
          </a:p>
          <a:p>
            <a:pPr marL="1163638" indent="0">
              <a:buFont typeface="Arial" pitchFamily="34" charset="0"/>
              <a:buChar char="•"/>
            </a:pPr>
            <a:r>
              <a:rPr lang="pl-PL" sz="11200" dirty="0" smtClean="0">
                <a:latin typeface="+mj-lt"/>
                <a:cs typeface="Times New Roman" pitchFamily="18" charset="0"/>
              </a:rPr>
              <a:t> rodzajów grup węglowodorowych</a:t>
            </a:r>
            <a:br>
              <a:rPr lang="pl-PL" sz="11200" dirty="0" smtClean="0">
                <a:latin typeface="+mj-lt"/>
                <a:cs typeface="Times New Roman" pitchFamily="18" charset="0"/>
              </a:rPr>
            </a:br>
            <a:r>
              <a:rPr lang="pl-PL" sz="11200" dirty="0" smtClean="0">
                <a:latin typeface="+mj-lt"/>
                <a:cs typeface="Times New Roman" pitchFamily="18" charset="0"/>
              </a:rPr>
              <a:t>  połączonych z grupą funkcyjną</a:t>
            </a:r>
            <a:br>
              <a:rPr lang="pl-PL" sz="11200" dirty="0" smtClean="0">
                <a:latin typeface="+mj-lt"/>
                <a:cs typeface="Times New Roman" pitchFamily="18" charset="0"/>
              </a:rPr>
            </a:br>
            <a:endParaRPr lang="pl-PL" sz="11200" dirty="0" smtClean="0">
              <a:latin typeface="+mj-lt"/>
              <a:cs typeface="Times New Roman" pitchFamily="18" charset="0"/>
            </a:endParaRPr>
          </a:p>
          <a:p>
            <a:pPr marL="1163638" indent="0">
              <a:buFont typeface="Arial" pitchFamily="34" charset="0"/>
              <a:buChar char="•"/>
            </a:pPr>
            <a:r>
              <a:rPr lang="pl-PL" sz="11200" dirty="0" smtClean="0">
                <a:latin typeface="+mj-lt"/>
                <a:cs typeface="Times New Roman" pitchFamily="18" charset="0"/>
              </a:rPr>
              <a:t> obecności grupy estrowej</a:t>
            </a:r>
          </a:p>
          <a:p>
            <a:pPr>
              <a:buNone/>
            </a:pPr>
            <a:r>
              <a:rPr lang="pl-PL" sz="8600" b="1" dirty="0" smtClean="0">
                <a:latin typeface="+mj-lt"/>
                <a:cs typeface="Times New Roman" pitchFamily="18" charset="0"/>
              </a:rPr>
              <a:t>     </a:t>
            </a: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340792"/>
            <a:ext cx="8496944" cy="551723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pl-PL" sz="2800" b="1" dirty="0" smtClean="0">
                <a:latin typeface="+mj-lt"/>
                <a:cs typeface="Times New Roman" pitchFamily="18" charset="0"/>
              </a:rPr>
              <a:t>	Estry niższych kwasów karboksylowych</a:t>
            </a:r>
            <a:br>
              <a:rPr lang="pl-PL" sz="2800" b="1" dirty="0" smtClean="0">
                <a:latin typeface="+mj-lt"/>
                <a:cs typeface="Times New Roman" pitchFamily="18" charset="0"/>
              </a:rPr>
            </a:br>
            <a:r>
              <a:rPr lang="pl-PL" sz="2800" b="1" dirty="0" smtClean="0">
                <a:latin typeface="+mj-lt"/>
                <a:cs typeface="Times New Roman" pitchFamily="18" charset="0"/>
              </a:rPr>
              <a:t>i alkoholi:</a:t>
            </a:r>
          </a:p>
          <a:p>
            <a:pPr marL="446088" indent="-446088">
              <a:buNone/>
            </a:pPr>
            <a:r>
              <a:rPr lang="pl-PL" sz="2800" dirty="0" smtClean="0">
                <a:latin typeface="+mj-lt"/>
                <a:cs typeface="Times New Roman" pitchFamily="18" charset="0"/>
              </a:rPr>
              <a:t>→ to ciecze trudno rozpuszczalne w wodzie</a:t>
            </a:r>
          </a:p>
          <a:p>
            <a:pPr marL="446088" indent="-446088">
              <a:buNone/>
            </a:pPr>
            <a:r>
              <a:rPr lang="pl-PL" sz="2800" dirty="0" smtClean="0">
                <a:cs typeface="Times New Roman" pitchFamily="18" charset="0"/>
              </a:rPr>
              <a:t>→ są lotne</a:t>
            </a:r>
            <a:endParaRPr lang="pl-PL" sz="28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2800" dirty="0" smtClean="0">
                <a:cs typeface="Times New Roman" pitchFamily="18" charset="0"/>
              </a:rPr>
              <a:t>→ mają przyjemny zapach</a:t>
            </a:r>
            <a:endParaRPr lang="pl-PL" sz="28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2800" dirty="0" smtClean="0">
                <a:cs typeface="Times New Roman" pitchFamily="18" charset="0"/>
              </a:rPr>
              <a:t>→ w większych dawkach są toksyczne</a:t>
            </a:r>
          </a:p>
          <a:p>
            <a:pPr marL="446088" indent="-446088">
              <a:buNone/>
            </a:pPr>
            <a:r>
              <a:rPr lang="pl-PL" sz="2800" dirty="0" smtClean="0">
                <a:cs typeface="Times New Roman" pitchFamily="18" charset="0"/>
              </a:rPr>
              <a:t>→ wykazują niższe temperatury wrzenia</a:t>
            </a:r>
            <a:br>
              <a:rPr lang="pl-PL" sz="2800" dirty="0" smtClean="0">
                <a:cs typeface="Times New Roman" pitchFamily="18" charset="0"/>
              </a:rPr>
            </a:br>
            <a:r>
              <a:rPr lang="pl-PL" sz="2800" dirty="0" smtClean="0">
                <a:cs typeface="Times New Roman" pitchFamily="18" charset="0"/>
              </a:rPr>
              <a:t>i topnienia niż odpowiadające im kwasy karboksylowe</a:t>
            </a:r>
          </a:p>
          <a:p>
            <a:pPr marL="446088" indent="-446088">
              <a:buNone/>
            </a:pPr>
            <a:r>
              <a:rPr lang="pl-PL" sz="2800" dirty="0" smtClean="0">
                <a:cs typeface="Times New Roman" pitchFamily="18" charset="0"/>
              </a:rPr>
              <a:t>→ dobrze rozpuszczają związki organiczne</a:t>
            </a: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/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ymbol zastępczy zawartości 3"/>
          <p:cNvGraphicFramePr>
            <a:graphicFrameLocks noGrp="1"/>
          </p:cNvGraphicFramePr>
          <p:nvPr>
            <p:ph sz="quarter" idx="1"/>
          </p:nvPr>
        </p:nvGraphicFramePr>
        <p:xfrm>
          <a:off x="428596" y="1600216"/>
          <a:ext cx="8286809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8993"/>
                <a:gridCol w="2587354"/>
                <a:gridCol w="2143140"/>
                <a:gridCol w="1357322"/>
              </a:tblGrid>
              <a:tr h="928694"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wzór</a:t>
                      </a:r>
                      <a:r>
                        <a:rPr lang="pl-PL" sz="2000" b="0" baseline="0" dirty="0" smtClean="0"/>
                        <a:t> sumaryczny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nazwa zwyczajowa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temperatura wrzenia</a:t>
                      </a:r>
                      <a:br>
                        <a:rPr lang="pl-PL" sz="2000" b="0" dirty="0" smtClean="0"/>
                      </a:br>
                      <a:r>
                        <a:rPr lang="pl-PL" sz="2000" b="0" dirty="0" smtClean="0"/>
                        <a:t>[</a:t>
                      </a:r>
                      <a:r>
                        <a:rPr lang="pl-PL" sz="2000" b="0" baseline="30000" dirty="0" smtClean="0"/>
                        <a:t>o</a:t>
                      </a:r>
                      <a:r>
                        <a:rPr lang="pl-PL" sz="2000" b="0" dirty="0" smtClean="0"/>
                        <a:t>C]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gęstość</a:t>
                      </a:r>
                      <a:br>
                        <a:rPr lang="pl-PL" sz="2000" b="0" dirty="0" smtClean="0"/>
                      </a:br>
                      <a:r>
                        <a:rPr lang="pl-PL" sz="2000" b="0" dirty="0" smtClean="0"/>
                        <a:t>[g/cm</a:t>
                      </a:r>
                      <a:r>
                        <a:rPr lang="pl-PL" sz="2000" b="0" baseline="30000" dirty="0" smtClean="0"/>
                        <a:t>3</a:t>
                      </a:r>
                      <a:r>
                        <a:rPr lang="pl-PL" sz="2000" b="0" baseline="0" dirty="0" smtClean="0"/>
                        <a:t>]</a:t>
                      </a:r>
                    </a:p>
                    <a:p>
                      <a:pPr algn="ctr"/>
                      <a:endParaRPr lang="pl-PL" sz="1000" b="0" baseline="30000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HCOOCH</a:t>
                      </a:r>
                      <a:r>
                        <a:rPr lang="pl-PL" sz="2000" b="0" baseline="-25000" dirty="0" smtClean="0"/>
                        <a:t>3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mrówczan</a:t>
                      </a:r>
                      <a:r>
                        <a:rPr lang="pl-PL" sz="2000" b="0" baseline="0" dirty="0" smtClean="0"/>
                        <a:t> metylu</a:t>
                      </a:r>
                      <a:endParaRPr lang="pl-PL" sz="2000" b="0" dirty="0" smtClean="0"/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31</a:t>
                      </a:r>
                      <a:endParaRPr lang="pl-P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0,974</a:t>
                      </a:r>
                      <a:endParaRPr lang="pl-PL" sz="2000" b="0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HCOOC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b="0" dirty="0" smtClean="0"/>
                        <a:t>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baseline="0" dirty="0" smtClean="0"/>
                        <a:t>mrówczan etylu</a:t>
                      </a:r>
                      <a:endParaRPr lang="pl-PL" sz="2000" b="0" dirty="0" smtClean="0"/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54</a:t>
                      </a:r>
                      <a:endParaRPr lang="pl-P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0,917</a:t>
                      </a:r>
                      <a:endParaRPr lang="pl-PL" sz="2000" b="0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CH</a:t>
                      </a:r>
                      <a:r>
                        <a:rPr lang="pl-PL" sz="2000" b="0" baseline="-25000" dirty="0" smtClean="0"/>
                        <a:t>3</a:t>
                      </a:r>
                      <a:r>
                        <a:rPr lang="pl-PL" sz="2000" b="0" dirty="0" smtClean="0"/>
                        <a:t>COOC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b="0" dirty="0" smtClean="0"/>
                        <a:t>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octan metylu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57</a:t>
                      </a:r>
                      <a:endParaRPr lang="pl-P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0,939</a:t>
                      </a:r>
                      <a:endParaRPr lang="pl-PL" sz="2000" b="0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b="0" dirty="0" smtClean="0"/>
                        <a:t>CH</a:t>
                      </a:r>
                      <a:r>
                        <a:rPr lang="pl-PL" sz="2000" b="0" baseline="-25000" dirty="0" smtClean="0"/>
                        <a:t>3</a:t>
                      </a:r>
                      <a:r>
                        <a:rPr lang="pl-PL" sz="2000" b="0" dirty="0" smtClean="0"/>
                        <a:t>COOC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b="0" dirty="0" smtClean="0"/>
                        <a:t>H</a:t>
                      </a:r>
                      <a:r>
                        <a:rPr lang="pl-PL" sz="2000" b="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pl-PL" sz="1000" b="0" dirty="0" smtClean="0"/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octan etylu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77</a:t>
                      </a:r>
                      <a:endParaRPr lang="pl-P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0" dirty="0" smtClean="0"/>
                    </a:p>
                    <a:p>
                      <a:pPr algn="ctr"/>
                      <a:r>
                        <a:rPr lang="pl-PL" sz="2000" b="0" dirty="0" smtClean="0"/>
                        <a:t>0,901</a:t>
                      </a:r>
                      <a:endParaRPr lang="pl-PL" sz="2000" b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64968" y="1268760"/>
            <a:ext cx="8401080" cy="45720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 dane z powyższego wykresu.</a:t>
            </a:r>
          </a:p>
          <a:p>
            <a:pPr marL="514350" indent="-514350">
              <a:buAutoNum type="arabicPeriod"/>
              <a:tabLst>
                <a:tab pos="447675" algn="l"/>
              </a:tabLst>
            </a:pPr>
            <a:endParaRPr lang="pl-PL" sz="1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 Wyszukaj w zasobach Internetu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temperatury wrzenia analogicznych czterech estrów. </a:t>
            </a:r>
          </a:p>
          <a:p>
            <a:pPr marL="447675" indent="-447675">
              <a:buNone/>
              <a:tabLst>
                <a:tab pos="447675" algn="l"/>
              </a:tabLst>
            </a:pPr>
            <a:endParaRPr lang="pl-PL" sz="1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3. Zrób w dowolnym programie odpowiedni wykres zależności temperatury wrzenia estrów od liczby atomów węgla w ich cząsteczkach.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630304816"/>
              </p:ext>
            </p:extLst>
          </p:nvPr>
        </p:nvGraphicFramePr>
        <p:xfrm>
          <a:off x="1000100" y="1214422"/>
          <a:ext cx="7072362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pole tekstowe 11"/>
          <p:cNvSpPr txBox="1"/>
          <p:nvPr/>
        </p:nvSpPr>
        <p:spPr>
          <a:xfrm>
            <a:off x="2857488" y="235743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+mn-lt"/>
              </a:rPr>
              <a:t>metanian etylu</a:t>
            </a:r>
            <a:endParaRPr lang="pl-PL" dirty="0">
              <a:latin typeface="+mn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714612" y="1214422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+mn-lt"/>
              </a:rPr>
              <a:t>Nazwa systematyczna estru odpowiadającego za zapach</a:t>
            </a:r>
            <a:endParaRPr lang="pl-PL" b="1" dirty="0">
              <a:latin typeface="+mn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2857488" y="328612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+mn-lt"/>
              </a:rPr>
              <a:t>octan n-butylu</a:t>
            </a:r>
            <a:endParaRPr lang="pl-PL" dirty="0">
              <a:latin typeface="+mn-lt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2857488" y="428625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+mn-lt"/>
              </a:rPr>
              <a:t>benzoesan etylu</a:t>
            </a:r>
            <a:endParaRPr lang="pl-PL" dirty="0">
              <a:latin typeface="+mn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2857488" y="5286388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+mn-lt"/>
              </a:rPr>
              <a:t>n-butanian metylu</a:t>
            </a:r>
            <a:endParaRPr lang="pl-PL" dirty="0">
              <a:latin typeface="+mn-lt"/>
            </a:endParaRPr>
          </a:p>
        </p:txBody>
      </p:sp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4000" dirty="0" smtClean="0">
                <a:solidFill>
                  <a:schemeClr val="bg1"/>
                </a:solidFill>
              </a:rPr>
              <a:t>Co to jest hydroliza?</a:t>
            </a:r>
            <a:endParaRPr lang="pl-PL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2910" y="1785926"/>
            <a:ext cx="8153400" cy="4495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algn="ctr">
              <a:buNone/>
            </a:pPr>
            <a:r>
              <a:rPr lang="pl-PL" dirty="0" smtClean="0"/>
              <a:t>	</a:t>
            </a:r>
            <a:endParaRPr lang="pl-PL" sz="28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4" name="Symbol zastępczy zawartości 2"/>
          <p:cNvSpPr txBox="1">
            <a:spLocks/>
          </p:cNvSpPr>
          <p:nvPr/>
        </p:nvSpPr>
        <p:spPr>
          <a:xfrm>
            <a:off x="428596" y="1857364"/>
            <a:ext cx="8391876" cy="4307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HYDROLIZA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	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Reakcja chemiczn</a:t>
            </a:r>
            <a:r>
              <a:rPr lang="pl-PL" sz="3200" dirty="0" smtClean="0">
                <a:solidFill>
                  <a:schemeClr val="bg1"/>
                </a:solidFill>
              </a:rPr>
              <a:t>a wymiany podwójnej, zachodząca między wodą i daną substancją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.</a:t>
            </a:r>
            <a:br>
              <a:rPr lang="pl-PL" sz="3200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Zwykle jest to proces odwracalny, przebiegający w obecności kwasowych lub zasadowych katalizatorów.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solidFill>
                <a:schemeClr val="bg1"/>
              </a:solidFill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49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81049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Kwas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owa hydroliza octanu etylu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chemiczne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344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4572008"/>
            <a:ext cx="2643206" cy="1741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44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357430"/>
            <a:ext cx="221457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50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	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programu Word, 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	napisz równanie reakcji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kwasowej hydrolizy octanu etylu.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51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Kwasowa hydroliza octanu etylu: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 + 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	 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COOH +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OH        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	</a:t>
            </a:r>
            <a:endParaRPr lang="pl-PL" sz="3600" baseline="30000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072198" y="3000372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6072198" y="3143248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222697" y="2571744"/>
            <a:ext cx="4924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H</a:t>
            </a:r>
            <a:r>
              <a:rPr lang="pl-PL" sz="2000" baseline="30000" dirty="0" smtClean="0">
                <a:latin typeface="+mj-lt"/>
              </a:rPr>
              <a:t>+</a:t>
            </a:r>
            <a:endParaRPr lang="pl-PL" sz="2000" baseline="30000" dirty="0">
              <a:latin typeface="+mj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929454" y="4929198"/>
            <a:ext cx="16690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alkohol</a:t>
            </a:r>
            <a:b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etylowy</a:t>
            </a:r>
            <a:endParaRPr lang="pl-PL" sz="3200" dirty="0">
              <a:latin typeface="+mn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221946" y="4929198"/>
            <a:ext cx="29931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etanowy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"/>
          <p:cNvGrpSpPr/>
          <p:nvPr/>
        </p:nvGrpSpPr>
        <p:grpSpPr>
          <a:xfrm rot="593094">
            <a:off x="1260413" y="995012"/>
            <a:ext cx="2230709" cy="2218746"/>
            <a:chOff x="1260413" y="995012"/>
            <a:chExt cx="2230709" cy="2218746"/>
          </a:xfrm>
        </p:grpSpPr>
        <p:sp>
          <p:nvSpPr>
            <p:cNvPr id="8" name="Elipsa 7"/>
            <p:cNvSpPr/>
            <p:nvPr/>
          </p:nvSpPr>
          <p:spPr>
            <a:xfrm rot="20358614">
              <a:off x="2411002" y="995012"/>
              <a:ext cx="1080120" cy="1008112"/>
            </a:xfrm>
            <a:prstGeom prst="ellipse">
              <a:avLst/>
            </a:prstGeom>
            <a:gradFill flip="none" rotWithShape="1">
              <a:gsLst>
                <a:gs pos="45000">
                  <a:srgbClr val="FF0000">
                    <a:alpha val="74000"/>
                  </a:srgbClr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" name="Elipsa 2"/>
            <p:cNvSpPr/>
            <p:nvPr/>
          </p:nvSpPr>
          <p:spPr>
            <a:xfrm rot="20358614">
              <a:off x="1620454" y="2709702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" name="Elipsa 3"/>
            <p:cNvSpPr/>
            <p:nvPr/>
          </p:nvSpPr>
          <p:spPr>
            <a:xfrm rot="20358614">
              <a:off x="2464534" y="1753582"/>
              <a:ext cx="864096" cy="864096"/>
            </a:xfrm>
            <a:prstGeom prst="ellipse">
              <a:avLst/>
            </a:prstGeom>
            <a:gradFill flip="none" rotWithShape="1">
              <a:gsLst>
                <a:gs pos="87000">
                  <a:schemeClr val="tx1">
                    <a:lumMod val="85000"/>
                    <a:lumOff val="1500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" name="Elipsa 4"/>
            <p:cNvSpPr/>
            <p:nvPr/>
          </p:nvSpPr>
          <p:spPr>
            <a:xfrm rot="20358614">
              <a:off x="1672446" y="1969606"/>
              <a:ext cx="864096" cy="864096"/>
            </a:xfrm>
            <a:prstGeom prst="ellipse">
              <a:avLst/>
            </a:prstGeom>
            <a:gradFill flip="none" rotWithShape="1">
              <a:gsLst>
                <a:gs pos="87000">
                  <a:schemeClr val="tx1">
                    <a:lumMod val="85000"/>
                    <a:lumOff val="1500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6" name="Elipsa 5"/>
            <p:cNvSpPr/>
            <p:nvPr/>
          </p:nvSpPr>
          <p:spPr>
            <a:xfrm rot="20358614">
              <a:off x="1260413" y="2133639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" name="Elipsa 6"/>
            <p:cNvSpPr/>
            <p:nvPr/>
          </p:nvSpPr>
          <p:spPr>
            <a:xfrm rot="20358614">
              <a:off x="1764469" y="1629581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9" name="Grupa 8"/>
          <p:cNvGrpSpPr/>
          <p:nvPr/>
        </p:nvGrpSpPr>
        <p:grpSpPr>
          <a:xfrm rot="18728426">
            <a:off x="2494021" y="2594307"/>
            <a:ext cx="2181850" cy="2549648"/>
            <a:chOff x="4932040" y="4308352"/>
            <a:chExt cx="2181850" cy="2549648"/>
          </a:xfrm>
        </p:grpSpPr>
        <p:sp>
          <p:nvSpPr>
            <p:cNvPr id="10" name="Elipsa 9"/>
            <p:cNvSpPr/>
            <p:nvPr/>
          </p:nvSpPr>
          <p:spPr>
            <a:xfrm rot="19617354">
              <a:off x="5083245" y="6353944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" name="Elipsa 10"/>
            <p:cNvSpPr/>
            <p:nvPr/>
          </p:nvSpPr>
          <p:spPr>
            <a:xfrm rot="19617354">
              <a:off x="5565427" y="5012988"/>
              <a:ext cx="864096" cy="864096"/>
            </a:xfrm>
            <a:prstGeom prst="ellipse">
              <a:avLst/>
            </a:prstGeom>
            <a:gradFill flip="none" rotWithShape="1">
              <a:gsLst>
                <a:gs pos="87000">
                  <a:schemeClr val="tx1">
                    <a:lumMod val="85000"/>
                    <a:lumOff val="1500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" name="Elipsa 11"/>
            <p:cNvSpPr/>
            <p:nvPr/>
          </p:nvSpPr>
          <p:spPr>
            <a:xfrm rot="19617354">
              <a:off x="5158144" y="5707440"/>
              <a:ext cx="864096" cy="864096"/>
            </a:xfrm>
            <a:prstGeom prst="ellipse">
              <a:avLst/>
            </a:prstGeom>
            <a:gradFill flip="none" rotWithShape="1">
              <a:gsLst>
                <a:gs pos="87000">
                  <a:schemeClr val="tx1">
                    <a:lumMod val="85000"/>
                    <a:lumOff val="15000"/>
                  </a:schemeClr>
                </a:gs>
                <a:gs pos="50000">
                  <a:schemeClr val="tx1">
                    <a:lumMod val="75000"/>
                    <a:lumOff val="25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" name="Elipsa 12"/>
            <p:cNvSpPr/>
            <p:nvPr/>
          </p:nvSpPr>
          <p:spPr>
            <a:xfrm rot="19617354">
              <a:off x="4932040" y="5593277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4" name="Elipsa 13"/>
            <p:cNvSpPr/>
            <p:nvPr/>
          </p:nvSpPr>
          <p:spPr>
            <a:xfrm rot="19617354">
              <a:off x="5360420" y="4799199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5" name="Elipsa 14"/>
            <p:cNvSpPr/>
            <p:nvPr/>
          </p:nvSpPr>
          <p:spPr>
            <a:xfrm rot="19617354">
              <a:off x="6251196" y="5508287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6" name="Elipsa 15"/>
            <p:cNvSpPr/>
            <p:nvPr/>
          </p:nvSpPr>
          <p:spPr>
            <a:xfrm rot="19617354">
              <a:off x="5783552" y="6242004"/>
              <a:ext cx="504056" cy="504056"/>
            </a:xfrm>
            <a:prstGeom prst="ellipse">
              <a:avLst/>
            </a:prstGeom>
            <a:gradFill flip="none" rotWithShape="1">
              <a:gsLst>
                <a:gs pos="74000">
                  <a:srgbClr val="8488C4">
                    <a:alpha val="45000"/>
                  </a:srgbClr>
                </a:gs>
                <a:gs pos="53000">
                  <a:srgbClr val="D4DEFF"/>
                </a:gs>
                <a:gs pos="100000">
                  <a:srgbClr val="D4DEFF"/>
                </a:gs>
                <a:gs pos="100000">
                  <a:srgbClr val="96AB94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7" name="Elipsa 16"/>
            <p:cNvSpPr/>
            <p:nvPr/>
          </p:nvSpPr>
          <p:spPr>
            <a:xfrm rot="19617354">
              <a:off x="6033770" y="4308352"/>
              <a:ext cx="1080120" cy="1008112"/>
            </a:xfrm>
            <a:prstGeom prst="ellipse">
              <a:avLst/>
            </a:prstGeom>
            <a:gradFill flip="none" rotWithShape="1">
              <a:gsLst>
                <a:gs pos="45000">
                  <a:srgbClr val="FF0000">
                    <a:alpha val="74000"/>
                  </a:srgbClr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18" name="Elipsa 17"/>
          <p:cNvSpPr/>
          <p:nvPr/>
        </p:nvSpPr>
        <p:spPr>
          <a:xfrm>
            <a:off x="5652120" y="1052736"/>
            <a:ext cx="1080120" cy="1008112"/>
          </a:xfrm>
          <a:prstGeom prst="ellipse">
            <a:avLst/>
          </a:prstGeom>
          <a:gradFill flip="none" rotWithShape="1">
            <a:gsLst>
              <a:gs pos="45000">
                <a:srgbClr val="FF0000">
                  <a:alpha val="74000"/>
                </a:srgbClr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Elipsa 18"/>
          <p:cNvSpPr/>
          <p:nvPr/>
        </p:nvSpPr>
        <p:spPr>
          <a:xfrm>
            <a:off x="6516216" y="1196752"/>
            <a:ext cx="504056" cy="504056"/>
          </a:xfrm>
          <a:prstGeom prst="ellipse">
            <a:avLst/>
          </a:prstGeom>
          <a:gradFill flip="none" rotWithShape="1">
            <a:gsLst>
              <a:gs pos="74000">
                <a:srgbClr val="8488C4">
                  <a:alpha val="45000"/>
                </a:srgbClr>
              </a:gs>
              <a:gs pos="53000">
                <a:srgbClr val="D4DEFF"/>
              </a:gs>
              <a:gs pos="100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Elipsa 19"/>
          <p:cNvSpPr/>
          <p:nvPr/>
        </p:nvSpPr>
        <p:spPr>
          <a:xfrm>
            <a:off x="5724128" y="692696"/>
            <a:ext cx="504056" cy="504056"/>
          </a:xfrm>
          <a:prstGeom prst="ellipse">
            <a:avLst/>
          </a:prstGeom>
          <a:gradFill flip="none" rotWithShape="1">
            <a:gsLst>
              <a:gs pos="74000">
                <a:srgbClr val="8488C4">
                  <a:alpha val="45000"/>
                </a:srgbClr>
              </a:gs>
              <a:gs pos="53000">
                <a:srgbClr val="D4DEFF"/>
              </a:gs>
              <a:gs pos="100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lus 20"/>
          <p:cNvSpPr/>
          <p:nvPr/>
        </p:nvSpPr>
        <p:spPr>
          <a:xfrm>
            <a:off x="4572000" y="1916832"/>
            <a:ext cx="432048" cy="432048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ole tekstowe 21"/>
          <p:cNvSpPr txBox="1"/>
          <p:nvPr/>
        </p:nvSpPr>
        <p:spPr>
          <a:xfrm>
            <a:off x="467544" y="3501008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OCTAN</a:t>
            </a:r>
            <a:br>
              <a:rPr lang="pl-PL" sz="2400" dirty="0" smtClean="0">
                <a:latin typeface="Bookman Old Style" pitchFamily="18" charset="0"/>
              </a:rPr>
            </a:br>
            <a:r>
              <a:rPr lang="pl-PL" sz="2400" dirty="0" smtClean="0">
                <a:latin typeface="Bookman Old Style" pitchFamily="18" charset="0"/>
              </a:rPr>
              <a:t>ETYLU</a:t>
            </a:r>
            <a:endParaRPr lang="pl-PL" sz="2400" dirty="0">
              <a:latin typeface="Bookman Old Style" pitchFamily="18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7055768" y="100010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WODA</a:t>
            </a:r>
            <a:endParaRPr lang="pl-PL" sz="2400" dirty="0">
              <a:latin typeface="Bookman Old Style" pitchFamily="18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357158" y="785794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KWAS OCTOWY</a:t>
            </a:r>
            <a:endParaRPr lang="pl-PL" sz="2400" dirty="0">
              <a:latin typeface="Bookman Old Style" pitchFamily="18" charset="0"/>
            </a:endParaRPr>
          </a:p>
        </p:txBody>
      </p:sp>
      <p:sp>
        <p:nvSpPr>
          <p:cNvPr id="26" name="pole tekstowe 25"/>
          <p:cNvSpPr txBox="1"/>
          <p:nvPr/>
        </p:nvSpPr>
        <p:spPr>
          <a:xfrm>
            <a:off x="7271792" y="2564904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Bookman Old Style" pitchFamily="18" charset="0"/>
              </a:rPr>
              <a:t>ALKOHOL</a:t>
            </a:r>
            <a:br>
              <a:rPr lang="pl-PL" sz="2400" dirty="0" smtClean="0">
                <a:latin typeface="Bookman Old Style" pitchFamily="18" charset="0"/>
              </a:rPr>
            </a:br>
            <a:r>
              <a:rPr lang="pl-PL" sz="2400" dirty="0" smtClean="0">
                <a:latin typeface="Bookman Old Style" pitchFamily="18" charset="0"/>
              </a:rPr>
              <a:t>ETYLOWY</a:t>
            </a:r>
            <a:endParaRPr lang="pl-PL" sz="2400" dirty="0">
              <a:latin typeface="Bookman Old Style" pitchFamily="18" charset="0"/>
            </a:endParaRPr>
          </a:p>
        </p:txBody>
      </p:sp>
      <p:sp>
        <p:nvSpPr>
          <p:cNvPr id="27" name="Tytuł 1"/>
          <p:cNvSpPr txBox="1">
            <a:spLocks/>
          </p:cNvSpPr>
          <p:nvPr/>
        </p:nvSpPr>
        <p:spPr>
          <a:xfrm>
            <a:off x="428596" y="71414"/>
            <a:ext cx="8229600" cy="8572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estrów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4.22757E-6 L 0.30713 0.01041 " pathEditMode="relative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031E-6 L 0.01979 0.2150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" y="108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18131E-6 L -0.28732 0.1417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00" y="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26549E-6 L -0.2835 0.12581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0" y="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2" grpId="0"/>
      <p:bldP spid="24" grpId="0"/>
      <p:bldP spid="25" grpId="0"/>
      <p:bldP spid="2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53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81049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Zasadowa hydroliza octanu etylu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chemiczne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334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285992"/>
            <a:ext cx="264320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34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4500570"/>
            <a:ext cx="2900367" cy="1813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54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Zasadowa hydroliza octanu etylu: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	</a:t>
            </a:r>
            <a:endParaRPr lang="pl-PL" sz="3600" baseline="30000" dirty="0" smtClean="0"/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55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Zasadowa hydroliza octanu etylu: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 + NaOH           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	</a:t>
            </a:r>
            <a:endParaRPr lang="pl-PL" sz="3600" baseline="30000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429388" y="3000372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6429388" y="3143248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56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Zasadowa hydroliza octanu etylu: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 + NaOH           </a:t>
            </a:r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				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COONa +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OH</a:t>
            </a:r>
            <a:endParaRPr lang="pl-PL" sz="3600" baseline="30000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429388" y="3000372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6429388" y="3143248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6429388" y="2600262"/>
            <a:ext cx="7008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H</a:t>
            </a:r>
            <a:r>
              <a:rPr lang="pl-PL" sz="2000" baseline="-25000" dirty="0" smtClean="0">
                <a:latin typeface="+mj-lt"/>
              </a:rPr>
              <a:t>2</a:t>
            </a:r>
            <a:r>
              <a:rPr lang="pl-PL" sz="2000" dirty="0" smtClean="0">
                <a:latin typeface="+mj-lt"/>
              </a:rPr>
              <a:t>O</a:t>
            </a:r>
            <a:endParaRPr lang="pl-PL" sz="2000" dirty="0">
              <a:latin typeface="+mj-lt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estrów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143240" y="4929198"/>
            <a:ext cx="2803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etanian sodu</a:t>
            </a:r>
            <a:endParaRPr lang="pl-PL" sz="3200" dirty="0">
              <a:latin typeface="+mn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929454" y="4929198"/>
            <a:ext cx="16690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alkohol</a:t>
            </a:r>
            <a:b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etylowy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57</a:t>
            </a:fld>
            <a:endParaRPr lang="pl-PL" dirty="0"/>
          </a:p>
        </p:txBody>
      </p:sp>
      <p:sp>
        <p:nvSpPr>
          <p:cNvPr id="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500174"/>
            <a:ext cx="8280920" cy="417646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588" indent="-1588">
              <a:buNone/>
            </a:pPr>
            <a:r>
              <a:rPr lang="pl-PL" sz="2800" dirty="0" smtClean="0"/>
              <a:t>Estry kwasów nieorganicznych powstają</a:t>
            </a:r>
            <a:br>
              <a:rPr lang="pl-PL" sz="2800" dirty="0" smtClean="0"/>
            </a:br>
            <a:r>
              <a:rPr lang="pl-PL" sz="2800" dirty="0" smtClean="0"/>
              <a:t>w reakcji alkoholi z niektórymi kwasami nieorganicznymi, np.:</a:t>
            </a:r>
          </a:p>
          <a:p>
            <a:pPr marL="1588" indent="-1588">
              <a:buNone/>
            </a:pPr>
            <a:endParaRPr lang="pl-PL" sz="2800" dirty="0" smtClean="0">
              <a:solidFill>
                <a:schemeClr val="bg1">
                  <a:lumMod val="95000"/>
                </a:schemeClr>
              </a:solidFill>
              <a:latin typeface="+mj-lt"/>
              <a:ea typeface="+mj-ea"/>
              <a:cs typeface="+mj-cs"/>
            </a:endParaRPr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z kwasem siarkowym(VI) – H</a:t>
            </a:r>
            <a:r>
              <a:rPr lang="pl-PL" sz="2800" baseline="-25000" dirty="0" smtClean="0"/>
              <a:t>2</a:t>
            </a:r>
            <a:r>
              <a:rPr lang="pl-PL" sz="2800" dirty="0" smtClean="0"/>
              <a:t>SO</a:t>
            </a:r>
            <a:r>
              <a:rPr lang="pl-PL" sz="2800" baseline="-25000" dirty="0" smtClean="0"/>
              <a:t>4</a:t>
            </a:r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z kwasem azotowym(III) – HNO</a:t>
            </a:r>
            <a:r>
              <a:rPr lang="pl-PL" sz="2800" baseline="-25000" dirty="0" smtClean="0"/>
              <a:t>2</a:t>
            </a:r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z kwasem borowym – H</a:t>
            </a:r>
            <a:r>
              <a:rPr lang="pl-PL" sz="2800" baseline="-25000" dirty="0" smtClean="0"/>
              <a:t>3</a:t>
            </a:r>
            <a:r>
              <a:rPr lang="pl-PL" sz="2800" dirty="0" smtClean="0"/>
              <a:t>BO</a:t>
            </a:r>
            <a:r>
              <a:rPr lang="pl-PL" sz="2800" baseline="-25000" dirty="0" smtClean="0"/>
              <a:t>3</a:t>
            </a:r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z kwasem fosforowym(V) – H</a:t>
            </a:r>
            <a:r>
              <a:rPr lang="pl-PL" sz="2800" baseline="-25000" dirty="0" smtClean="0"/>
              <a:t>3</a:t>
            </a:r>
            <a:r>
              <a:rPr lang="pl-PL" sz="2800" dirty="0" smtClean="0"/>
              <a:t>PO</a:t>
            </a:r>
            <a:r>
              <a:rPr lang="pl-PL" sz="2800" baseline="-25000" dirty="0" smtClean="0"/>
              <a:t>4</a:t>
            </a:r>
            <a:endParaRPr lang="pl-PL" sz="2800" baseline="-25000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Estry kwasów nieorganicznych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58</a:t>
            </a:fld>
            <a:endParaRPr lang="pl-PL"/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500174"/>
            <a:ext cx="8280920" cy="417646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588" indent="-1588" algn="ctr">
              <a:buNone/>
            </a:pPr>
            <a:r>
              <a:rPr lang="pl-PL" sz="2800" b="1" dirty="0" smtClean="0"/>
              <a:t>Reakcja estryfikacji glicerolu:</a:t>
            </a:r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r>
              <a:rPr lang="pl-PL" sz="2800" dirty="0" smtClean="0"/>
              <a:t>					triazotan(V) glicerolu</a:t>
            </a:r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 smtClean="0"/>
          </a:p>
          <a:p>
            <a:pPr marL="1588" indent="-1588" algn="ctr">
              <a:buNone/>
            </a:pPr>
            <a:endParaRPr lang="pl-PL" sz="2800" b="1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Estry kwasów nieorganicznych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9968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714620"/>
            <a:ext cx="8286808" cy="1798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59</a:t>
            </a:fld>
            <a:endParaRPr lang="pl-PL" dirty="0"/>
          </a:p>
        </p:txBody>
      </p:sp>
      <p:sp>
        <p:nvSpPr>
          <p:cNvPr id="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214422"/>
            <a:ext cx="8209482" cy="485778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588" indent="-1588">
              <a:buNone/>
            </a:pPr>
            <a:endParaRPr lang="pl-PL" sz="2800" dirty="0" smtClean="0"/>
          </a:p>
          <a:p>
            <a:pPr marL="1588" indent="-1588">
              <a:buNone/>
            </a:pPr>
            <a:endParaRPr lang="pl-PL" sz="2800" dirty="0" smtClean="0"/>
          </a:p>
          <a:p>
            <a:pPr marL="1588" indent="-1588">
              <a:buNone/>
            </a:pPr>
            <a:r>
              <a:rPr lang="pl-PL" sz="2800" dirty="0" smtClean="0"/>
              <a:t>Triazotan(V) glicerolu jest</a:t>
            </a:r>
            <a:br>
              <a:rPr lang="pl-PL" sz="2800" dirty="0" smtClean="0"/>
            </a:br>
            <a:r>
              <a:rPr lang="pl-PL" sz="2800" dirty="0" smtClean="0"/>
              <a:t>nazywany </a:t>
            </a:r>
            <a:r>
              <a:rPr lang="pl-PL" sz="2800" b="1" dirty="0" smtClean="0"/>
              <a:t>nitrogliceryną</a:t>
            </a:r>
            <a:r>
              <a:rPr lang="pl-PL" sz="2800" dirty="0" smtClean="0"/>
              <a:t>.</a:t>
            </a:r>
            <a:br>
              <a:rPr lang="pl-PL" sz="2800" dirty="0" smtClean="0"/>
            </a:br>
            <a:r>
              <a:rPr lang="pl-PL" sz="2800" dirty="0" smtClean="0"/>
              <a:t>Jest to materiał wybuchowy</a:t>
            </a:r>
            <a:br>
              <a:rPr lang="pl-PL" sz="2800" dirty="0" smtClean="0"/>
            </a:br>
            <a:r>
              <a:rPr lang="pl-PL" sz="2800" dirty="0" smtClean="0"/>
              <a:t>(bardzo wrażliwy na bodźce mechaniczne)</a:t>
            </a:r>
            <a:br>
              <a:rPr lang="pl-PL" sz="2800" dirty="0" smtClean="0"/>
            </a:br>
            <a:r>
              <a:rPr lang="pl-PL" sz="2800" dirty="0" smtClean="0"/>
              <a:t>oraz lek rozszerzający naczynia krwionośne.</a:t>
            </a:r>
          </a:p>
          <a:p>
            <a:pPr marL="1588" indent="-1588">
              <a:buNone/>
            </a:pPr>
            <a:endParaRPr lang="pl-PL" sz="2800" b="1" baseline="-25000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Estry kwasów nieorganicznych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007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1571612"/>
            <a:ext cx="2210818" cy="150019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60</a:t>
            </a:fld>
            <a:endParaRPr lang="pl-PL" dirty="0"/>
          </a:p>
        </p:txBody>
      </p:sp>
      <p:sp>
        <p:nvSpPr>
          <p:cNvPr id="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214422"/>
            <a:ext cx="8209482" cy="485778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588" indent="-1588">
              <a:buNone/>
            </a:pPr>
            <a:endParaRPr lang="pl-PL" sz="2800" dirty="0" smtClean="0"/>
          </a:p>
          <a:p>
            <a:pPr marL="1588" indent="-1588">
              <a:buNone/>
            </a:pPr>
            <a:endParaRPr lang="pl-PL" sz="2800" dirty="0" smtClean="0"/>
          </a:p>
          <a:p>
            <a:pPr marL="1588" indent="-1588">
              <a:buNone/>
            </a:pPr>
            <a:r>
              <a:rPr lang="pl-PL" sz="2800" dirty="0" smtClean="0"/>
              <a:t>		</a:t>
            </a:r>
            <a:r>
              <a:rPr lang="pl-PL" sz="3600" dirty="0" smtClean="0"/>
              <a:t>Uzasadnij dlaczego nazywanie</a:t>
            </a:r>
            <a:br>
              <a:rPr lang="pl-PL" sz="3600" dirty="0" smtClean="0"/>
            </a:br>
            <a:r>
              <a:rPr lang="pl-PL" sz="3600" dirty="0" smtClean="0"/>
              <a:t>	triazotanu(V) glicerolu</a:t>
            </a:r>
            <a:br>
              <a:rPr lang="pl-PL" sz="3600" dirty="0" smtClean="0"/>
            </a:br>
            <a:r>
              <a:rPr lang="pl-PL" sz="3600" dirty="0" smtClean="0"/>
              <a:t>	nitrogliceryną</a:t>
            </a:r>
            <a:br>
              <a:rPr lang="pl-PL" sz="3600" dirty="0" smtClean="0"/>
            </a:br>
            <a:r>
              <a:rPr lang="pl-PL" sz="3600" dirty="0" smtClean="0"/>
              <a:t>	jest niepoprawne?</a:t>
            </a:r>
          </a:p>
          <a:p>
            <a:pPr marL="1588" indent="-1588">
              <a:buNone/>
            </a:pPr>
            <a:endParaRPr lang="pl-PL" sz="3600" b="1" baseline="-25000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Estry kwasów nieorganicznych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007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4286256"/>
            <a:ext cx="2210818" cy="150019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61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Otrzymywanie estru kwasu borowego</a:t>
            </a:r>
          </a:p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i metanolu i badanie jego właściwości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Estry kwasów nieorganicznych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5948" y="2328882"/>
            <a:ext cx="6172200" cy="3886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966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62</a:t>
            </a:fld>
            <a:endParaRPr lang="pl-PL"/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alkoholu metylowego z kwasem borowym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Estry kwasów nieorganicznych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 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OH + 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BO</a:t>
            </a:r>
            <a:r>
              <a:rPr lang="pl-PL" sz="3600" baseline="-25000" dirty="0" smtClean="0"/>
              <a:t>3</a:t>
            </a:r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r>
              <a:rPr lang="pl-PL" sz="3600" baseline="-25000" dirty="0" smtClean="0"/>
              <a:t> </a:t>
            </a:r>
          </a:p>
          <a:p>
            <a:pPr marL="457200" indent="-457200">
              <a:buNone/>
            </a:pPr>
            <a:r>
              <a:rPr lang="pl-PL" sz="3600" dirty="0" smtClean="0"/>
              <a:t>					</a:t>
            </a:r>
          </a:p>
          <a:p>
            <a:pPr marL="457200" indent="-457200">
              <a:buNone/>
            </a:pPr>
            <a:r>
              <a:rPr lang="pl-PL" sz="3600" dirty="0" smtClean="0"/>
              <a:t>				</a:t>
            </a:r>
            <a:endParaRPr lang="pl-PL" sz="3600" baseline="30000" dirty="0" smtClean="0"/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4929190" y="2500306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63</a:t>
            </a:fld>
            <a:endParaRPr lang="pl-PL"/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alkoholu metylowego z kwasem borowym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Estry kwasów nieorganicznych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3CH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OH + 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BO</a:t>
            </a:r>
            <a:r>
              <a:rPr lang="pl-PL" sz="3600" baseline="-25000" dirty="0" smtClean="0"/>
              <a:t>3</a:t>
            </a:r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r>
              <a:rPr lang="pl-PL" sz="3600" baseline="-25000" dirty="0" smtClean="0"/>
              <a:t> </a:t>
            </a:r>
          </a:p>
          <a:p>
            <a:pPr marL="457200" indent="-457200">
              <a:buNone/>
            </a:pPr>
            <a:r>
              <a:rPr lang="pl-PL" sz="3600" dirty="0" smtClean="0"/>
              <a:t>					(CH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O)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B   +   3H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</a:t>
            </a:r>
          </a:p>
          <a:p>
            <a:pPr marL="457200" indent="-457200">
              <a:buNone/>
            </a:pPr>
            <a:r>
              <a:rPr lang="pl-PL" sz="3600" dirty="0" smtClean="0"/>
              <a:t>				</a:t>
            </a:r>
            <a:endParaRPr lang="pl-PL" sz="3600" baseline="30000" dirty="0" smtClean="0"/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4929190" y="2500306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3643306" y="4572008"/>
            <a:ext cx="35012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ester metylowy</a:t>
            </a:r>
            <a:b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kwasu borowego</a:t>
            </a:r>
            <a:endParaRPr lang="pl-PL" sz="3200" dirty="0">
              <a:latin typeface="+mn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072066" y="2071678"/>
            <a:ext cx="4924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H</a:t>
            </a:r>
            <a:r>
              <a:rPr lang="pl-PL" sz="2000" baseline="30000" dirty="0" smtClean="0">
                <a:latin typeface="+mj-lt"/>
              </a:rPr>
              <a:t>+</a:t>
            </a:r>
            <a:endParaRPr lang="pl-PL" sz="2000" baseline="30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53589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informacji znalezionych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Internecie, przygotuj kartę charakterystyki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kwasu borowego 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7282" name="Picture 2" descr="GHS-pictogram-aci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49080"/>
            <a:ext cx="1928826" cy="1928826"/>
          </a:xfrm>
          <a:prstGeom prst="rect">
            <a:avLst/>
          </a:prstGeom>
          <a:noFill/>
        </p:spPr>
      </p:pic>
      <p:pic>
        <p:nvPicPr>
          <p:cNvPr id="97284" name="Picture 4" descr="GHS-pictogram-skul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077072"/>
            <a:ext cx="1857388" cy="1928826"/>
          </a:xfrm>
          <a:prstGeom prst="rect">
            <a:avLst/>
          </a:prstGeom>
          <a:noFill/>
        </p:spPr>
      </p:pic>
      <p:pic>
        <p:nvPicPr>
          <p:cNvPr id="97286" name="Picture 6" descr="GHS-pictogram-silhouet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149080"/>
            <a:ext cx="1785950" cy="1785950"/>
          </a:xfrm>
          <a:prstGeom prst="rect">
            <a:avLst/>
          </a:prstGeom>
          <a:noFill/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65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81049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estryfikacji kwasu borowego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4572008"/>
            <a:ext cx="257176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8596" name="Picture 4" descr="5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285992"/>
            <a:ext cx="242889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Estry kwasów nieorganicznych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-214338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</a:t>
            </a:r>
            <a:r>
              <a:rPr lang="pl-PL" sz="2700" b="1" dirty="0" smtClean="0">
                <a:solidFill>
                  <a:schemeClr val="bg1"/>
                </a:solidFill>
              </a:rPr>
              <a:t>cząsteczki cis-jasmonianu metylu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206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85992"/>
            <a:ext cx="385765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8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85992"/>
            <a:ext cx="385765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67</a:t>
            </a:fld>
            <a:endParaRPr lang="pl-PL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zasobów Internetu, wyszukaj informacje na temat olejku jaśminowego.</a:t>
            </a:r>
          </a:p>
          <a:p>
            <a:pPr marL="514350" indent="-514350">
              <a:buFont typeface="+mj-lt"/>
              <a:buAutoNum type="arabicPeriod"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Zapisz wzór sumaryczny jasmonianu metylu.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68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estrów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5798" y="1285860"/>
            <a:ext cx="8503920" cy="4854280"/>
          </a:xfrm>
        </p:spPr>
        <p:txBody>
          <a:bodyPr>
            <a:normAutofit lnSpcReduction="10000"/>
          </a:bodyPr>
          <a:lstStyle/>
          <a:p>
            <a:pPr marL="514350" lvl="0" indent="-514350">
              <a:buAutoNum type="arabicPeriod"/>
            </a:pPr>
            <a:r>
              <a:rPr lang="pl-PL" sz="2800" b="1" dirty="0" smtClean="0"/>
              <a:t>przemysł spożywczy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olejki i substancje zapachowe np. do ciast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polimery do ochrony żywności przed wilgocią i rozwojem drobnoustrojów</a:t>
            </a:r>
          </a:p>
          <a:p>
            <a:pPr marL="514350" lvl="0" indent="-514350">
              <a:buNone/>
            </a:pPr>
            <a:endParaRPr lang="pl-PL" sz="2800" dirty="0" smtClean="0"/>
          </a:p>
          <a:p>
            <a:pPr marL="514350" lvl="0" indent="-514350">
              <a:buNone/>
            </a:pPr>
            <a:r>
              <a:rPr lang="pl-PL" sz="2800" b="1" dirty="0" smtClean="0"/>
              <a:t>2. przemysł kosmetyczny</a:t>
            </a:r>
          </a:p>
          <a:p>
            <a:pPr marL="514350" lvl="0" indent="-514350">
              <a:buNone/>
            </a:pPr>
            <a:r>
              <a:rPr lang="pl-PL" sz="2800" dirty="0" smtClean="0"/>
              <a:t>składniki: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zmywacza do paznokci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preparatów na rozstępy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perfum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429000"/>
            <a:ext cx="144016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69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estrów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5798" y="1285860"/>
            <a:ext cx="8503920" cy="4854280"/>
          </a:xfrm>
        </p:spPr>
        <p:txBody>
          <a:bodyPr>
            <a:normAutofit/>
          </a:bodyPr>
          <a:lstStyle/>
          <a:p>
            <a:pPr marL="514350" lvl="0" indent="-514350">
              <a:buNone/>
            </a:pPr>
            <a:r>
              <a:rPr lang="pl-PL" sz="2800" b="1" dirty="0" smtClean="0"/>
              <a:t>3. przemysł farmaceutyczny</a:t>
            </a:r>
          </a:p>
          <a:p>
            <a:pPr marL="514350" lvl="0" indent="-514350">
              <a:buFont typeface="Wingdings" pitchFamily="2" charset="2"/>
              <a:buChar char="ü"/>
            </a:pPr>
            <a:r>
              <a:rPr lang="pl-PL" sz="2800" dirty="0" smtClean="0"/>
              <a:t>estry kwasu salicylowego jako leki przeciwbólowe, przeciwgorączkowe, przeciwzapalne i przeciwreumatyczne</a:t>
            </a:r>
          </a:p>
          <a:p>
            <a:pPr marL="514350" lvl="0" indent="-514350">
              <a:buNone/>
            </a:pPr>
            <a:endParaRPr lang="pl-PL" sz="2800" dirty="0" smtClean="0"/>
          </a:p>
          <a:p>
            <a:pPr marL="514350" lvl="0" indent="-514350">
              <a:buNone/>
            </a:pPr>
            <a:r>
              <a:rPr lang="pl-PL" sz="2800" b="1" dirty="0" smtClean="0"/>
              <a:t>4. rozpuszczalniki farb i lakierów</a:t>
            </a:r>
          </a:p>
          <a:p>
            <a:pPr marL="514350" lvl="0" indent="-514350">
              <a:buNone/>
            </a:pPr>
            <a:endParaRPr lang="pl-PL" sz="2800" b="1" dirty="0" smtClean="0"/>
          </a:p>
          <a:p>
            <a:pPr marL="514350" lvl="0" indent="-514350">
              <a:buNone/>
            </a:pPr>
            <a:r>
              <a:rPr lang="pl-PL" sz="2800" b="1" dirty="0" smtClean="0"/>
              <a:t>5. plastyfikatory tworzyw sztucznych</a:t>
            </a:r>
            <a:endParaRPr lang="pl-PL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120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do tworzenia gier 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(np. </a:t>
            </a:r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Game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MakerLite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 8.1.141) 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przygotujcie w grupach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gry typu </a:t>
            </a:r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drag&amp;drop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, polegające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na doborze  wzorów sumarycznych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do nazw zwyczajowych estrów.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214554"/>
            <a:ext cx="2428892" cy="3198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pl-PL" sz="2800" b="1" dirty="0" smtClean="0"/>
              <a:t>Aspiryna</a:t>
            </a:r>
            <a:r>
              <a:rPr lang="pl-PL" sz="2800" dirty="0" smtClean="0"/>
              <a:t>, czyli </a:t>
            </a:r>
            <a:r>
              <a:rPr lang="pl-PL" sz="2800" b="1" dirty="0" smtClean="0"/>
              <a:t>octan kwasu</a:t>
            </a:r>
          </a:p>
          <a:p>
            <a:pPr>
              <a:buNone/>
            </a:pPr>
            <a:r>
              <a:rPr lang="pl-PL" sz="2800" b="1" dirty="0" smtClean="0"/>
              <a:t>acetylosalicylowego</a:t>
            </a:r>
            <a:r>
              <a:rPr lang="pl-PL" sz="2800" dirty="0" smtClean="0"/>
              <a:t> to lek</a:t>
            </a:r>
          </a:p>
          <a:p>
            <a:pPr>
              <a:buNone/>
            </a:pPr>
            <a:r>
              <a:rPr lang="pl-PL" sz="2800" dirty="0" smtClean="0"/>
              <a:t>wprowadzony na rynek</a:t>
            </a:r>
          </a:p>
          <a:p>
            <a:pPr>
              <a:buNone/>
            </a:pPr>
            <a:r>
              <a:rPr lang="pl-PL" sz="2800" dirty="0" smtClean="0"/>
              <a:t>już w 1899 roku.</a:t>
            </a:r>
          </a:p>
          <a:p>
            <a:pPr>
              <a:buNone/>
            </a:pPr>
            <a:r>
              <a:rPr lang="pl-PL" sz="2800" dirty="0" smtClean="0"/>
              <a:t>Ma działanie </a:t>
            </a:r>
          </a:p>
          <a:p>
            <a:pPr>
              <a:buNone/>
            </a:pPr>
            <a:r>
              <a:rPr lang="pl-PL" sz="2800" dirty="0" smtClean="0"/>
              <a:t>przeciwbólowe,</a:t>
            </a:r>
          </a:p>
          <a:p>
            <a:pPr>
              <a:buNone/>
            </a:pPr>
            <a:r>
              <a:rPr lang="pl-PL" sz="2800" dirty="0" smtClean="0"/>
              <a:t>przeciwgorączkowe</a:t>
            </a:r>
          </a:p>
          <a:p>
            <a:pPr>
              <a:buNone/>
            </a:pPr>
            <a:r>
              <a:rPr lang="pl-PL" sz="2800" dirty="0" smtClean="0"/>
              <a:t>i przeciwzapalne.</a:t>
            </a:r>
          </a:p>
          <a:p>
            <a:pPr>
              <a:buNone/>
            </a:pPr>
            <a:r>
              <a:rPr lang="pl-PL" sz="2800" dirty="0" smtClean="0"/>
              <a:t>			</a:t>
            </a:r>
          </a:p>
          <a:p>
            <a:pPr>
              <a:buNone/>
            </a:pPr>
            <a:endParaRPr lang="pl-PL" sz="28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71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395536" y="-92546"/>
            <a:ext cx="8291264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Ester, który znalazł zastosowanie w medycynie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72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923540"/>
            <a:ext cx="81049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syntezy aspiryny w obecności katalizatora kwasowego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857364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925413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Aspiryna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365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4572008"/>
            <a:ext cx="257176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6548" name="Picture 4" descr="6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500306"/>
            <a:ext cx="257176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73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923540"/>
            <a:ext cx="81049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syntezy aspiryny w obecności katalizatora zasadowego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857364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925413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Aspiryna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355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571744"/>
            <a:ext cx="214314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572008"/>
            <a:ext cx="2286016" cy="1673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74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923540"/>
            <a:ext cx="81049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kwasowej hydrolizy aspiryny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857364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925413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Aspiryna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37570" name="Picture 2" descr="5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4572008"/>
            <a:ext cx="2285984" cy="1718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7571" name="Picture 3" descr="6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500306"/>
            <a:ext cx="214314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75</a:t>
            </a:fld>
            <a:endParaRPr lang="pl-PL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Podsumujmy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212227"/>
              </p:ext>
            </p:extLst>
          </p:nvPr>
        </p:nvGraphicFramePr>
        <p:xfrm>
          <a:off x="467543" y="3573015"/>
          <a:ext cx="8208912" cy="288033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946353"/>
                <a:gridCol w="1147757"/>
                <a:gridCol w="1005174"/>
                <a:gridCol w="1088936"/>
                <a:gridCol w="1507760"/>
                <a:gridCol w="1340231"/>
                <a:gridCol w="1172701"/>
              </a:tblGrid>
              <a:tr h="176019">
                <a:tc grid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/>
                        <a:t>POCHODNE WĘGLOWODORÓW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40071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/>
                        <a:t>aldehydy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/>
                        <a:t>ketony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/>
                        <a:t>kwasy karboksylowe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 smtClean="0"/>
                        <a:t>hydroksy-kwasy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/>
                        <a:t>estry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</a:tr>
              <a:tr h="3200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/>
                        <a:t>alifatyczne</a:t>
                      </a:r>
                      <a:endParaRPr lang="pl-PL" sz="1050" b="1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/>
                        <a:t>aromatyczne</a:t>
                      </a:r>
                      <a:endParaRPr lang="pl-PL" sz="1050" b="1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/>
                        <a:t>alifatyczne</a:t>
                      </a:r>
                      <a:endParaRPr lang="pl-PL" sz="1050" b="1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 dirty="0"/>
                        <a:t>aromatyczne</a:t>
                      </a:r>
                      <a:endParaRPr lang="pl-PL" sz="105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 dirty="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 dirty="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 dirty="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</a:tr>
              <a:tr h="128014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mrówkowy octowy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benzoesowy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aceton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benzofenon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acetofenon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mrówkowy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octowy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/>
                        <a:t>mlekowy </a:t>
                      </a:r>
                      <a:endParaRPr lang="pl-PL" sz="1050" dirty="0" smtClean="0"/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 smtClean="0"/>
                        <a:t>cytrynowy</a:t>
                      </a:r>
                      <a:endParaRPr lang="pl-PL" sz="1050" dirty="0"/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/>
                        <a:t>jabłkowy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/>
                        <a:t>winowy</a:t>
                      </a:r>
                      <a:endParaRPr lang="pl-PL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46088" algn="l"/>
                        </a:tabLst>
                      </a:pPr>
                      <a:r>
                        <a:rPr lang="pl-PL" sz="1050" dirty="0" smtClean="0"/>
                        <a:t>mrówczan </a:t>
                      </a:r>
                      <a:r>
                        <a:rPr lang="pl-PL" sz="1050" dirty="0"/>
                        <a:t>etylu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/>
                        <a:t>octan etylu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/>
                        <a:t>maślan metylu</a:t>
                      </a:r>
                      <a:endParaRPr lang="pl-PL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</a:tr>
              <a:tr h="3200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benzoesowy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/>
                        <a:t>salicylowy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/>
                        <a:t>octan fenylu</a:t>
                      </a:r>
                      <a:endParaRPr lang="pl-PL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780929"/>
              </p:ext>
            </p:extLst>
          </p:nvPr>
        </p:nvGraphicFramePr>
        <p:xfrm>
          <a:off x="467544" y="980728"/>
          <a:ext cx="8208913" cy="2235689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152128"/>
                <a:gridCol w="1146368"/>
                <a:gridCol w="1149248"/>
                <a:gridCol w="1067158"/>
                <a:gridCol w="1149248"/>
                <a:gridCol w="1559693"/>
                <a:gridCol w="985070"/>
              </a:tblGrid>
              <a:tr h="318892">
                <a:tc grid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/>
                        <a:t>POCHODNE WĘGLOWODORÓW</a:t>
                      </a:r>
                      <a:endParaRPr lang="pl-PL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377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 err="1" smtClean="0">
                          <a:latin typeface="+mj-lt"/>
                        </a:rPr>
                        <a:t>Fluorowco</a:t>
                      </a:r>
                      <a:r>
                        <a:rPr lang="pl-PL" sz="1400" b="1" dirty="0" smtClean="0">
                          <a:latin typeface="+mj-lt"/>
                        </a:rPr>
                        <a:t>-</a:t>
                      </a:r>
                      <a:endParaRPr lang="pl-PL" sz="1400" b="1" dirty="0">
                        <a:latin typeface="+mj-lt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+mj-lt"/>
                        </a:rPr>
                        <a:t>pochodne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+mj-lt"/>
                        </a:rPr>
                        <a:t>aminy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+mj-lt"/>
                        </a:rPr>
                        <a:t>alkohole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+mj-lt"/>
                        </a:rPr>
                        <a:t>fenole</a:t>
                      </a:r>
                      <a:endParaRPr lang="pl-PL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</a:tr>
              <a:tr h="3188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 dirty="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 dirty="0">
                          <a:latin typeface="+mj-lt"/>
                        </a:rPr>
                        <a:t>monohydroksylowe</a:t>
                      </a:r>
                      <a:endParaRPr lang="pl-PL" sz="105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 dirty="0">
                          <a:latin typeface="+mj-lt"/>
                        </a:rPr>
                        <a:t>polihydroksylowe</a:t>
                      </a:r>
                      <a:endParaRPr lang="pl-PL" sz="105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 dirty="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</a:tr>
              <a:tr h="3188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 dirty="0">
                          <a:latin typeface="+mj-lt"/>
                        </a:rPr>
                        <a:t>I-rzędowe</a:t>
                      </a:r>
                      <a:endParaRPr lang="pl-PL" sz="105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 dirty="0">
                          <a:latin typeface="+mj-lt"/>
                        </a:rPr>
                        <a:t>II-rzędowe</a:t>
                      </a:r>
                      <a:endParaRPr lang="pl-PL" sz="105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b="1" dirty="0">
                          <a:latin typeface="+mj-lt"/>
                        </a:rPr>
                        <a:t>III-rzędowe</a:t>
                      </a:r>
                      <a:endParaRPr lang="pl-PL" sz="105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 dirty="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050" dirty="0">
                        <a:latin typeface="+mj-lt"/>
                        <a:ea typeface="Calibri"/>
                        <a:cs typeface="Calibri"/>
                      </a:endParaRPr>
                    </a:p>
                  </a:txBody>
                  <a:tcPr marL="59554" marR="59554" marT="0" marB="0"/>
                </a:tc>
              </a:tr>
              <a:tr h="6377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>
                          <a:latin typeface="+mj-lt"/>
                        </a:rPr>
                        <a:t>chlorometan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>
                          <a:latin typeface="+mj-lt"/>
                        </a:rPr>
                        <a:t>bromoetan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>
                          <a:latin typeface="+mj-lt"/>
                        </a:rPr>
                        <a:t>metyloamina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>
                          <a:latin typeface="+mj-lt"/>
                        </a:rPr>
                        <a:t>fenyloamina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>
                          <a:latin typeface="+mj-lt"/>
                        </a:rPr>
                        <a:t>metanol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>
                          <a:latin typeface="+mj-lt"/>
                        </a:rPr>
                        <a:t>etanol</a:t>
                      </a:r>
                      <a:endParaRPr lang="pl-PL" sz="105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latin typeface="+mj-lt"/>
                        </a:rPr>
                        <a:t>propan-2-ol</a:t>
                      </a:r>
                      <a:endParaRPr lang="pl-PL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latin typeface="+mj-lt"/>
                        </a:rPr>
                        <a:t>2-metylo propan-2-ol</a:t>
                      </a:r>
                      <a:endParaRPr lang="pl-PL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latin typeface="+mj-lt"/>
                        </a:rPr>
                        <a:t>glikol etylenowy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latin typeface="+mj-lt"/>
                        </a:rPr>
                        <a:t>glicerol</a:t>
                      </a:r>
                      <a:endParaRPr lang="pl-PL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latin typeface="+mj-lt"/>
                        </a:rPr>
                        <a:t>benzol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latin typeface="+mj-lt"/>
                        </a:rPr>
                        <a:t>krezol</a:t>
                      </a:r>
                      <a:endParaRPr lang="pl-PL" sz="105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59554" marR="59554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196752"/>
            <a:ext cx="8153400" cy="487066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Powtórzmy budowę i nazewnictwo </a:t>
            </a:r>
            <a:b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estrów</a:t>
            </a:r>
          </a:p>
          <a:p>
            <a:pPr algn="ctr">
              <a:buNone/>
            </a:pPr>
            <a:r>
              <a:rPr lang="pl-PL" sz="8900" b="1" dirty="0" smtClean="0">
                <a:solidFill>
                  <a:schemeClr val="accent1">
                    <a:lumMod val="50000"/>
                  </a:schemeClr>
                </a:solidFill>
              </a:rPr>
              <a:t>GRA EDUKACYJNA </a:t>
            </a:r>
            <a:r>
              <a:rPr lang="pl-PL" sz="8800" b="1" dirty="0" smtClean="0">
                <a:solidFill>
                  <a:schemeClr val="accent1">
                    <a:lumMod val="50000"/>
                  </a:schemeClr>
                </a:solidFill>
              </a:rPr>
              <a:t>MEMORY</a:t>
            </a:r>
          </a:p>
          <a:p>
            <a:pPr>
              <a:buNone/>
            </a:pPr>
            <a:endParaRPr lang="pl-PL" sz="8800" dirty="0" smtClean="0"/>
          </a:p>
          <a:p>
            <a:pPr>
              <a:buNone/>
            </a:pPr>
            <a:endParaRPr lang="pl-PL" sz="8800" dirty="0" smtClean="0"/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1.	Skorzystaj z gotowej gry Memory.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Klikaj w zakryte karty i szukaj par.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pl-PL" sz="9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2.	Przygotuj samodzielnie podobną grę, korzystając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z dowolnego programu (np. Scratch lub Flash).</a:t>
            </a:r>
          </a:p>
          <a:p>
            <a:pPr algn="ctr">
              <a:buNone/>
            </a:pPr>
            <a:endParaRPr lang="pl-PL" sz="8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iestandardowy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6502</TotalTime>
  <Words>898</Words>
  <Application>Microsoft Office PowerPoint</Application>
  <PresentationFormat>Pokaz na ekranie (4:3)</PresentationFormat>
  <Paragraphs>711</Paragraphs>
  <Slides>77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10</vt:i4>
      </vt:variant>
      <vt:variant>
        <vt:lpstr>Tytuły slajdów</vt:lpstr>
      </vt:variant>
      <vt:variant>
        <vt:i4>77</vt:i4>
      </vt:variant>
    </vt:vector>
  </HeadingPairs>
  <TitlesOfParts>
    <vt:vector size="87" baseType="lpstr">
      <vt:lpstr>Motyw pakietu Office</vt:lpstr>
      <vt:lpstr>6_Motyw pakietu Office</vt:lpstr>
      <vt:lpstr>7_Motyw pakietu Office</vt:lpstr>
      <vt:lpstr>8_Motyw pakietu Office</vt:lpstr>
      <vt:lpstr>Projekt niestandardowy</vt:lpstr>
      <vt:lpstr>1_Motyw pakietu Office</vt:lpstr>
      <vt:lpstr>2_Motyw pakietu Office</vt:lpstr>
      <vt:lpstr>3_Motyw pakietu Office</vt:lpstr>
      <vt:lpstr>4_Motyw pakietu Office</vt:lpstr>
      <vt:lpstr>5_Motyw pakietu Office</vt:lpstr>
      <vt:lpstr>Treści multimedialne - kodowanie, przetwarzanie, prezentacja  Odtwarzanie treści multimedialnych</vt:lpstr>
      <vt:lpstr>Prezentacja programu PowerPoint</vt:lpstr>
      <vt:lpstr>Prezentacja programu PowerPoint</vt:lpstr>
      <vt:lpstr>Budowa estrów</vt:lpstr>
      <vt:lpstr>Grupa funkcyjna</vt:lpstr>
      <vt:lpstr> </vt:lpstr>
      <vt:lpstr>Prezentacja programu PowerPoint</vt:lpstr>
      <vt:lpstr>Prezentacja programu PowerPoint</vt:lpstr>
      <vt:lpstr>Budowa estrów</vt:lpstr>
      <vt:lpstr>Nazewnictwo estrów</vt:lpstr>
      <vt:lpstr>Nazewnictwo estrów</vt:lpstr>
      <vt:lpstr>Nazewnictwo estrów</vt:lpstr>
      <vt:lpstr>Nazewnictwo estrów</vt:lpstr>
      <vt:lpstr>Nazewnictwo estrów</vt:lpstr>
      <vt:lpstr>Nazewnictwo estrów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Model cząsteczki butanianu etylu</vt:lpstr>
      <vt:lpstr>Prezentacja programu PowerPoint</vt:lpstr>
      <vt:lpstr>Otrzymywanie estrów      </vt:lpstr>
      <vt:lpstr>Prezentacja programu PowerPoint</vt:lpstr>
      <vt:lpstr>Otrzymywanie estrów      </vt:lpstr>
      <vt:lpstr>Otrzymywanie estrów      </vt:lpstr>
      <vt:lpstr>Otrzymywanie estrów      </vt:lpstr>
      <vt:lpstr>Otrzymywanie estrów      </vt:lpstr>
      <vt:lpstr>Prezentacja programu PowerPoint</vt:lpstr>
      <vt:lpstr>Otrzymywanie estrów      </vt:lpstr>
      <vt:lpstr>Otrzymywanie estrów      </vt:lpstr>
      <vt:lpstr>Otrzymywanie estrów      </vt:lpstr>
      <vt:lpstr>Prezentacja programu PowerPoint</vt:lpstr>
      <vt:lpstr>Otrzymywanie estrów      </vt:lpstr>
      <vt:lpstr>Otrzymywanie estrów      </vt:lpstr>
      <vt:lpstr>Otrzymywanie estrów      </vt:lpstr>
      <vt:lpstr>Prezentacja programu PowerPoint</vt:lpstr>
      <vt:lpstr>Otrzymywanie estrów      </vt:lpstr>
      <vt:lpstr>Otrzymywanie estrów      </vt:lpstr>
      <vt:lpstr>Otrzymywanie estrów      </vt:lpstr>
      <vt:lpstr>Właściwości fizyczne estrów</vt:lpstr>
      <vt:lpstr>Właściwości fizyczne estrów</vt:lpstr>
      <vt:lpstr>Właściwości fizyczne estrów</vt:lpstr>
      <vt:lpstr>Prezentacja programu PowerPoint</vt:lpstr>
      <vt:lpstr>Właściwości fizyczne estrów</vt:lpstr>
      <vt:lpstr>Przypomnijmy</vt:lpstr>
      <vt:lpstr>Przypomnijmy</vt:lpstr>
      <vt:lpstr>Właściwości chemiczne estrów</vt:lpstr>
      <vt:lpstr>Prezentacja programu PowerPoint</vt:lpstr>
      <vt:lpstr>Właściwości chemiczne estrów</vt:lpstr>
      <vt:lpstr>Prezentacja programu PowerPoint</vt:lpstr>
      <vt:lpstr>Właściwości chemiczne estrów</vt:lpstr>
      <vt:lpstr>Właściwości chemiczne estrów</vt:lpstr>
      <vt:lpstr>Właściwości chemiczne estrów</vt:lpstr>
      <vt:lpstr>Właściwości chemiczne estrów</vt:lpstr>
      <vt:lpstr>Estry kwasów nieorganicznych</vt:lpstr>
      <vt:lpstr>Estry kwasów nieorganicznych</vt:lpstr>
      <vt:lpstr>Estry kwasów nieorganicznych</vt:lpstr>
      <vt:lpstr>Estry kwasów nieorganicznych</vt:lpstr>
      <vt:lpstr>Estry kwasów nieorganicznych</vt:lpstr>
      <vt:lpstr>Estry kwasów nieorganicznych</vt:lpstr>
      <vt:lpstr>Estry kwasów nieorganicznych</vt:lpstr>
      <vt:lpstr>Prezentacja programu PowerPoint</vt:lpstr>
      <vt:lpstr>Estry kwasów nieorganicznych</vt:lpstr>
      <vt:lpstr>Model cząsteczki cis-jasmonianu metylu</vt:lpstr>
      <vt:lpstr>Prezentacja programu PowerPoint</vt:lpstr>
      <vt:lpstr>Zastosowanie estrów </vt:lpstr>
      <vt:lpstr>Zastosowanie estrów </vt:lpstr>
      <vt:lpstr>Prezentacja programu PowerPoint</vt:lpstr>
      <vt:lpstr>Ester, który znalazł zastosowanie w medycynie</vt:lpstr>
      <vt:lpstr>Aspiryna</vt:lpstr>
      <vt:lpstr>Aspiryna</vt:lpstr>
      <vt:lpstr>Aspiryna</vt:lpstr>
      <vt:lpstr>Podsumujmy</vt:lpstr>
      <vt:lpstr>Prezentacja programu PowerPoint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479</cp:revision>
  <dcterms:created xsi:type="dcterms:W3CDTF">2009-06-29T13:15:16Z</dcterms:created>
  <dcterms:modified xsi:type="dcterms:W3CDTF">2014-06-02T09:08:14Z</dcterms:modified>
</cp:coreProperties>
</file>