
<file path=[Content_Types].xml><?xml version="1.0" encoding="utf-8"?>
<Types xmlns="http://schemas.openxmlformats.org/package/2006/content-types">
  <Default Extension="png" ContentType="image/png"/>
  <Default Extension="vsd" ContentType="application/vnd.visio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79" r:id="rId3"/>
    <p:sldMasterId id="2147483791" r:id="rId4"/>
    <p:sldMasterId id="2147483803" r:id="rId5"/>
    <p:sldMasterId id="2147483815" r:id="rId6"/>
    <p:sldMasterId id="2147483827" r:id="rId7"/>
  </p:sldMasterIdLst>
  <p:notesMasterIdLst>
    <p:notesMasterId r:id="rId37"/>
  </p:notesMasterIdLst>
  <p:sldIdLst>
    <p:sldId id="259" r:id="rId8"/>
    <p:sldId id="260" r:id="rId9"/>
    <p:sldId id="353" r:id="rId10"/>
    <p:sldId id="355" r:id="rId11"/>
    <p:sldId id="426" r:id="rId12"/>
    <p:sldId id="403" r:id="rId13"/>
    <p:sldId id="404" r:id="rId14"/>
    <p:sldId id="407" r:id="rId15"/>
    <p:sldId id="421" r:id="rId16"/>
    <p:sldId id="408" r:id="rId17"/>
    <p:sldId id="406" r:id="rId18"/>
    <p:sldId id="405" r:id="rId19"/>
    <p:sldId id="412" r:id="rId20"/>
    <p:sldId id="411" r:id="rId21"/>
    <p:sldId id="410" r:id="rId22"/>
    <p:sldId id="422" r:id="rId23"/>
    <p:sldId id="420" r:id="rId24"/>
    <p:sldId id="418" r:id="rId25"/>
    <p:sldId id="423" r:id="rId26"/>
    <p:sldId id="417" r:id="rId27"/>
    <p:sldId id="415" r:id="rId28"/>
    <p:sldId id="424" r:id="rId29"/>
    <p:sldId id="416" r:id="rId30"/>
    <p:sldId id="425" r:id="rId31"/>
    <p:sldId id="428" r:id="rId32"/>
    <p:sldId id="429" r:id="rId33"/>
    <p:sldId id="430" r:id="rId34"/>
    <p:sldId id="431" r:id="rId35"/>
    <p:sldId id="352" r:id="rId3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89112" autoAdjust="0"/>
  </p:normalViewPr>
  <p:slideViewPr>
    <p:cSldViewPr>
      <p:cViewPr>
        <p:scale>
          <a:sx n="100" d="100"/>
          <a:sy n="100" d="100"/>
        </p:scale>
        <p:origin x="-1308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7812CDD-91E7-45B5-B1BA-F56EEECBA912}" type="datetimeFigureOut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9C6ED13-77B8-4350-B592-1F88AF4CDDB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8959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A8E6-C618-4159-93BD-77C73F51DB40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7DD8-98E2-4F62-A40F-41CD2189B80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76351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4DA53-35EC-4CD1-8771-AAC698E80F2D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607A-706A-4015-BAAC-7EA940BA794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5329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EC94-2435-4BCE-80B5-55D7E6EFDA6C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02B-94EA-4812-A0FE-C2D164B4E5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789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DAC-BCCD-4228-A4F1-E0F12F267DF9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4372-7B12-4446-8650-7D4A2DEDAD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683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4200-F8CD-4A3F-B0D0-5141E6466EFF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7E426-8EAE-4B2F-A1CB-EBF49D1E908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244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2EFE5-11D5-4EB1-B985-6B190354465F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D8FC-B780-47B1-B1FE-02B6EF372A2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6800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F4F-935F-4D6F-BCC5-46E803E185C6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29091-19D4-470E-8B67-9DE556F4B7E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049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DA4B-7622-45F6-965B-A40408C9BD73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D935-C2EC-4896-BE7C-8EB3B9843E4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5579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13B7-D66C-4932-A6F5-59062EA7802A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133E-C1CB-4AB2-9250-B9B510C2457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5873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1625-05C5-496C-A2A9-94B2066974B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731-1672-41C9-9670-1ECFBA251D3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4892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08C6-079A-4E6C-94C3-39545DF5A7A0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5623-7A97-44EA-92E3-3C34836E601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3971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8CEE8-67EA-4437-80A5-55DDD4A1B38E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BE1EC-89D5-41FD-BB7B-78FFA622E8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556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180FF-673B-4D40-9427-DC4BE51FD47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131C4-E734-4D90-83A1-B1128938A0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2169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88141-893C-4E8E-A446-DA0E1B1E2A8A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91C6-2064-4938-9348-B15B3485431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1589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CB37E-A1C8-4698-910A-475BA751135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6146B-A120-438C-A5AE-518A8DF36A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83871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3E844-B92E-41D9-8DB5-D3693498FCB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EFCD8-64AF-4264-B8F6-A03B6820EAC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3546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C15AD-DFB6-4E67-9FC7-B6C1263F6AB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55BB6-C482-4B9D-A1A6-A33FA17EF05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06532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DBA73-6B00-4841-B36A-ED6704453C3F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B0BB7-5BA9-416C-9B9F-3EC2724A464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595912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CBBE4-ECCD-4A8A-9C65-3EFBD3199CF7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EB0EB-8D4B-4B46-84E7-42279953DC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7058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3A68D-9F7E-4033-ABBA-BD3CFA2F0268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09340-B6BE-4AEE-9993-1FD9224F39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2644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2F787-246A-4BEA-AEBF-C07322D9ED77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2F2D9-EF74-4694-A3A2-4E506B0D9D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3007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8FBA6-C0D2-44C7-8BA8-6FF5D5A8AE7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19B65-5470-4E79-8EC2-85989D9F3F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15565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A8E6-C618-4159-93BD-77C73F51DB4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7DD8-98E2-4F62-A40F-41CD2189B80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14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4DA53-35EC-4CD1-8771-AAC698E80F2D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607A-706A-4015-BAAC-7EA940BA794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590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EC94-2435-4BCE-80B5-55D7E6EFDA6C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02B-94EA-4812-A0FE-C2D164B4E5A0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003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DAC-BCCD-4228-A4F1-E0F12F267DF9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4372-7B12-4446-8650-7D4A2DEDAD3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685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4200-F8CD-4A3F-B0D0-5141E6466EF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7E426-8EAE-4B2F-A1CB-EBF49D1E908E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552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2EFE5-11D5-4EB1-B985-6B190354465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D8FC-B780-47B1-B1FE-02B6EF372A2F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1665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F4F-935F-4D6F-BCC5-46E803E185C6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29091-19D4-470E-8B67-9DE556F4B7E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7551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DA4B-7622-45F6-965B-A40408C9BD7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D935-C2EC-4896-BE7C-8EB3B9843E4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2503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13B7-D66C-4932-A6F5-59062EA7802A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133E-C1CB-4AB2-9250-B9B510C2457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5733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1625-05C5-496C-A2A9-94B2066974BB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731-1672-41C9-9670-1ECFBA251D3D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442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08C6-079A-4E6C-94C3-39545DF5A7A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5623-7A97-44EA-92E3-3C34836E601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3010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A8E6-C618-4159-93BD-77C73F51DB4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7DD8-98E2-4F62-A40F-41CD2189B80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141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4DA53-35EC-4CD1-8771-AAC698E80F2D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607A-706A-4015-BAAC-7EA940BA794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590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EC94-2435-4BCE-80B5-55D7E6EFDA6C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02B-94EA-4812-A0FE-C2D164B4E5A0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003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DAC-BCCD-4228-A4F1-E0F12F267DF9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4372-7B12-4446-8650-7D4A2DEDAD3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685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4200-F8CD-4A3F-B0D0-5141E6466EF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7E426-8EAE-4B2F-A1CB-EBF49D1E908E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552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2EFE5-11D5-4EB1-B985-6B190354465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D8FC-B780-47B1-B1FE-02B6EF372A2F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16652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F4F-935F-4D6F-BCC5-46E803E185C6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29091-19D4-470E-8B67-9DE556F4B7E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75512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DA4B-7622-45F6-965B-A40408C9BD7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D935-C2EC-4896-BE7C-8EB3B9843E4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25031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13B7-D66C-4932-A6F5-59062EA7802A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133E-C1CB-4AB2-9250-B9B510C2457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57334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1625-05C5-496C-A2A9-94B2066974BB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731-1672-41C9-9670-1ECFBA251D3D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442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08C6-079A-4E6C-94C3-39545DF5A7A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5623-7A97-44EA-92E3-3C34836E601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3010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A8E6-C618-4159-93BD-77C73F51DB4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7DD8-98E2-4F62-A40F-41CD2189B80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141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4DA53-35EC-4CD1-8771-AAC698E80F2D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607A-706A-4015-BAAC-7EA940BA794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590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EC94-2435-4BCE-80B5-55D7E6EFDA6C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02B-94EA-4812-A0FE-C2D164B4E5A0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0030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DAC-BCCD-4228-A4F1-E0F12F267DF9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4372-7B12-4446-8650-7D4A2DEDAD3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685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4200-F8CD-4A3F-B0D0-5141E6466EF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7E426-8EAE-4B2F-A1CB-EBF49D1E908E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552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2EFE5-11D5-4EB1-B985-6B190354465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D8FC-B780-47B1-B1FE-02B6EF372A2F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16652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F4F-935F-4D6F-BCC5-46E803E185C6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29091-19D4-470E-8B67-9DE556F4B7E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7551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DA4B-7622-45F6-965B-A40408C9BD7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D935-C2EC-4896-BE7C-8EB3B9843E4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25031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13B7-D66C-4932-A6F5-59062EA7802A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133E-C1CB-4AB2-9250-B9B510C2457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5733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1625-05C5-496C-A2A9-94B2066974BB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731-1672-41C9-9670-1ECFBA251D3D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4424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08C6-079A-4E6C-94C3-39545DF5A7A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5623-7A97-44EA-92E3-3C34836E601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30107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A8E6-C618-4159-93BD-77C73F51DB4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7DD8-98E2-4F62-A40F-41CD2189B80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1414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4DA53-35EC-4CD1-8771-AAC698E80F2D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607A-706A-4015-BAAC-7EA940BA794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5900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EC94-2435-4BCE-80B5-55D7E6EFDA6C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02B-94EA-4812-A0FE-C2D164B4E5A0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003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DAC-BCCD-4228-A4F1-E0F12F267DF9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4372-7B12-4446-8650-7D4A2DEDAD3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6851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4200-F8CD-4A3F-B0D0-5141E6466EF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7E426-8EAE-4B2F-A1CB-EBF49D1E908E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5524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2EFE5-11D5-4EB1-B985-6B190354465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D8FC-B780-47B1-B1FE-02B6EF372A2F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16652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F4F-935F-4D6F-BCC5-46E803E185C6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29091-19D4-470E-8B67-9DE556F4B7E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75512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DA4B-7622-45F6-965B-A40408C9BD7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D935-C2EC-4896-BE7C-8EB3B9843E4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25031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13B7-D66C-4932-A6F5-59062EA7802A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133E-C1CB-4AB2-9250-B9B510C2457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5733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1625-05C5-496C-A2A9-94B2066974BB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731-1672-41C9-9670-1ECFBA251D3D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4424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08C6-079A-4E6C-94C3-39545DF5A7A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5623-7A97-44EA-92E3-3C34836E601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30107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A8E6-C618-4159-93BD-77C73F51DB4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7DD8-98E2-4F62-A40F-41CD2189B80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1414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4DA53-35EC-4CD1-8771-AAC698E80F2D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607A-706A-4015-BAAC-7EA940BA794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5900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EC94-2435-4BCE-80B5-55D7E6EFDA6C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02B-94EA-4812-A0FE-C2D164B4E5A0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0030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DAC-BCCD-4228-A4F1-E0F12F267DF9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4372-7B12-4446-8650-7D4A2DEDAD3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685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4200-F8CD-4A3F-B0D0-5141E6466EF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7E426-8EAE-4B2F-A1CB-EBF49D1E908E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5524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2EFE5-11D5-4EB1-B985-6B190354465F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D8FC-B780-47B1-B1FE-02B6EF372A2F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16652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F4F-935F-4D6F-BCC5-46E803E185C6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29091-19D4-470E-8B67-9DE556F4B7E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7551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DA4B-7622-45F6-965B-A40408C9BD7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D935-C2EC-4896-BE7C-8EB3B9843E42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25031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13B7-D66C-4932-A6F5-59062EA7802A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133E-C1CB-4AB2-9250-B9B510C2457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57334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1625-05C5-496C-A2A9-94B2066974BB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731-1672-41C9-9670-1ECFBA251D3D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4424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08C6-079A-4E6C-94C3-39545DF5A7A0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5623-7A97-44EA-92E3-3C34836E6018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301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34E163-AA75-4A73-90A4-E3B81CC1F703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9B5233-3D55-41CE-9C81-4A370798CF4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2051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B639845-FDD7-41D3-A577-FC4EC8CC9567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2F31DCD-F1B1-4AA9-B991-A14E790FCC8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34E163-AA75-4A73-90A4-E3B81CC1F70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9B5233-3D55-41CE-9C81-4A370798CF4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9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34E163-AA75-4A73-90A4-E3B81CC1F70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9B5233-3D55-41CE-9C81-4A370798CF4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9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34E163-AA75-4A73-90A4-E3B81CC1F70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9B5233-3D55-41CE-9C81-4A370798CF4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9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34E163-AA75-4A73-90A4-E3B81CC1F70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9B5233-3D55-41CE-9C81-4A370798CF4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9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34E163-AA75-4A73-90A4-E3B81CC1F703}" type="datetime1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2013-11-21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>
                <a:solidFill>
                  <a:prstClr val="black">
                    <a:tint val="75000"/>
                  </a:prstClr>
                </a:solidFill>
              </a:rPr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9B5233-3D55-41CE-9C81-4A370798CF43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9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Rysunek_programu_Microsoft_Visio_2003_20101.vsd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oleObject" Target="../embeddings/Rysunek_programu_Microsoft_Visio_2003_20102.vsd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oleObject" Target="../embeddings/Rysunek_programu_Microsoft_Visio_2003_20103.vsd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Rysunek_programu_Microsoft_Visio_2003_20104.vsd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9.emf"/><Relationship Id="rId4" Type="http://schemas.openxmlformats.org/officeDocument/2006/relationships/oleObject" Target="../embeddings/Rysunek_programu_Microsoft_Visio_2003_20105.vsd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0.emf"/><Relationship Id="rId4" Type="http://schemas.openxmlformats.org/officeDocument/2006/relationships/oleObject" Target="../embeddings/Rysunek_programu_Microsoft_Visio_2003_20106.vsd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1.emf"/><Relationship Id="rId4" Type="http://schemas.openxmlformats.org/officeDocument/2006/relationships/oleObject" Target="../embeddings/Rysunek_programu_Microsoft_Visio_2003_20107.vsd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2.emf"/><Relationship Id="rId4" Type="http://schemas.openxmlformats.org/officeDocument/2006/relationships/oleObject" Target="../embeddings/Rysunek_programu_Microsoft_Visio_2003_20108.vsd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3.emf"/><Relationship Id="rId4" Type="http://schemas.openxmlformats.org/officeDocument/2006/relationships/oleObject" Target="../embeddings/Rysunek_programu_Microsoft_Visio_2003_20109.vsd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4.emf"/><Relationship Id="rId4" Type="http://schemas.openxmlformats.org/officeDocument/2006/relationships/oleObject" Target="../embeddings/Rysunek_programu_Microsoft_Visio_2003_201010.vsd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6.emf"/><Relationship Id="rId4" Type="http://schemas.openxmlformats.org/officeDocument/2006/relationships/oleObject" Target="../embeddings/Rysunek_programu_Microsoft_Visio_2003_201011.vsd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7.emf"/><Relationship Id="rId4" Type="http://schemas.openxmlformats.org/officeDocument/2006/relationships/oleObject" Target="../embeddings/Rysunek_programu_Microsoft_Visio_2003_201012.vsd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81EB82-32A2-404A-9D22-6FA2F49083D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5126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78AB7B-A6F4-4A55-B360-8F9B704A52DA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147" name="Tytuł 5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5225" cy="4752975"/>
          </a:xfrm>
        </p:spPr>
        <p:txBody>
          <a:bodyPr anchor="t"/>
          <a:lstStyle/>
          <a:p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ZASTOSOWANIE FAL ELEKTROMAGNETYCZNYCH </a:t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W BEZPRZEWODOWYM TRANSPORCIE DANYCH</a:t>
            </a:r>
            <a:r>
              <a:rPr lang="pl-PL" altLang="pl-PL" sz="3600" b="1" dirty="0" smtClean="0">
                <a:solidFill>
                  <a:srgbClr val="FFFF00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rgbClr val="FFFF00"/>
                </a:solidFill>
                <a:latin typeface="Bookman Old Style" pitchFamily="18" charset="0"/>
              </a:rPr>
            </a:b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DARIUSZ CHAŁADYNIAK </a:t>
            </a: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7171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dirty="0" smtClean="0"/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/>
              <a:t>Technologia </a:t>
            </a:r>
            <a:r>
              <a:rPr lang="pl-PL" altLang="pl-PL" sz="2800" b="1" dirty="0" err="1" smtClean="0"/>
              <a:t>Wi</a:t>
            </a:r>
            <a:r>
              <a:rPr lang="pl-PL" altLang="pl-PL" sz="2800" b="1" dirty="0" smtClean="0"/>
              <a:t>-Fi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/>
              <a:t>Technologia </a:t>
            </a:r>
            <a:r>
              <a:rPr lang="pl-PL" altLang="pl-PL" sz="2800" b="1" dirty="0" err="1" smtClean="0"/>
              <a:t>IrDA</a:t>
            </a:r>
            <a:endParaRPr lang="pl-PL" altLang="pl-PL" sz="2800" b="1" dirty="0" smtClean="0"/>
          </a:p>
          <a:p>
            <a:pPr>
              <a:lnSpc>
                <a:spcPct val="200000"/>
              </a:lnSpc>
            </a:pPr>
            <a:r>
              <a:rPr lang="pl-PL" altLang="pl-PL" sz="2800" b="1" dirty="0" smtClean="0"/>
              <a:t>Technologia Bluetooth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/>
              <a:t>Technologia </a:t>
            </a:r>
            <a:r>
              <a:rPr lang="pl-PL" altLang="pl-PL" sz="2800" b="1" dirty="0" err="1" smtClean="0"/>
              <a:t>WiMAX</a:t>
            </a:r>
            <a:endParaRPr lang="pl-PL" altLang="pl-PL" sz="2800" b="1" dirty="0" smtClean="0"/>
          </a:p>
          <a:p>
            <a:pPr>
              <a:lnSpc>
                <a:spcPct val="200000"/>
              </a:lnSpc>
            </a:pPr>
            <a:r>
              <a:rPr lang="pl-PL" altLang="pl-PL" sz="2800" b="1" dirty="0" err="1" smtClean="0"/>
              <a:t>Warchalking</a:t>
            </a:r>
            <a:r>
              <a:rPr lang="pl-PL" altLang="pl-PL" sz="2800" b="1" dirty="0" smtClean="0"/>
              <a:t>, </a:t>
            </a:r>
            <a:r>
              <a:rPr lang="pl-PL" altLang="pl-PL" sz="2800" b="1" dirty="0" err="1" smtClean="0"/>
              <a:t>wardriving</a:t>
            </a:r>
            <a:endParaRPr lang="pl-PL" altLang="pl-PL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dirty="0"/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Wi</a:t>
            </a: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-Fi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IrDA</a:t>
            </a:r>
            <a:endParaRPr lang="pl-PL" altLang="pl-PL" sz="2800" b="1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Technologia Bluetooth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WiMAX</a:t>
            </a:r>
            <a:endParaRPr lang="pl-PL" altLang="pl-PL" sz="2800" b="1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Warchalking</a:t>
            </a: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wardriving</a:t>
            </a:r>
            <a:endParaRPr lang="pl-PL" altLang="pl-PL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WPROWADZENIE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179512" y="981075"/>
            <a:ext cx="8712968" cy="5400675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l-PL" altLang="pl-PL" sz="2400" b="1" dirty="0">
                <a:latin typeface="Arial" charset="0"/>
              </a:rPr>
              <a:t>Sieci bezprzewodowe są bardzo ciekawą alternatywą dla klasycznych sieci LAN</a:t>
            </a:r>
          </a:p>
          <a:p>
            <a:pPr algn="just">
              <a:lnSpc>
                <a:spcPct val="120000"/>
              </a:lnSpc>
            </a:pPr>
            <a:endParaRPr lang="pl-PL" altLang="pl-PL" sz="2400" b="1" dirty="0">
              <a:latin typeface="Arial" charset="0"/>
            </a:endParaRPr>
          </a:p>
          <a:p>
            <a:pPr algn="just">
              <a:lnSpc>
                <a:spcPct val="120000"/>
              </a:lnSpc>
            </a:pPr>
            <a:r>
              <a:rPr lang="pl-PL" altLang="pl-PL" sz="2400" b="1" dirty="0">
                <a:latin typeface="Arial" charset="0"/>
              </a:rPr>
              <a:t>Medium transmisyjnym są fale </a:t>
            </a:r>
            <a:r>
              <a:rPr lang="pl-PL" altLang="pl-PL" sz="2400" b="1" dirty="0" smtClean="0">
                <a:latin typeface="Arial" charset="0"/>
              </a:rPr>
              <a:t>elektromagnetyczne </a:t>
            </a:r>
            <a:br>
              <a:rPr lang="pl-PL" altLang="pl-PL" sz="2400" b="1" dirty="0" smtClean="0">
                <a:latin typeface="Arial" charset="0"/>
              </a:rPr>
            </a:br>
            <a:r>
              <a:rPr lang="pl-PL" altLang="pl-PL" sz="2400" b="1" dirty="0" smtClean="0">
                <a:latin typeface="Arial" charset="0"/>
              </a:rPr>
              <a:t>w postaci fal radiowych </a:t>
            </a:r>
            <a:r>
              <a:rPr lang="pl-PL" altLang="pl-PL" sz="2400" b="1" dirty="0">
                <a:latin typeface="Arial" charset="0"/>
              </a:rPr>
              <a:t>lub </a:t>
            </a:r>
            <a:r>
              <a:rPr lang="pl-PL" altLang="pl-PL" sz="2400" b="1" dirty="0" smtClean="0">
                <a:latin typeface="Arial" charset="0"/>
              </a:rPr>
              <a:t>fal w kanale podczerwieni</a:t>
            </a:r>
            <a:endParaRPr lang="pl-PL" altLang="pl-PL" sz="2400" b="1" dirty="0">
              <a:latin typeface="Arial" charset="0"/>
            </a:endParaRPr>
          </a:p>
          <a:p>
            <a:pPr algn="just">
              <a:lnSpc>
                <a:spcPct val="120000"/>
              </a:lnSpc>
              <a:buNone/>
            </a:pPr>
            <a:endParaRPr lang="pl-PL" altLang="pl-PL" sz="2400" b="1" dirty="0">
              <a:latin typeface="Arial" charset="0"/>
            </a:endParaRPr>
          </a:p>
          <a:p>
            <a:pPr algn="just">
              <a:lnSpc>
                <a:spcPct val="120000"/>
              </a:lnSpc>
            </a:pPr>
            <a:r>
              <a:rPr lang="pl-PL" altLang="pl-PL" sz="2400" b="1" dirty="0">
                <a:latin typeface="Arial" charset="0"/>
              </a:rPr>
              <a:t>Sieci WLAN skutecznie uzupełniają sieci przewodowe</a:t>
            </a:r>
          </a:p>
        </p:txBody>
      </p:sp>
    </p:spTree>
    <p:extLst>
      <p:ext uri="{BB962C8B-B14F-4D97-AF65-F5344CB8AC3E}">
        <p14:creationId xmlns:p14="http://schemas.microsoft.com/office/powerpoint/2010/main" val="71431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SPEKTRUM FAL ELEKTROMAGNETYCZNYCH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/>
        </p:nvGraphicFramePr>
        <p:xfrm>
          <a:off x="0" y="1196975"/>
          <a:ext cx="9144000" cy="481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0" name="Visio" r:id="rId4" imgW="10315956" imgH="4837176" progId="Visio.Drawing.11">
                  <p:embed/>
                </p:oleObj>
              </mc:Choice>
              <mc:Fallback>
                <p:oleObj name="Visio" r:id="rId4" imgW="10315956" imgH="4837176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196975"/>
                        <a:ext cx="9144000" cy="481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STANDARDY SIECI BEZPRZEWODOWYCH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95250" y="4293096"/>
            <a:ext cx="8928100" cy="2375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Standard IEEE 802.11 b</a:t>
            </a:r>
          </a:p>
          <a:p>
            <a:pPr>
              <a:lnSpc>
                <a:spcPct val="15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Standard IEEE 802.11 a</a:t>
            </a:r>
          </a:p>
          <a:p>
            <a:pPr>
              <a:lnSpc>
                <a:spcPct val="15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Standard IEEE 802.11 g</a:t>
            </a:r>
          </a:p>
          <a:p>
            <a:pPr>
              <a:lnSpc>
                <a:spcPct val="15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Standard IEEE 802.11 n</a:t>
            </a:r>
          </a:p>
          <a:p>
            <a:pPr>
              <a:lnSpc>
                <a:spcPct val="15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Standard IEEE 802.15.1 (Bluetooth)</a:t>
            </a:r>
          </a:p>
        </p:txBody>
      </p:sp>
      <p:graphicFrame>
        <p:nvGraphicFramePr>
          <p:cNvPr id="3" name="Obi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7615505"/>
              </p:ext>
            </p:extLst>
          </p:nvPr>
        </p:nvGraphicFramePr>
        <p:xfrm>
          <a:off x="1" y="692696"/>
          <a:ext cx="9144000" cy="36063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5" name="Visio" r:id="rId4" imgW="8723384" imgH="3323388" progId="Visio.Drawing.11">
                  <p:embed/>
                </p:oleObj>
              </mc:Choice>
              <mc:Fallback>
                <p:oleObj name="Visio" r:id="rId4" imgW="8723384" imgH="3323388" progId="Visio.Drawing.11">
                  <p:embed/>
                  <p:pic>
                    <p:nvPicPr>
                      <p:cNvPr id="0" name="Obiek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692696"/>
                        <a:ext cx="9144000" cy="36063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ytuł 5"/>
          <p:cNvSpPr>
            <a:spLocks noGrp="1"/>
          </p:cNvSpPr>
          <p:nvPr>
            <p:ph type="title"/>
          </p:nvPr>
        </p:nvSpPr>
        <p:spPr>
          <a:xfrm>
            <a:off x="0" y="130175"/>
            <a:ext cx="9144000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PODZIAŁ ZASIĘGU SIECI BEZPRZEWODOWYCH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3154425"/>
              </p:ext>
            </p:extLst>
          </p:nvPr>
        </p:nvGraphicFramePr>
        <p:xfrm>
          <a:off x="119063" y="750888"/>
          <a:ext cx="8905875" cy="5990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9" name="Visio" r:id="rId4" imgW="9791713" imgH="6105628" progId="Visio.Drawing.11">
                  <p:embed/>
                </p:oleObj>
              </mc:Choice>
              <mc:Fallback>
                <p:oleObj name="Visio" r:id="rId4" imgW="9791713" imgH="6105628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063" y="750888"/>
                        <a:ext cx="8905875" cy="59904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7171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/>
              <a:t>Technologia </a:t>
            </a:r>
            <a:r>
              <a:rPr lang="pl-PL" altLang="pl-PL" sz="2800" b="1" dirty="0" err="1"/>
              <a:t>Wi</a:t>
            </a:r>
            <a:r>
              <a:rPr lang="pl-PL" altLang="pl-PL" sz="2800" b="1" dirty="0"/>
              <a:t>-Fi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IrDA</a:t>
            </a:r>
            <a:endParaRPr lang="pl-PL" altLang="pl-PL" sz="2800" b="1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Technologia Bluetooth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WiMAX</a:t>
            </a:r>
            <a:endParaRPr lang="pl-PL" altLang="pl-PL" sz="2800" b="1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Warchalking</a:t>
            </a:r>
            <a:r>
              <a:rPr lang="pl-PL" altLang="pl-PL" sz="2800" b="1" dirty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pl-PL" altLang="pl-PL" sz="2800" b="1" dirty="0" err="1">
                <a:solidFill>
                  <a:schemeClr val="bg1">
                    <a:lumMod val="85000"/>
                  </a:schemeClr>
                </a:solidFill>
              </a:rPr>
              <a:t>wardriving</a:t>
            </a:r>
            <a:endParaRPr lang="pl-PL" altLang="pl-PL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9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TECHNOLOGIA WI-FI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2632581"/>
              </p:ext>
            </p:extLst>
          </p:nvPr>
        </p:nvGraphicFramePr>
        <p:xfrm>
          <a:off x="0" y="692696"/>
          <a:ext cx="9144000" cy="6165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3" name="Visio" r:id="rId4" imgW="10293096" imgH="7325106" progId="Visio.Drawing.11">
                  <p:embed/>
                </p:oleObj>
              </mc:Choice>
              <mc:Fallback>
                <p:oleObj name="Visio" r:id="rId4" imgW="10293096" imgH="7325106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92696"/>
                        <a:ext cx="9144000" cy="61653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KANAŁY TRANSMISYJNE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35420" y="4005064"/>
            <a:ext cx="9108580" cy="266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Częstotliwość stosowana w sieci bezprzewodowej zależy od wykorzystywanego kanału transmisyjnego</a:t>
            </a:r>
            <a:r>
              <a:rPr lang="pl-PL" altLang="pl-PL" sz="2000" b="1" dirty="0" smtClean="0">
                <a:solidFill>
                  <a:srgbClr val="000000"/>
                </a:solidFill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pl-PL" altLang="pl-PL" sz="1100" b="1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W USA używa się 11 kanałów, w Polsce 13, w Japonii 14 </a:t>
            </a:r>
            <a:r>
              <a:rPr lang="pl-PL" altLang="pl-PL" sz="2000" b="1" dirty="0" smtClean="0">
                <a:solidFill>
                  <a:srgbClr val="000000"/>
                </a:solidFill>
              </a:rPr>
              <a:t/>
            </a:r>
            <a:br>
              <a:rPr lang="pl-PL" altLang="pl-PL" sz="2000" b="1" dirty="0" smtClean="0">
                <a:solidFill>
                  <a:srgbClr val="000000"/>
                </a:solidFill>
              </a:rPr>
            </a:br>
            <a:r>
              <a:rPr lang="pl-PL" altLang="pl-PL" sz="2000" b="1" dirty="0" smtClean="0">
                <a:solidFill>
                  <a:srgbClr val="000000"/>
                </a:solidFill>
              </a:rPr>
              <a:t>a </a:t>
            </a:r>
            <a:r>
              <a:rPr lang="pl-PL" altLang="pl-PL" sz="2000" b="1" dirty="0">
                <a:solidFill>
                  <a:srgbClr val="000000"/>
                </a:solidFill>
              </a:rPr>
              <a:t>we Francji </a:t>
            </a:r>
            <a:r>
              <a:rPr lang="pl-PL" altLang="pl-PL" sz="2000" b="1" dirty="0" smtClean="0">
                <a:solidFill>
                  <a:srgbClr val="000000"/>
                </a:solidFill>
              </a:rPr>
              <a:t>tylko 4</a:t>
            </a:r>
            <a:r>
              <a:rPr lang="pl-PL" altLang="pl-PL" sz="2000" b="1" dirty="0">
                <a:solidFill>
                  <a:srgbClr val="000000"/>
                </a:solidFill>
              </a:rPr>
              <a:t>.</a:t>
            </a: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6844480"/>
              </p:ext>
            </p:extLst>
          </p:nvPr>
        </p:nvGraphicFramePr>
        <p:xfrm>
          <a:off x="73025" y="908050"/>
          <a:ext cx="8933090" cy="28089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6" name="Visio" r:id="rId4" imgW="9833610" imgH="2750058" progId="Visio.Drawing.11">
                  <p:embed/>
                </p:oleObj>
              </mc:Choice>
              <mc:Fallback>
                <p:oleObj name="Visio" r:id="rId4" imgW="9833610" imgH="2750058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25" y="908050"/>
                        <a:ext cx="8933090" cy="28089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TECHNOLOGIA SIECI „AD-HOC” – IBSS 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5688" y="5877272"/>
            <a:ext cx="9128311" cy="98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lnSpc>
                <a:spcPts val="3400"/>
              </a:lnSpc>
            </a:pPr>
            <a:r>
              <a:rPr lang="pl-PL" altLang="pl-PL" sz="2000" dirty="0">
                <a:solidFill>
                  <a:srgbClr val="000000"/>
                </a:solidFill>
              </a:rPr>
              <a:t>Sieć „</a:t>
            </a:r>
            <a:r>
              <a:rPr lang="pl-PL" altLang="pl-PL" sz="2000" b="1" dirty="0">
                <a:solidFill>
                  <a:srgbClr val="000000"/>
                </a:solidFill>
              </a:rPr>
              <a:t>ad-hoc</a:t>
            </a:r>
            <a:r>
              <a:rPr lang="pl-PL" altLang="pl-PL" sz="2000" dirty="0">
                <a:solidFill>
                  <a:srgbClr val="000000"/>
                </a:solidFill>
              </a:rPr>
              <a:t>” IBSS (Independent Basic Service Set) pozwala na wymianę danych między kilkoma komputerami bez użycia punktu dostępowego.</a:t>
            </a: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7200967"/>
              </p:ext>
            </p:extLst>
          </p:nvPr>
        </p:nvGraphicFramePr>
        <p:xfrm>
          <a:off x="762847" y="836612"/>
          <a:ext cx="7574465" cy="48246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0" name="Visio" r:id="rId4" imgW="9055989" imgH="5887974" progId="Visio.Drawing.11">
                  <p:embed/>
                </p:oleObj>
              </mc:Choice>
              <mc:Fallback>
                <p:oleObj name="Visio" r:id="rId4" imgW="9055989" imgH="5887974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847" y="836612"/>
                        <a:ext cx="7574465" cy="48246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ytuł 5"/>
          <p:cNvSpPr>
            <a:spLocks noGrp="1"/>
          </p:cNvSpPr>
          <p:nvPr>
            <p:ph type="title"/>
          </p:nvPr>
        </p:nvSpPr>
        <p:spPr>
          <a:xfrm>
            <a:off x="0" y="130175"/>
            <a:ext cx="9252520" cy="490538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TECHNOLOGIA SIECI INFRASTRUKTURALNEJ - BSS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14801"/>
              </p:ext>
            </p:extLst>
          </p:nvPr>
        </p:nvGraphicFramePr>
        <p:xfrm>
          <a:off x="1029108" y="980728"/>
          <a:ext cx="7215300" cy="46500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5" name="Visio" r:id="rId4" imgW="9595866" imgH="7030974" progId="Visio.Drawing.11">
                  <p:embed/>
                </p:oleObj>
              </mc:Choice>
              <mc:Fallback>
                <p:oleObj name="Visio" r:id="rId4" imgW="9595866" imgH="7030974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9108" y="980728"/>
                        <a:ext cx="7215300" cy="46500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Prostokąt 2"/>
          <p:cNvSpPr/>
          <p:nvPr/>
        </p:nvSpPr>
        <p:spPr>
          <a:xfrm>
            <a:off x="4616" y="5737383"/>
            <a:ext cx="913938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eaLnBrk="0" fontAlgn="auto" hangingPunct="0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pl-PL" altLang="pl-PL" sz="2000" kern="0" dirty="0">
                <a:solidFill>
                  <a:prstClr val="black"/>
                </a:solidFill>
              </a:rPr>
              <a:t>W </a:t>
            </a:r>
            <a:r>
              <a:rPr lang="pl-PL" altLang="pl-PL" sz="2000" b="1" kern="0" dirty="0">
                <a:solidFill>
                  <a:prstClr val="black"/>
                </a:solidFill>
              </a:rPr>
              <a:t>trybie infrastrukturalnym BSS (Basic Service Set)</a:t>
            </a:r>
            <a:r>
              <a:rPr lang="pl-PL" altLang="pl-PL" sz="2000" kern="0" dirty="0">
                <a:solidFill>
                  <a:prstClr val="black"/>
                </a:solidFill>
              </a:rPr>
              <a:t> karty sieciowe komunikują się punktem dostępowym, </a:t>
            </a:r>
            <a:r>
              <a:rPr lang="pl-PL" altLang="pl-PL" sz="2000" kern="0" dirty="0" smtClean="0">
                <a:solidFill>
                  <a:prstClr val="black"/>
                </a:solidFill>
              </a:rPr>
              <a:t>który może pełnić rolę „łącznika” </a:t>
            </a:r>
            <a:br>
              <a:rPr lang="pl-PL" altLang="pl-PL" sz="2000" kern="0" dirty="0" smtClean="0">
                <a:solidFill>
                  <a:prstClr val="black"/>
                </a:solidFill>
              </a:rPr>
            </a:br>
            <a:r>
              <a:rPr lang="pl-PL" altLang="pl-PL" sz="2000" kern="0" dirty="0" smtClean="0">
                <a:solidFill>
                  <a:prstClr val="black"/>
                </a:solidFill>
              </a:rPr>
              <a:t>z siecią przewodową.</a:t>
            </a:r>
            <a:endParaRPr lang="pl-PL" altLang="pl-PL" sz="2000" kern="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ytuł 5"/>
          <p:cNvSpPr>
            <a:spLocks noGrp="1"/>
          </p:cNvSpPr>
          <p:nvPr>
            <p:ph type="title"/>
          </p:nvPr>
        </p:nvSpPr>
        <p:spPr>
          <a:xfrm>
            <a:off x="0" y="130175"/>
            <a:ext cx="9252520" cy="490538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TECHNOLOGIA SIECI INFRASTRUKTURALNEJ - ESS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984529"/>
              </p:ext>
            </p:extLst>
          </p:nvPr>
        </p:nvGraphicFramePr>
        <p:xfrm>
          <a:off x="39793" y="1052736"/>
          <a:ext cx="9064413" cy="460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0" name="Visio" r:id="rId4" imgW="9968103" imgH="7068693" progId="Visio.Drawing.11">
                  <p:embed/>
                </p:oleObj>
              </mc:Choice>
              <mc:Fallback>
                <p:oleObj name="Visio" r:id="rId4" imgW="9968103" imgH="7068693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3" y="1052736"/>
                        <a:ext cx="9064413" cy="460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4" name="Prostokąt 2"/>
          <p:cNvSpPr>
            <a:spLocks noChangeArrowheads="1"/>
          </p:cNvSpPr>
          <p:nvPr/>
        </p:nvSpPr>
        <p:spPr bwMode="auto">
          <a:xfrm>
            <a:off x="0" y="5935433"/>
            <a:ext cx="9144000" cy="850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algn="just">
              <a:lnSpc>
                <a:spcPct val="130000"/>
              </a:lnSpc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Jeśli infrastrukturalna sieć bezprzewodowa korzysta z kilku punktów dostępowych, określa się ją mianem </a:t>
            </a:r>
            <a:r>
              <a:rPr lang="pl-PL" altLang="pl-P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</a:t>
            </a: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altLang="pl-PL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altLang="pl-PL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Extended </a:t>
            </a:r>
            <a:r>
              <a:rPr lang="pl-PL" altLang="pl-P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Set</a:t>
            </a: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ROZMIESZCZENIE PUNKTÓW DOSTĘPU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3781000"/>
              </p:ext>
            </p:extLst>
          </p:nvPr>
        </p:nvGraphicFramePr>
        <p:xfrm>
          <a:off x="0" y="892175"/>
          <a:ext cx="9144000" cy="596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3" name="Visio" r:id="rId4" imgW="10487025" imgH="7336917" progId="Visio.Drawing.11">
                  <p:embed/>
                </p:oleObj>
              </mc:Choice>
              <mc:Fallback>
                <p:oleObj name="Visio" r:id="rId4" imgW="10487025" imgH="7336917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92175"/>
                        <a:ext cx="9144000" cy="596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7171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Wi</a:t>
            </a: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-Fi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/>
              <a:t>Technologia </a:t>
            </a:r>
            <a:r>
              <a:rPr lang="pl-PL" altLang="pl-PL" sz="2800" b="1" dirty="0" err="1" smtClean="0"/>
              <a:t>IrDA</a:t>
            </a:r>
            <a:endParaRPr lang="pl-PL" altLang="pl-PL" sz="2800" b="1" dirty="0" smtClean="0"/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Bluetooth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WiMAX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Warchalking</a:t>
            </a: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wardriving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9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TECHNOLOGIA IRDA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8117F6-EFF2-48AA-8828-80169C3CA422}" type="slidenum">
              <a:rPr lang="pl-PL" sz="2400" smtClean="0">
                <a:solidFill>
                  <a:prstClr val="white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l-PL" sz="2400" dirty="0" smtClean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7770992"/>
              </p:ext>
            </p:extLst>
          </p:nvPr>
        </p:nvGraphicFramePr>
        <p:xfrm>
          <a:off x="0" y="764704"/>
          <a:ext cx="9144000" cy="6048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3" name="Visio" r:id="rId4" imgW="10142601" imgH="7134987" progId="Visio.Drawing.11">
                  <p:embed/>
                </p:oleObj>
              </mc:Choice>
              <mc:Fallback>
                <p:oleObj name="Visio" r:id="rId4" imgW="10142601" imgH="7134987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764704"/>
                        <a:ext cx="9144000" cy="60486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WŁAŚCIWOŚCI TECHNOLOGII IRDA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212725" y="3860800"/>
            <a:ext cx="8928100" cy="237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40000"/>
              </a:lnSpc>
            </a:pPr>
            <a:r>
              <a:rPr lang="pl-PL" altLang="pl-PL" sz="2400" b="1" dirty="0">
                <a:solidFill>
                  <a:srgbClr val="000000"/>
                </a:solidFill>
              </a:rPr>
              <a:t>Długość fali świetlnej: 850 – 900 </a:t>
            </a:r>
            <a:r>
              <a:rPr lang="pl-PL" altLang="pl-PL" sz="2400" b="1" dirty="0" err="1">
                <a:solidFill>
                  <a:srgbClr val="000000"/>
                </a:solidFill>
              </a:rPr>
              <a:t>nm</a:t>
            </a:r>
            <a:endParaRPr lang="pl-PL" altLang="pl-PL" sz="2400" b="1" dirty="0">
              <a:solidFill>
                <a:srgbClr val="000000"/>
              </a:solidFill>
            </a:endParaRPr>
          </a:p>
          <a:p>
            <a:pPr>
              <a:lnSpc>
                <a:spcPct val="140000"/>
              </a:lnSpc>
            </a:pPr>
            <a:r>
              <a:rPr lang="pl-PL" altLang="pl-PL" sz="2400" b="1" dirty="0">
                <a:solidFill>
                  <a:srgbClr val="000000"/>
                </a:solidFill>
              </a:rPr>
              <a:t>Połączenie typu: punkt-punkt</a:t>
            </a:r>
          </a:p>
          <a:p>
            <a:pPr>
              <a:lnSpc>
                <a:spcPct val="140000"/>
              </a:lnSpc>
            </a:pPr>
            <a:r>
              <a:rPr lang="pl-PL" altLang="pl-PL" sz="2400" b="1" dirty="0">
                <a:solidFill>
                  <a:srgbClr val="000000"/>
                </a:solidFill>
              </a:rPr>
              <a:t>Zasięg: do 10 metrów</a:t>
            </a:r>
          </a:p>
          <a:p>
            <a:pPr>
              <a:lnSpc>
                <a:spcPct val="140000"/>
              </a:lnSpc>
            </a:pPr>
            <a:r>
              <a:rPr lang="pl-PL" altLang="pl-PL" sz="2400" b="1" dirty="0">
                <a:solidFill>
                  <a:srgbClr val="000000"/>
                </a:solidFill>
              </a:rPr>
              <a:t>Kąt wiązki transmisji: 30</a:t>
            </a:r>
            <a:r>
              <a:rPr lang="en-US" altLang="pl-PL" sz="2400" b="1" dirty="0">
                <a:solidFill>
                  <a:srgbClr val="000000"/>
                </a:solidFill>
                <a:cs typeface="Arial" charset="0"/>
              </a:rPr>
              <a:t>°</a:t>
            </a:r>
          </a:p>
        </p:txBody>
      </p:sp>
      <p:pic>
        <p:nvPicPr>
          <p:cNvPr id="5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5656" y="908720"/>
            <a:ext cx="6192738" cy="236596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7171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Wi</a:t>
            </a: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-Fi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IrDA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smtClean="0"/>
              <a:t>Technologia Bluetooth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WiMAX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Warchalking</a:t>
            </a: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wardriving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9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TECHNOLOGIA BLUETOOTH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4314989"/>
              </p:ext>
            </p:extLst>
          </p:nvPr>
        </p:nvGraphicFramePr>
        <p:xfrm>
          <a:off x="0" y="714374"/>
          <a:ext cx="9144000" cy="60990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1" name="Visio" r:id="rId4" imgW="10269474" imgH="7238238" progId="Visio.Drawing.11">
                  <p:embed/>
                </p:oleObj>
              </mc:Choice>
              <mc:Fallback>
                <p:oleObj name="Visio" r:id="rId4" imgW="10269474" imgH="7238238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714374"/>
                        <a:ext cx="9144000" cy="60990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WŁAŚCIWOŚCI TECHNOLOGII BLUETOOTH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0" y="692696"/>
            <a:ext cx="9144000" cy="518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</a:rPr>
              <a:t>Zasięg determinowany jest przez klasę mocy</a:t>
            </a:r>
            <a:r>
              <a:rPr lang="pl-PL" altLang="pl-PL" sz="2000" b="1" dirty="0" smtClean="0">
                <a:solidFill>
                  <a:srgbClr val="000000"/>
                </a:solidFill>
              </a:rPr>
              <a:t>:</a:t>
            </a:r>
          </a:p>
          <a:p>
            <a:pPr marL="0" indent="0">
              <a:lnSpc>
                <a:spcPct val="130000"/>
              </a:lnSpc>
              <a:buNone/>
            </a:pPr>
            <a:endParaRPr lang="pl-PL" altLang="pl-PL" sz="1000" b="1" dirty="0">
              <a:solidFill>
                <a:srgbClr val="000000"/>
              </a:solidFill>
            </a:endParaRP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Klasa 1 (100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mW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) 	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	–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zasięg do 100 metrów;</a:t>
            </a: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Klasa 2 (2.5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mW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) 	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	–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zasięg do 10 metrów;</a:t>
            </a: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Klasa 3 (1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mW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) 		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	–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zasięg do 1 metra.</a:t>
            </a:r>
          </a:p>
          <a:p>
            <a:pPr marL="0" indent="0">
              <a:lnSpc>
                <a:spcPct val="130000"/>
              </a:lnSpc>
              <a:buNone/>
            </a:pPr>
            <a:endParaRPr lang="pl-PL" altLang="pl-PL" sz="1000" b="1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30000"/>
              </a:lnSpc>
            </a:pP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Transfer:</a:t>
            </a:r>
          </a:p>
          <a:p>
            <a:pPr marL="0" indent="0">
              <a:lnSpc>
                <a:spcPct val="130000"/>
              </a:lnSpc>
              <a:buNone/>
            </a:pPr>
            <a:endParaRPr lang="pl-PL" altLang="pl-PL" sz="1000" b="1" dirty="0">
              <a:solidFill>
                <a:srgbClr val="000000"/>
              </a:solidFill>
              <a:cs typeface="Arial" charset="0"/>
            </a:endParaRP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Bluetooth 1.0 		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	–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21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kb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/s;</a:t>
            </a: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Bluetooth 1.1 		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	–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124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kb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/s;</a:t>
            </a: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Bluetooth 1.2 		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	–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328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kb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/s;</a:t>
            </a: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Bluetooth 2.0 		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	–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2.1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Mb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/s (z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Enhanced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 Data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Rate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 </a:t>
            </a:r>
            <a:br>
              <a:rPr lang="pl-PL" altLang="pl-PL" sz="2000" b="1" dirty="0">
                <a:solidFill>
                  <a:srgbClr val="000000"/>
                </a:solidFill>
                <a:cs typeface="Arial" charset="0"/>
              </a:rPr>
            </a:b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                                          </a:t>
            </a:r>
            <a:r>
              <a:rPr lang="pl-PL" altLang="pl-PL" sz="2000" b="1" dirty="0" smtClean="0">
                <a:solidFill>
                  <a:srgbClr val="000000"/>
                </a:solidFill>
                <a:cs typeface="Arial" charset="0"/>
              </a:rPr>
              <a:t>   		      do 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3.1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Mb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/s);</a:t>
            </a: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Bluetooth 3.0 + High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Speed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 		– 24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Mb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/s;</a:t>
            </a:r>
          </a:p>
          <a:p>
            <a:pPr lvl="1">
              <a:lnSpc>
                <a:spcPct val="130000"/>
              </a:lnSpc>
            </a:pP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Bluetooth 3.1 + High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Speed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 Plus 	– 40 </a:t>
            </a:r>
            <a:r>
              <a:rPr lang="pl-PL" altLang="pl-PL" sz="2000" b="1" dirty="0" err="1">
                <a:solidFill>
                  <a:srgbClr val="000000"/>
                </a:solidFill>
                <a:cs typeface="Arial" charset="0"/>
              </a:rPr>
              <a:t>Mb</a:t>
            </a:r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/s.</a:t>
            </a:r>
            <a:endParaRPr lang="en-US" altLang="pl-PL" sz="2000" b="1" dirty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7171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Wi</a:t>
            </a: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-Fi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IrDA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Bluetooth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/>
              <a:t>Technologia </a:t>
            </a:r>
            <a:r>
              <a:rPr lang="pl-PL" altLang="pl-PL" sz="2800" b="1" dirty="0" err="1" smtClean="0"/>
              <a:t>WiMAX</a:t>
            </a:r>
            <a:endParaRPr lang="pl-PL" altLang="pl-PL" sz="2800" b="1" dirty="0" smtClean="0"/>
          </a:p>
          <a:p>
            <a:pPr>
              <a:lnSpc>
                <a:spcPct val="200000"/>
              </a:lnSpc>
            </a:pP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Warchalking</a:t>
            </a: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wardriving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9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TECHNOLOGIA WIMAX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107950" y="1125538"/>
            <a:ext cx="89281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Arial" charset="0"/>
              <a:buNone/>
            </a:pPr>
            <a:endParaRPr lang="pl-PL" altLang="pl-PL" sz="1800">
              <a:cs typeface="Arial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347420"/>
              </p:ext>
            </p:extLst>
          </p:nvPr>
        </p:nvGraphicFramePr>
        <p:xfrm>
          <a:off x="39758" y="692696"/>
          <a:ext cx="9104242" cy="61653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9" name="Visio" r:id="rId4" imgW="10131933" imgH="6890766" progId="Visio.Drawing.11">
                  <p:embed/>
                </p:oleObj>
              </mc:Choice>
              <mc:Fallback>
                <p:oleObj name="Visio" r:id="rId4" imgW="10131933" imgH="6890766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58" y="692696"/>
                        <a:ext cx="9104242" cy="61653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7171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Wi</a:t>
            </a: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-Fi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IrDA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Bluetooth</a:t>
            </a:r>
          </a:p>
          <a:p>
            <a:pPr>
              <a:lnSpc>
                <a:spcPct val="200000"/>
              </a:lnSpc>
            </a:pPr>
            <a:r>
              <a:rPr lang="pl-PL" altLang="pl-PL" sz="2800" b="1" dirty="0" smtClean="0">
                <a:solidFill>
                  <a:schemeClr val="bg1">
                    <a:lumMod val="85000"/>
                  </a:schemeClr>
                </a:solidFill>
              </a:rPr>
              <a:t>Technologia </a:t>
            </a:r>
            <a:r>
              <a:rPr lang="pl-PL" altLang="pl-PL" sz="2800" b="1" dirty="0" err="1" smtClean="0">
                <a:solidFill>
                  <a:schemeClr val="bg1">
                    <a:lumMod val="85000"/>
                  </a:schemeClr>
                </a:solidFill>
              </a:rPr>
              <a:t>WiMAX</a:t>
            </a:r>
            <a:endParaRPr lang="pl-PL" altLang="pl-PL" sz="28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l-PL" altLang="pl-PL" sz="2800" b="1" dirty="0" err="1" smtClean="0"/>
              <a:t>Warchalking</a:t>
            </a:r>
            <a:r>
              <a:rPr lang="pl-PL" altLang="pl-PL" sz="2800" b="1" dirty="0" smtClean="0"/>
              <a:t>, </a:t>
            </a:r>
            <a:r>
              <a:rPr lang="pl-PL" altLang="pl-PL" sz="2800" b="1" dirty="0" err="1" smtClean="0"/>
              <a:t>wardriving</a:t>
            </a:r>
            <a:endParaRPr lang="pl-PL" altLang="pl-PL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9279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0" y="130175"/>
            <a:ext cx="9144000" cy="490538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ZNAKI NAZNACZONEGO DOSTĘPU - ORYGINALNE</a:t>
            </a:r>
          </a:p>
        </p:txBody>
      </p:sp>
      <p:sp>
        <p:nvSpPr>
          <p:cNvPr id="3" name="Prostokąt 2"/>
          <p:cNvSpPr/>
          <p:nvPr/>
        </p:nvSpPr>
        <p:spPr>
          <a:xfrm>
            <a:off x="35074" y="1297341"/>
            <a:ext cx="4968974" cy="259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914400" eaLnBrk="0" fontAlgn="auto" latinLnBrk="0" hangingPunct="0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pl-PL" altLang="pl-PL" sz="28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Warchalking</a:t>
            </a:r>
            <a:r>
              <a:rPr kumimoji="0" lang="pl-PL" altLang="pl-PL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pl-PL" alt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rysowanie kredą na chodnikach i ścianach domów symboli wskazujących miejsca, z których jest możliwy darmowy dostęp do sieci Internet</a:t>
            </a:r>
          </a:p>
        </p:txBody>
      </p:sp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4" y="692696"/>
            <a:ext cx="4038596" cy="6165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34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0" y="130175"/>
            <a:ext cx="9144000" cy="490538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ZNAKI NAZNACZONEGO DOSTĘPU - PROPOZYCJA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15541"/>
            <a:ext cx="8280920" cy="612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00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WARCHALKING NIE JEST PRZESTĘPSTWEM</a:t>
            </a: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92696"/>
            <a:ext cx="9126941" cy="6165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12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WARDRIVING</a:t>
            </a: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6" y="695324"/>
            <a:ext cx="9123264" cy="616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334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361</Words>
  <Application>Microsoft Office PowerPoint</Application>
  <PresentationFormat>Pokaz na ekranie (4:3)</PresentationFormat>
  <Paragraphs>110</Paragraphs>
  <Slides>29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7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7" baseType="lpstr">
      <vt:lpstr>Motyw pakietu Office</vt:lpstr>
      <vt:lpstr>1_Motyw pakietu Office</vt:lpstr>
      <vt:lpstr>2_Motyw pakietu Office</vt:lpstr>
      <vt:lpstr>3_Motyw pakietu Office</vt:lpstr>
      <vt:lpstr>4_Motyw pakietu Office</vt:lpstr>
      <vt:lpstr>5_Motyw pakietu Office</vt:lpstr>
      <vt:lpstr>6_Motyw pakietu Office</vt:lpstr>
      <vt:lpstr>Visio</vt:lpstr>
      <vt:lpstr>Treści multimedialne - kodowanie, przetwarzanie, prezentacja  Odtwarzanie treści multimedialnych</vt:lpstr>
      <vt:lpstr> ZASTOSOWANIE FAL ELEKTROMAGNETYCZNYCH  W BEZPRZEWODOWYM TRANSPORCIE DANYCH    DARIUSZ CHAŁADYNIAK        </vt:lpstr>
      <vt:lpstr>PLAN PREZENTACJI</vt:lpstr>
      <vt:lpstr>PLAN PREZENTACJI</vt:lpstr>
      <vt:lpstr>WPROWADZENIE</vt:lpstr>
      <vt:lpstr>SPEKTRUM FAL ELEKTROMAGNETYCZNYCH</vt:lpstr>
      <vt:lpstr>STANDARDY SIECI BEZPRZEWODOWYCH</vt:lpstr>
      <vt:lpstr>PODZIAŁ ZASIĘGU SIECI BEZPRZEWODOWYCH</vt:lpstr>
      <vt:lpstr>PLAN PREZENTACJI</vt:lpstr>
      <vt:lpstr>TECHNOLOGIA WI-FI</vt:lpstr>
      <vt:lpstr>KANAŁY TRANSMISYJNE</vt:lpstr>
      <vt:lpstr>TECHNOLOGIA SIECI „AD-HOC” – IBSS </vt:lpstr>
      <vt:lpstr>TECHNOLOGIA SIECI INFRASTRUKTURALNEJ - BSS</vt:lpstr>
      <vt:lpstr>TECHNOLOGIA SIECI INFRASTRUKTURALNEJ - ESS</vt:lpstr>
      <vt:lpstr>ROZMIESZCZENIE PUNKTÓW DOSTĘPU</vt:lpstr>
      <vt:lpstr>PLAN PREZENTACJI</vt:lpstr>
      <vt:lpstr>TECHNOLOGIA IRDA</vt:lpstr>
      <vt:lpstr>WŁAŚCIWOŚCI TECHNOLOGII IRDA</vt:lpstr>
      <vt:lpstr>PLAN PREZENTACJI</vt:lpstr>
      <vt:lpstr>TECHNOLOGIA BLUETOOTH</vt:lpstr>
      <vt:lpstr>WŁAŚCIWOŚCI TECHNOLOGII BLUETOOTH</vt:lpstr>
      <vt:lpstr>PLAN PREZENTACJI</vt:lpstr>
      <vt:lpstr>TECHNOLOGIA WIMAX</vt:lpstr>
      <vt:lpstr>PLAN PREZENTACJI</vt:lpstr>
      <vt:lpstr>ZNAKI NAZNACZONEGO DOSTĘPU - ORYGINALNE</vt:lpstr>
      <vt:lpstr>ZNAKI NAZNACZONEGO DOSTĘPU - PROPOZYCJA</vt:lpstr>
      <vt:lpstr>WARCHALKING NIE JEST PRZESTĘPSTWEM</vt:lpstr>
      <vt:lpstr>WARDRIVING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Dariusz Chaładyniak</cp:lastModifiedBy>
  <cp:revision>46</cp:revision>
  <dcterms:created xsi:type="dcterms:W3CDTF">2009-06-29T13:15:16Z</dcterms:created>
  <dcterms:modified xsi:type="dcterms:W3CDTF">2013-11-21T09:52:35Z</dcterms:modified>
</cp:coreProperties>
</file>