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vsd" ContentType="application/vnd.visio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744" r:id="rId3"/>
    <p:sldMasterId id="2147483756" r:id="rId4"/>
  </p:sldMasterIdLst>
  <p:notesMasterIdLst>
    <p:notesMasterId r:id="rId36"/>
  </p:notesMasterIdLst>
  <p:sldIdLst>
    <p:sldId id="259" r:id="rId5"/>
    <p:sldId id="260" r:id="rId6"/>
    <p:sldId id="353" r:id="rId7"/>
    <p:sldId id="355" r:id="rId8"/>
    <p:sldId id="354" r:id="rId9"/>
    <p:sldId id="357" r:id="rId10"/>
    <p:sldId id="400" r:id="rId11"/>
    <p:sldId id="359" r:id="rId12"/>
    <p:sldId id="401" r:id="rId13"/>
    <p:sldId id="372" r:id="rId14"/>
    <p:sldId id="371" r:id="rId15"/>
    <p:sldId id="370" r:id="rId16"/>
    <p:sldId id="369" r:id="rId17"/>
    <p:sldId id="367" r:id="rId18"/>
    <p:sldId id="366" r:id="rId19"/>
    <p:sldId id="365" r:id="rId20"/>
    <p:sldId id="364" r:id="rId21"/>
    <p:sldId id="402" r:id="rId22"/>
    <p:sldId id="363" r:id="rId23"/>
    <p:sldId id="379" r:id="rId24"/>
    <p:sldId id="380" r:id="rId25"/>
    <p:sldId id="378" r:id="rId26"/>
    <p:sldId id="377" r:id="rId27"/>
    <p:sldId id="376" r:id="rId28"/>
    <p:sldId id="375" r:id="rId29"/>
    <p:sldId id="362" r:id="rId30"/>
    <p:sldId id="399" r:id="rId31"/>
    <p:sldId id="398" r:id="rId32"/>
    <p:sldId id="397" r:id="rId33"/>
    <p:sldId id="396" r:id="rId34"/>
    <p:sldId id="352" r:id="rId35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91" autoAdjust="0"/>
    <p:restoredTop sz="69043" autoAdjust="0"/>
  </p:normalViewPr>
  <p:slideViewPr>
    <p:cSldViewPr>
      <p:cViewPr>
        <p:scale>
          <a:sx n="100" d="100"/>
          <a:sy n="100" d="100"/>
        </p:scale>
        <p:origin x="-1308" y="-3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9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97" d="100"/>
          <a:sy n="97" d="100"/>
        </p:scale>
        <p:origin x="-184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7812CDD-91E7-45B5-B1BA-F56EEECBA912}" type="datetimeFigureOut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071563" y="642938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 smtClean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dirty="0" smtClean="0"/>
              <a:t>Kliknij, aby edytować style wzorca tekstu</a:t>
            </a:r>
          </a:p>
          <a:p>
            <a:pPr lvl="1"/>
            <a:r>
              <a:rPr lang="pl-PL" noProof="0" dirty="0" smtClean="0"/>
              <a:t>Drugi poziom</a:t>
            </a:r>
          </a:p>
          <a:p>
            <a:pPr lvl="2"/>
            <a:r>
              <a:rPr lang="pl-PL" noProof="0" dirty="0" smtClean="0"/>
              <a:t>Trzeci poziom</a:t>
            </a:r>
          </a:p>
          <a:p>
            <a:pPr lvl="3"/>
            <a:r>
              <a:rPr lang="pl-PL" noProof="0" dirty="0" smtClean="0"/>
              <a:t>Czwarty poziom</a:t>
            </a:r>
          </a:p>
          <a:p>
            <a:pPr lvl="4"/>
            <a:r>
              <a:rPr lang="pl-PL" noProof="0" dirty="0" smtClean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9C6ED13-77B8-4350-B592-1F88AF4CDDB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889593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5CA8E6-C618-4159-93BD-77C73F51DB40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C47DD8-98E2-4F62-A40F-41CD2189B80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76351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E4DA53-35EC-4CD1-8771-AAC698E80F2D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65607A-706A-4015-BAAC-7EA940BA794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353295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9CEC94-2435-4BCE-80B5-55D7E6EFDA6C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2AA02B-94EA-4812-A0FE-C2D164B4E5A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278992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5B8DAC-BCCD-4228-A4F1-E0F12F267DF9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FC4372-7B12-4446-8650-7D4A2DEDAD3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768340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24200-F8CD-4A3F-B0D0-5141E6466EFF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D7E426-8EAE-4B2F-A1CB-EBF49D1E908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02447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32EFE5-11D5-4EB1-B985-6B190354465F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71D8FC-B780-47B1-B1FE-02B6EF372A2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46800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3DF4F-935F-4D6F-BCC5-46E803E185C6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229091-19D4-470E-8B67-9DE556F4B7E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60499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E2DA4B-7622-45F6-965B-A40408C9BD73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E8D935-C2EC-4896-BE7C-8EB3B9843E4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855796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0813B7-D66C-4932-A6F5-59062EA7802A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54133E-C1CB-4AB2-9250-B9B510C2457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458735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8F1625-05C5-496C-A2A9-94B2066974BB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015731-1672-41C9-9670-1ECFBA251D3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248929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2C08C6-079A-4E6C-94C3-39545DF5A7A0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005623-7A97-44EA-92E3-3C34836E601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039716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68CEE8-67EA-4437-80A5-55DDD4A1B38E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FBE1EC-89D5-41FD-BB7B-78FFA622E8F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55563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9180FF-673B-4D40-9427-DC4BE51FD47B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131C4-E734-4D90-83A1-B1128938A0F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621690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988141-893C-4E8E-A446-DA0E1B1E2A8A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2191C6-2064-4938-9348-B15B3485431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615893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1CB37E-A1C8-4698-910A-475BA7511352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06146B-A120-438C-A5AE-518A8DF36AF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283871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F3E844-B92E-41D9-8DB5-D3693498FCB2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BEFCD8-64AF-4264-B8F6-A03B6820EAC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5354643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0C15AD-DFB6-4E67-9FC7-B6C1263F6AB2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255BB6-C482-4B9D-A1A6-A33FA17EF05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306532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2DBA73-6B00-4841-B36A-ED6704453C3F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B0BB7-5BA9-416C-9B9F-3EC2724A464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5959123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9CBBE4-ECCD-4A8A-9C65-3EFBD3199CF7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FEB0EB-8D4B-4B46-84E7-42279953DC0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670580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83A68D-9F7E-4033-ABBA-BD3CFA2F0268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209340-B6BE-4AEE-9993-1FD9224F398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264434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A2F787-246A-4BEA-AEBF-C07322D9ED77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A2F2D9-EF74-4694-A3A2-4E506B0D9D05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8300778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8FBA6-C0D2-44C7-8BA8-6FF5D5A8AE7B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719B65-5470-4E79-8EC2-85989D9F3F5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8155658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3DCC11-2D60-4C86-A29A-587C31DE7409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2D6B9-435B-4013-A50F-C4F4E0220AA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6878362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E9401F-2642-4181-B4DA-6818FD542D31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A47FCA-FB82-4C3C-8EA2-30EFF68A853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186016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426AC8-44D2-4567-9535-7251BBA6421C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487690-F72D-4F82-8367-773A93D7C5D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7030313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52F570-78B7-4993-BE35-59091E7D6536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C35783-2194-4001-B58A-6574D28FB4B9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922517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76CA51-7903-4496-A22E-DB4E1B7FEFE2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E98027-136F-4A7A-9058-FF30725B423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6779282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57EBE9-82BE-4101-A5B3-63BEE800CE1D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C8A7BE-287B-49B7-96F5-BC475DAD8DA8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9013205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A2C23A-F6A9-436F-9ED1-C62441F16BCF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BCC90E-D50A-4526-B20D-A07C66BD6C4F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1557262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998688-3339-4139-8616-167DA721D17C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4E6E24-ED8F-4FBA-8D5C-2CC68EEDABED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9835672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DA1EBB-670E-4541-87FC-809AC7EB092B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BBB2CB-112E-43DB-AD3A-C63D6C0DA1C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6963174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D8CAA1-9229-4A8C-985E-9460A7A7B820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2AE14A-0A98-444B-80AB-D625862F589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6513155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4E2E8F-23D2-49C3-BF7D-1C38A29EC782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4C9A1D-A36E-4E49-9827-BA14E173EF37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8249894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2CBA76-436E-4144-B716-DD62A21A46D6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8A298F-01E8-46AB-A85A-5F8C12BBBC7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3492962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85BA47-103F-4F44-B0D3-E846ADDCA3FC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46BA84-7605-4C61-9304-E1EF12DA1FA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0328929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7284D8-4C41-4C8C-909E-119B92914C37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7CEA13-D5DD-4E8C-BB89-4A2AE5BA809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2836536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CBD3D9-5C91-4E57-9D65-80CC52D0FA35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70EBD8-CFC1-4E44-8A71-695F9EB2A816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2402249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C36040-E4F1-440E-80E3-A4938C958090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C00D35-47CA-449B-8945-3E0024018D6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9952576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7A59C3-9C7B-41C6-BB8D-810E7D9BD730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4CB52F-9A61-445F-A309-357A063A009A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0592316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3CB4B8-75D1-4421-9030-493B7690398C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0749A6-4FA3-4AA0-997A-120A25B77DB2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999979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E89418-B204-49DE-BCBD-85E507F1178B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EFF04-6D5B-4318-AC73-68F7205BDD4E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63477235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l-PL" noProof="0" smtClean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6EA7FF-8953-46DE-A397-55D8B04D86CB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ED8651-89EB-467A-87D2-9802E8CEE7C0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8188845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6E3EF3-5034-497B-B002-0F63FD300BBA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206752-ED12-47F4-AA89-4E4BAB5FA74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2820409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D99173-E420-4072-88E4-90EAEF698689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4CCD04-043B-415A-9E1A-5AEBB73205E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977462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F34E163-AA75-4A73-90A4-E3B81CC1F703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69B5233-3D55-41CE-9C81-4A370798CF43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2051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0B639845-FDD7-41D3-A577-FC4EC8CC9567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D2F31DCD-F1B1-4AA9-B991-A14E790FCC8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3075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39D51C1E-9640-405D-8495-FBD91C7514EC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B51AF01A-6313-4B57-9AB4-ED867337A931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9" r:id="rId1"/>
    <p:sldLayoutId id="2147483780" r:id="rId2"/>
    <p:sldLayoutId id="2147483781" r:id="rId3"/>
    <p:sldLayoutId id="2147483782" r:id="rId4"/>
    <p:sldLayoutId id="2147483783" r:id="rId5"/>
    <p:sldLayoutId id="2147483784" r:id="rId6"/>
    <p:sldLayoutId id="2147483785" r:id="rId7"/>
    <p:sldLayoutId id="2147483786" r:id="rId8"/>
    <p:sldLayoutId id="2147483787" r:id="rId9"/>
    <p:sldLayoutId id="2147483788" r:id="rId10"/>
    <p:sldLayoutId id="2147483789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</a:p>
        </p:txBody>
      </p:sp>
      <p:sp>
        <p:nvSpPr>
          <p:cNvPr id="4099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73E495A3-F6E1-4290-A088-57A4D43F79B1}" type="datetime1">
              <a:rPr lang="pl-PL"/>
              <a:pPr>
                <a:defRPr/>
              </a:pPr>
              <a:t>2013-11-21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pl-PL"/>
              <a:t>informatyka +</a:t>
            </a: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4F1AE214-F83A-4BD5-889C-747A63D97FA4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0" r:id="rId1"/>
    <p:sldLayoutId id="2147483791" r:id="rId2"/>
    <p:sldLayoutId id="2147483792" r:id="rId3"/>
    <p:sldLayoutId id="2147483793" r:id="rId4"/>
    <p:sldLayoutId id="2147483794" r:id="rId5"/>
    <p:sldLayoutId id="2147483795" r:id="rId6"/>
    <p:sldLayoutId id="2147483796" r:id="rId7"/>
    <p:sldLayoutId id="2147483797" r:id="rId8"/>
    <p:sldLayoutId id="2147483798" r:id="rId9"/>
    <p:sldLayoutId id="2147483799" r:id="rId10"/>
    <p:sldLayoutId id="2147483800" r:id="rId11"/>
  </p:sldLayoutIdLst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8.emf"/><Relationship Id="rId5" Type="http://schemas.openxmlformats.org/officeDocument/2006/relationships/oleObject" Target="../embeddings/Rysunek_programu_Microsoft_Visio_2003_20101.vsd"/><Relationship Id="rId4" Type="http://schemas.openxmlformats.org/officeDocument/2006/relationships/oleObject" Target="../embeddings/oleObject1.bin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1.emf"/><Relationship Id="rId4" Type="http://schemas.openxmlformats.org/officeDocument/2006/relationships/oleObject" Target="../embeddings/oleObject2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2.emf"/><Relationship Id="rId4" Type="http://schemas.openxmlformats.org/officeDocument/2006/relationships/oleObject" Target="../embeddings/oleObject3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3.emf"/><Relationship Id="rId5" Type="http://schemas.openxmlformats.org/officeDocument/2006/relationships/oleObject" Target="../embeddings/Rysunek_programu_Microsoft_Visio_2003_20102.vsd"/><Relationship Id="rId4" Type="http://schemas.openxmlformats.org/officeDocument/2006/relationships/oleObject" Target="../embeddings/oleObject4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14.emf"/><Relationship Id="rId4" Type="http://schemas.openxmlformats.org/officeDocument/2006/relationships/oleObject" Target="../embeddings/oleObject5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5.emf"/><Relationship Id="rId4" Type="http://schemas.openxmlformats.org/officeDocument/2006/relationships/oleObject" Target="../embeddings/oleObject6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16.emf"/><Relationship Id="rId4" Type="http://schemas.openxmlformats.org/officeDocument/2006/relationships/oleObject" Target="../embeddings/oleObject7.bin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18.emf"/><Relationship Id="rId5" Type="http://schemas.openxmlformats.org/officeDocument/2006/relationships/oleObject" Target="../embeddings/Rysunek_programu_Microsoft_Visio_2003_20103.vsd"/><Relationship Id="rId4" Type="http://schemas.openxmlformats.org/officeDocument/2006/relationships/oleObject" Target="../embeddings/oleObject8.bin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23.emf"/><Relationship Id="rId4" Type="http://schemas.openxmlformats.org/officeDocument/2006/relationships/oleObject" Target="../embeddings/oleObject9.bin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24.emf"/><Relationship Id="rId4" Type="http://schemas.openxmlformats.org/officeDocument/2006/relationships/oleObject" Target="../embeddings/oleObject10.bin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27.emf"/><Relationship Id="rId5" Type="http://schemas.openxmlformats.org/officeDocument/2006/relationships/oleObject" Target="../embeddings/Rysunek_programu_Microsoft_Visio_2003_20104.vsd"/><Relationship Id="rId4" Type="http://schemas.openxmlformats.org/officeDocument/2006/relationships/oleObject" Target="../embeddings/oleObject11.bin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ytuł 1"/>
          <p:cNvSpPr>
            <a:spLocks noGrp="1"/>
          </p:cNvSpPr>
          <p:nvPr>
            <p:ph type="ctrTitle"/>
          </p:nvPr>
        </p:nvSpPr>
        <p:spPr>
          <a:xfrm>
            <a:off x="685800" y="1071563"/>
            <a:ext cx="7772400" cy="2528887"/>
          </a:xfrm>
        </p:spPr>
        <p:txBody>
          <a:bodyPr/>
          <a:lstStyle/>
          <a:p>
            <a:pPr eaLnBrk="1" hangingPunct="1"/>
            <a:r>
              <a:rPr lang="pl-PL" altLang="pl-PL" sz="3600" b="1" smtClean="0"/>
              <a:t>Treści multimedialne - kodowanie, przetwarzanie, prezentacja</a:t>
            </a:r>
            <a:r>
              <a:rPr lang="pl-PL" altLang="pl-PL" sz="3600" smtClean="0"/>
              <a:t/>
            </a:r>
            <a:br>
              <a:rPr lang="pl-PL" altLang="pl-PL" sz="3600" smtClean="0"/>
            </a:br>
            <a:r>
              <a:rPr lang="pl-PL" altLang="pl-PL" sz="1600" smtClean="0"/>
              <a:t/>
            </a:r>
            <a:br>
              <a:rPr lang="pl-PL" altLang="pl-PL" sz="1600" smtClean="0"/>
            </a:br>
            <a:r>
              <a:rPr lang="pl-PL" altLang="pl-PL" sz="3600" smtClean="0"/>
              <a:t>Odtwarzanie treści multimedialnych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l-PL" dirty="0" smtClean="0"/>
              <a:t>Andrzej Majkowski</a:t>
            </a:r>
          </a:p>
        </p:txBody>
      </p:sp>
      <p:sp>
        <p:nvSpPr>
          <p:cNvPr id="2052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C81EB82-32A2-404A-9D22-6FA2F49083D5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2053" name="Symbol zastępczy stopki 4"/>
          <p:cNvSpPr>
            <a:spLocks noGrp="1"/>
          </p:cNvSpPr>
          <p:nvPr>
            <p:ph type="ftr" sz="quarter" idx="11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l-PL" sz="2800" smtClean="0">
                <a:solidFill>
                  <a:schemeClr val="bg1"/>
                </a:solidFill>
                <a:cs typeface="Arial" charset="0"/>
              </a:rPr>
              <a:t>informatyka +</a:t>
            </a:r>
          </a:p>
        </p:txBody>
      </p:sp>
      <p:pic>
        <p:nvPicPr>
          <p:cNvPr id="5126" name="Obraz 5" descr="OKLADKA_tresci_multimedialne_kodowanie_przetwarzanie_prezentac kopi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Symbol zastępczy numeru slajdu 3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978AB7B-A6F4-4A55-B360-8F9B704A52DA}" type="slidenum">
              <a:rPr lang="pl-PL" sz="2400" smtClean="0">
                <a:solidFill>
                  <a:schemeClr val="bg1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pl-PL" sz="2400" smtClean="0">
              <a:solidFill>
                <a:schemeClr val="bg1"/>
              </a:solidFill>
              <a:cs typeface="Arial" charset="0"/>
            </a:endParaRPr>
          </a:p>
        </p:txBody>
      </p:sp>
      <p:sp>
        <p:nvSpPr>
          <p:cNvPr id="6147" name="Tytuł 5"/>
          <p:cNvSpPr>
            <a:spLocks noGrp="1"/>
          </p:cNvSpPr>
          <p:nvPr>
            <p:ph type="title"/>
          </p:nvPr>
        </p:nvSpPr>
        <p:spPr>
          <a:xfrm>
            <a:off x="179388" y="188913"/>
            <a:ext cx="8785225" cy="4752975"/>
          </a:xfrm>
        </p:spPr>
        <p:txBody>
          <a:bodyPr anchor="t"/>
          <a:lstStyle/>
          <a:p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4000" b="1" dirty="0" smtClean="0">
                <a:solidFill>
                  <a:schemeClr val="bg1"/>
                </a:solidFill>
                <a:latin typeface="Bookman Old Style" pitchFamily="18" charset="0"/>
              </a:rPr>
              <a:t>JAK ELEKTRONY I FOTONY PRZENOSZĄ DANE W SIECIACH KOMPUTEROWYCH</a:t>
            </a:r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DARIUSZ CHAŁADYNIAK </a:t>
            </a: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  <a:t/>
            </a:r>
            <a:br>
              <a:rPr lang="pl-PL" altLang="pl-PL" sz="3200" b="1" dirty="0" smtClean="0">
                <a:solidFill>
                  <a:schemeClr val="bg1"/>
                </a:solidFill>
                <a:latin typeface="Bookman Old Style" pitchFamily="18" charset="0"/>
              </a:rPr>
            </a:br>
            <a:endParaRPr lang="pl-PL" altLang="pl-PL" sz="3200" b="1" dirty="0" smtClean="0">
              <a:solidFill>
                <a:schemeClr val="bg1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smtClean="0">
                <a:solidFill>
                  <a:schemeClr val="bg1"/>
                </a:solidFill>
                <a:latin typeface="Bookman Old Style" pitchFamily="18" charset="0"/>
              </a:rPr>
              <a:t>PLAN PREZENTACJI</a:t>
            </a:r>
          </a:p>
        </p:txBody>
      </p:sp>
      <p:sp>
        <p:nvSpPr>
          <p:cNvPr id="7171" name="Symbol zastępczy zawartości 6"/>
          <p:cNvSpPr>
            <a:spLocks noGrp="1"/>
          </p:cNvSpPr>
          <p:nvPr>
            <p:ph idx="1"/>
          </p:nvPr>
        </p:nvSpPr>
        <p:spPr>
          <a:xfrm>
            <a:off x="457200" y="981075"/>
            <a:ext cx="8229600" cy="5400675"/>
          </a:xfrm>
        </p:spPr>
        <p:txBody>
          <a:bodyPr/>
          <a:lstStyle/>
          <a:p>
            <a:pPr>
              <a:lnSpc>
                <a:spcPct val="200000"/>
              </a:lnSpc>
            </a:pPr>
            <a:r>
              <a:rPr lang="pl-PL" altLang="pl-PL" sz="2800" b="1" smtClean="0"/>
              <a:t>Wprowadzenie</a:t>
            </a:r>
          </a:p>
          <a:p>
            <a:pPr>
              <a:lnSpc>
                <a:spcPct val="200000"/>
              </a:lnSpc>
            </a:pPr>
            <a:r>
              <a:rPr lang="pl-PL" altLang="pl-PL" sz="2800" b="1" smtClean="0"/>
              <a:t>Kable koncentryczne</a:t>
            </a:r>
          </a:p>
          <a:p>
            <a:pPr>
              <a:lnSpc>
                <a:spcPct val="200000"/>
              </a:lnSpc>
            </a:pPr>
            <a:r>
              <a:rPr lang="pl-PL" altLang="pl-PL" sz="2800" b="1" smtClean="0"/>
              <a:t>Kable skrętkowe</a:t>
            </a:r>
          </a:p>
          <a:p>
            <a:pPr>
              <a:lnSpc>
                <a:spcPct val="200000"/>
              </a:lnSpc>
            </a:pPr>
            <a:r>
              <a:rPr lang="pl-PL" altLang="pl-PL" sz="2800" b="1" smtClean="0"/>
              <a:t>Kable światłowodowe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smtClean="0">
                <a:solidFill>
                  <a:schemeClr val="bg1"/>
                </a:solidFill>
                <a:latin typeface="Bookman Old Style" pitchFamily="18" charset="0"/>
              </a:rPr>
              <a:t>PLAN PREZENTACJI</a:t>
            </a:r>
          </a:p>
        </p:txBody>
      </p:sp>
      <p:sp>
        <p:nvSpPr>
          <p:cNvPr id="4099" name="Symbol zastępczy zawartości 6"/>
          <p:cNvSpPr>
            <a:spLocks noGrp="1"/>
          </p:cNvSpPr>
          <p:nvPr>
            <p:ph idx="1"/>
          </p:nvPr>
        </p:nvSpPr>
        <p:spPr>
          <a:xfrm>
            <a:off x="457200" y="981075"/>
            <a:ext cx="8229600" cy="5400675"/>
          </a:xfrm>
        </p:spPr>
        <p:txBody>
          <a:bodyPr/>
          <a:lstStyle/>
          <a:p>
            <a:pPr>
              <a:lnSpc>
                <a:spcPct val="200000"/>
              </a:lnSpc>
              <a:defRPr/>
            </a:pPr>
            <a:r>
              <a:rPr lang="pl-PL" sz="2800" b="1" dirty="0"/>
              <a:t>Wprowadzenie</a:t>
            </a:r>
          </a:p>
          <a:p>
            <a:pPr>
              <a:lnSpc>
                <a:spcPct val="200000"/>
              </a:lnSpc>
              <a:defRPr/>
            </a:pPr>
            <a:r>
              <a:rPr lang="pl-PL" sz="2800" b="1" dirty="0">
                <a:solidFill>
                  <a:schemeClr val="bg1">
                    <a:lumMod val="85000"/>
                  </a:schemeClr>
                </a:solidFill>
              </a:rPr>
              <a:t>Kable koncentryczne</a:t>
            </a:r>
          </a:p>
          <a:p>
            <a:pPr>
              <a:lnSpc>
                <a:spcPct val="200000"/>
              </a:lnSpc>
              <a:defRPr/>
            </a:pPr>
            <a:r>
              <a:rPr lang="pl-PL" sz="2800" b="1" dirty="0">
                <a:solidFill>
                  <a:schemeClr val="bg1">
                    <a:lumMod val="85000"/>
                  </a:schemeClr>
                </a:solidFill>
              </a:rPr>
              <a:t>Kable </a:t>
            </a:r>
            <a:r>
              <a:rPr lang="pl-PL" sz="2800" b="1" dirty="0" err="1">
                <a:solidFill>
                  <a:schemeClr val="bg1">
                    <a:lumMod val="85000"/>
                  </a:schemeClr>
                </a:solidFill>
              </a:rPr>
              <a:t>skrętkowe</a:t>
            </a:r>
            <a:endParaRPr lang="pl-PL" sz="2800" b="1" dirty="0">
              <a:solidFill>
                <a:schemeClr val="bg1">
                  <a:lumMod val="85000"/>
                </a:schemeClr>
              </a:solidFill>
            </a:endParaRPr>
          </a:p>
          <a:p>
            <a:pPr>
              <a:lnSpc>
                <a:spcPct val="200000"/>
              </a:lnSpc>
              <a:defRPr/>
            </a:pPr>
            <a:r>
              <a:rPr lang="pl-PL" sz="2800" b="1" dirty="0">
                <a:solidFill>
                  <a:schemeClr val="bg1">
                    <a:lumMod val="85000"/>
                  </a:schemeClr>
                </a:solidFill>
              </a:rPr>
              <a:t>Kable </a:t>
            </a:r>
            <a:r>
              <a:rPr lang="pl-PL" sz="2800" b="1" dirty="0" smtClean="0">
                <a:solidFill>
                  <a:schemeClr val="bg1">
                    <a:lumMod val="85000"/>
                  </a:schemeClr>
                </a:solidFill>
              </a:rPr>
              <a:t>światłowodowe</a:t>
            </a:r>
            <a:endParaRPr lang="pl-PL" sz="2800" b="1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smtClean="0">
                <a:solidFill>
                  <a:schemeClr val="bg1"/>
                </a:solidFill>
                <a:latin typeface="Bookman Old Style" pitchFamily="18" charset="0"/>
              </a:rPr>
              <a:t>STANDARDY OKABLOWANIA SIECIOWEGO</a:t>
            </a:r>
          </a:p>
        </p:txBody>
      </p:sp>
      <p:sp>
        <p:nvSpPr>
          <p:cNvPr id="5123" name="Symbol zastępczy zawartości 6"/>
          <p:cNvSpPr>
            <a:spLocks noGrp="1"/>
          </p:cNvSpPr>
          <p:nvPr>
            <p:ph idx="1"/>
          </p:nvPr>
        </p:nvSpPr>
        <p:spPr>
          <a:xfrm>
            <a:off x="107950" y="981075"/>
            <a:ext cx="9036050" cy="5400675"/>
          </a:xfrm>
        </p:spPr>
        <p:txBody>
          <a:bodyPr/>
          <a:lstStyle/>
          <a:p>
            <a:pPr marL="0" indent="0" algn="just" eaLnBrk="1" hangingPunct="1">
              <a:lnSpc>
                <a:spcPct val="150000"/>
              </a:lnSpc>
              <a:spcBef>
                <a:spcPct val="50000"/>
              </a:spcBef>
              <a:buFont typeface="Arial" charset="0"/>
              <a:buNone/>
              <a:defRPr/>
            </a:pPr>
            <a:r>
              <a:rPr lang="pl-PL" sz="2400" dirty="0">
                <a:solidFill>
                  <a:prstClr val="black"/>
                </a:solidFill>
              </a:rPr>
              <a:t>Największy wpływ na standardy mediów sieciowych mają:</a:t>
            </a:r>
          </a:p>
          <a:p>
            <a:pPr algn="just" eaLnBrk="1" hangingPunct="1">
              <a:lnSpc>
                <a:spcPct val="150000"/>
              </a:lnSpc>
              <a:spcBef>
                <a:spcPct val="50000"/>
              </a:spcBef>
              <a:buFont typeface="Arial" pitchFamily="34" charset="0"/>
              <a:buChar char="•"/>
              <a:defRPr/>
            </a:pPr>
            <a:r>
              <a:rPr lang="pl-PL" sz="2400" dirty="0">
                <a:solidFill>
                  <a:prstClr val="black"/>
                </a:solidFill>
              </a:rPr>
              <a:t> </a:t>
            </a:r>
            <a:r>
              <a:rPr lang="pl-PL" sz="2400" b="1" dirty="0">
                <a:solidFill>
                  <a:prstClr val="black"/>
                </a:solidFill>
              </a:rPr>
              <a:t>EIA</a:t>
            </a:r>
            <a:r>
              <a:rPr lang="pl-PL" sz="2400" dirty="0">
                <a:solidFill>
                  <a:prstClr val="black"/>
                </a:solidFill>
              </a:rPr>
              <a:t> - </a:t>
            </a:r>
            <a:r>
              <a:rPr lang="pl-PL" sz="2400" b="1" i="1" dirty="0" err="1">
                <a:solidFill>
                  <a:prstClr val="black"/>
                </a:solidFill>
              </a:rPr>
              <a:t>Electronic</a:t>
            </a:r>
            <a:r>
              <a:rPr lang="pl-PL" sz="2400" b="1" i="1" dirty="0">
                <a:solidFill>
                  <a:prstClr val="black"/>
                </a:solidFill>
              </a:rPr>
              <a:t> </a:t>
            </a:r>
            <a:r>
              <a:rPr lang="pl-PL" sz="2400" b="1" i="1" dirty="0" err="1">
                <a:solidFill>
                  <a:prstClr val="black"/>
                </a:solidFill>
              </a:rPr>
              <a:t>Industries</a:t>
            </a:r>
            <a:r>
              <a:rPr lang="pl-PL" sz="2400" b="1" i="1" dirty="0">
                <a:solidFill>
                  <a:prstClr val="black"/>
                </a:solidFill>
              </a:rPr>
              <a:t> Alliance</a:t>
            </a:r>
            <a:r>
              <a:rPr lang="pl-PL" sz="2400" dirty="0">
                <a:solidFill>
                  <a:prstClr val="black"/>
                </a:solidFill>
              </a:rPr>
              <a:t> </a:t>
            </a:r>
          </a:p>
          <a:p>
            <a:pPr algn="just" eaLnBrk="1" hangingPunct="1">
              <a:lnSpc>
                <a:spcPct val="150000"/>
              </a:lnSpc>
              <a:spcBef>
                <a:spcPct val="50000"/>
              </a:spcBef>
              <a:buFont typeface="Arial" pitchFamily="34" charset="0"/>
              <a:buChar char="•"/>
              <a:defRPr/>
            </a:pPr>
            <a:r>
              <a:rPr lang="pl-PL" sz="2400" dirty="0">
                <a:solidFill>
                  <a:prstClr val="black"/>
                </a:solidFill>
              </a:rPr>
              <a:t> </a:t>
            </a:r>
            <a:r>
              <a:rPr lang="pl-PL" sz="2400" b="1" dirty="0">
                <a:solidFill>
                  <a:prstClr val="black"/>
                </a:solidFill>
              </a:rPr>
              <a:t>TIA </a:t>
            </a:r>
            <a:r>
              <a:rPr lang="pl-PL" sz="2400" dirty="0">
                <a:solidFill>
                  <a:prstClr val="black"/>
                </a:solidFill>
              </a:rPr>
              <a:t>- </a:t>
            </a:r>
            <a:r>
              <a:rPr lang="pl-PL" sz="2400" b="1" i="1" dirty="0" err="1">
                <a:solidFill>
                  <a:prstClr val="black"/>
                </a:solidFill>
              </a:rPr>
              <a:t>Telecommunications</a:t>
            </a:r>
            <a:r>
              <a:rPr lang="pl-PL" sz="2400" b="1" i="1" dirty="0">
                <a:solidFill>
                  <a:prstClr val="black"/>
                </a:solidFill>
              </a:rPr>
              <a:t> </a:t>
            </a:r>
            <a:r>
              <a:rPr lang="pl-PL" sz="2400" b="1" i="1" dirty="0" err="1">
                <a:solidFill>
                  <a:prstClr val="black"/>
                </a:solidFill>
              </a:rPr>
              <a:t>Industry</a:t>
            </a:r>
            <a:r>
              <a:rPr lang="pl-PL" sz="2400" b="1" i="1" dirty="0">
                <a:solidFill>
                  <a:prstClr val="black"/>
                </a:solidFill>
              </a:rPr>
              <a:t> </a:t>
            </a:r>
            <a:r>
              <a:rPr lang="pl-PL" sz="2400" b="1" i="1" dirty="0" err="1">
                <a:solidFill>
                  <a:prstClr val="black"/>
                </a:solidFill>
              </a:rPr>
              <a:t>Association</a:t>
            </a:r>
            <a:endParaRPr lang="pl-PL" sz="2400" b="1" i="1" dirty="0">
              <a:solidFill>
                <a:prstClr val="black"/>
              </a:solidFill>
            </a:endParaRPr>
          </a:p>
          <a:p>
            <a:pPr marL="0" indent="0" algn="just" eaLnBrk="1" hangingPunct="1">
              <a:lnSpc>
                <a:spcPts val="0"/>
              </a:lnSpc>
              <a:spcBef>
                <a:spcPct val="50000"/>
              </a:spcBef>
              <a:buFont typeface="Arial" charset="0"/>
              <a:buNone/>
              <a:defRPr/>
            </a:pPr>
            <a:r>
              <a:rPr lang="pl-PL" sz="2400" b="1" dirty="0">
                <a:solidFill>
                  <a:prstClr val="black"/>
                </a:solidFill>
              </a:rPr>
              <a:t>	</a:t>
            </a:r>
          </a:p>
          <a:p>
            <a:pPr marL="514350" indent="-514350" algn="just">
              <a:spcBef>
                <a:spcPts val="1800"/>
              </a:spcBef>
              <a:buFont typeface="Arial" charset="0"/>
              <a:buNone/>
              <a:defRPr/>
            </a:pPr>
            <a:endParaRPr lang="pl-PL" altLang="pl-PL" sz="2800" dirty="0" smtClean="0">
              <a:latin typeface="Bookman Old Style" pitchFamily="18" charset="0"/>
            </a:endParaRPr>
          </a:p>
        </p:txBody>
      </p:sp>
      <p:pic>
        <p:nvPicPr>
          <p:cNvPr id="5" name="Picture 8" descr="http://4.bp.blogspot.com/_QDI5hQTkDes/ShkRB_p5MxI/AAAAAAAAADg/DGORchIe8lk/s320/e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27450"/>
            <a:ext cx="5019675" cy="207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3727450"/>
            <a:ext cx="3995737" cy="2078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223" name="Prostokąt 1"/>
          <p:cNvSpPr>
            <a:spLocks noChangeArrowheads="1"/>
          </p:cNvSpPr>
          <p:nvPr/>
        </p:nvSpPr>
        <p:spPr bwMode="auto">
          <a:xfrm>
            <a:off x="971550" y="6092825"/>
            <a:ext cx="72009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pl-PL" altLang="pl-PL" sz="2800" b="1">
                <a:solidFill>
                  <a:srgbClr val="FF0000"/>
                </a:solidFill>
              </a:rPr>
              <a:t>EIA/TIA 568A 		EIA/TIA 568B</a:t>
            </a:r>
            <a:endParaRPr lang="pl-PL" altLang="pl-PL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9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smtClean="0">
                <a:solidFill>
                  <a:schemeClr val="bg1"/>
                </a:solidFill>
                <a:latin typeface="Bookman Old Style" pitchFamily="18" charset="0"/>
              </a:rPr>
              <a:t>PARAMETR AWG</a:t>
            </a:r>
          </a:p>
        </p:txBody>
      </p:sp>
      <p:pic>
        <p:nvPicPr>
          <p:cNvPr id="1024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349224" y="1700808"/>
            <a:ext cx="4794776" cy="470081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Prostokąt 1"/>
              <p:cNvSpPr/>
              <p:nvPr/>
            </p:nvSpPr>
            <p:spPr>
              <a:xfrm>
                <a:off x="0" y="692696"/>
                <a:ext cx="5364088" cy="618002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 eaLnBrk="0" fontAlgn="auto" hangingPunct="0">
                  <a:spcBef>
                    <a:spcPct val="20000"/>
                  </a:spcBef>
                  <a:spcAft>
                    <a:spcPts val="0"/>
                  </a:spcAft>
                  <a:defRPr/>
                </a:pPr>
                <a:r>
                  <a:rPr lang="pl-PL" altLang="pl-PL" sz="2000" kern="0" dirty="0">
                    <a:solidFill>
                      <a:prstClr val="black"/>
                    </a:solidFill>
                    <a:cs typeface="Arial" charset="0"/>
                  </a:rPr>
                  <a:t>AWG - American </a:t>
                </a:r>
                <a:r>
                  <a:rPr lang="pl-PL" altLang="pl-PL" sz="2000" kern="0" dirty="0" err="1">
                    <a:solidFill>
                      <a:prstClr val="black"/>
                    </a:solidFill>
                    <a:cs typeface="Arial" charset="0"/>
                  </a:rPr>
                  <a:t>Wire</a:t>
                </a:r>
                <a:r>
                  <a:rPr lang="pl-PL" altLang="pl-PL" sz="2000" kern="0" dirty="0">
                    <a:solidFill>
                      <a:prstClr val="black"/>
                    </a:solidFill>
                    <a:cs typeface="Arial" charset="0"/>
                  </a:rPr>
                  <a:t> </a:t>
                </a:r>
                <a:r>
                  <a:rPr lang="pl-PL" altLang="pl-PL" sz="2000" kern="0" dirty="0" err="1">
                    <a:solidFill>
                      <a:prstClr val="black"/>
                    </a:solidFill>
                    <a:cs typeface="Arial" charset="0"/>
                  </a:rPr>
                  <a:t>Gauge</a:t>
                </a:r>
                <a:r>
                  <a:rPr lang="pl-PL" altLang="pl-PL" sz="2000" kern="0" dirty="0">
                    <a:solidFill>
                      <a:prstClr val="black"/>
                    </a:solidFill>
                    <a:cs typeface="Arial" charset="0"/>
                  </a:rPr>
                  <a:t> </a:t>
                </a:r>
                <a:r>
                  <a:rPr lang="pl-PL" altLang="pl-PL" sz="2000" kern="0" dirty="0" smtClean="0">
                    <a:solidFill>
                      <a:prstClr val="black"/>
                    </a:solidFill>
                    <a:cs typeface="Arial" charset="0"/>
                  </a:rPr>
                  <a:t>(</a:t>
                </a:r>
                <a:r>
                  <a:rPr lang="pl-PL" altLang="pl-PL" sz="2000" kern="0" dirty="0">
                    <a:solidFill>
                      <a:prstClr val="black"/>
                    </a:solidFill>
                    <a:cs typeface="Arial" charset="0"/>
                  </a:rPr>
                  <a:t>znany </a:t>
                </a:r>
                <a:endParaRPr lang="pl-PL" altLang="pl-PL" sz="2000" kern="0" dirty="0" smtClean="0">
                  <a:solidFill>
                    <a:prstClr val="black"/>
                  </a:solidFill>
                  <a:cs typeface="Arial" charset="0"/>
                </a:endParaRPr>
              </a:p>
              <a:p>
                <a:pPr lvl="0" eaLnBrk="0" fontAlgn="auto" hangingPunct="0">
                  <a:spcBef>
                    <a:spcPct val="20000"/>
                  </a:spcBef>
                  <a:spcAft>
                    <a:spcPts val="0"/>
                  </a:spcAft>
                  <a:defRPr/>
                </a:pPr>
                <a:r>
                  <a:rPr lang="pl-PL" altLang="pl-PL" sz="2000" kern="0" dirty="0" smtClean="0">
                    <a:solidFill>
                      <a:prstClr val="black"/>
                    </a:solidFill>
                    <a:cs typeface="Arial" charset="0"/>
                  </a:rPr>
                  <a:t>również </a:t>
                </a:r>
                <a:r>
                  <a:rPr lang="pl-PL" altLang="pl-PL" sz="2000" kern="0" dirty="0">
                    <a:solidFill>
                      <a:prstClr val="black"/>
                    </a:solidFill>
                    <a:cs typeface="Arial" charset="0"/>
                  </a:rPr>
                  <a:t>jako Brown </a:t>
                </a:r>
                <a:r>
                  <a:rPr lang="pl-PL" altLang="pl-PL" sz="2000" kern="0" dirty="0" smtClean="0">
                    <a:solidFill>
                      <a:prstClr val="black"/>
                    </a:solidFill>
                    <a:cs typeface="Arial" charset="0"/>
                  </a:rPr>
                  <a:t>&amp; </a:t>
                </a:r>
                <a:r>
                  <a:rPr lang="pl-PL" altLang="pl-PL" sz="2000" kern="0" dirty="0" err="1">
                    <a:solidFill>
                      <a:prstClr val="black"/>
                    </a:solidFill>
                    <a:cs typeface="Arial" charset="0"/>
                  </a:rPr>
                  <a:t>Sharpe</a:t>
                </a:r>
                <a:r>
                  <a:rPr lang="pl-PL" altLang="pl-PL" sz="2000" kern="0" dirty="0">
                    <a:solidFill>
                      <a:prstClr val="black"/>
                    </a:solidFill>
                    <a:cs typeface="Arial" charset="0"/>
                  </a:rPr>
                  <a:t> </a:t>
                </a:r>
                <a:r>
                  <a:rPr lang="pl-PL" altLang="pl-PL" sz="2000" kern="0" dirty="0" err="1" smtClean="0">
                    <a:solidFill>
                      <a:prstClr val="black"/>
                    </a:solidFill>
                    <a:cs typeface="Arial" charset="0"/>
                  </a:rPr>
                  <a:t>Wire</a:t>
                </a:r>
                <a:r>
                  <a:rPr lang="pl-PL" altLang="pl-PL" sz="2000" kern="0" dirty="0" smtClean="0">
                    <a:solidFill>
                      <a:prstClr val="black"/>
                    </a:solidFill>
                    <a:cs typeface="Arial" charset="0"/>
                  </a:rPr>
                  <a:t> </a:t>
                </a:r>
                <a:r>
                  <a:rPr lang="pl-PL" altLang="pl-PL" sz="2000" kern="0" dirty="0" err="1" smtClean="0">
                    <a:solidFill>
                      <a:prstClr val="black"/>
                    </a:solidFill>
                    <a:cs typeface="Arial" charset="0"/>
                  </a:rPr>
                  <a:t>Gauge</a:t>
                </a:r>
                <a:r>
                  <a:rPr lang="pl-PL" altLang="pl-PL" sz="2000" kern="0" dirty="0">
                    <a:solidFill>
                      <a:prstClr val="black"/>
                    </a:solidFill>
                    <a:cs typeface="Arial" charset="0"/>
                  </a:rPr>
                  <a:t>)</a:t>
                </a:r>
              </a:p>
              <a:p>
                <a:pPr lvl="0" eaLnBrk="0" fontAlgn="auto" hangingPunct="0">
                  <a:spcBef>
                    <a:spcPct val="20000"/>
                  </a:spcBef>
                  <a:spcAft>
                    <a:spcPts val="0"/>
                  </a:spcAft>
                  <a:defRPr/>
                </a:pPr>
                <a:endParaRPr lang="pl-PL" altLang="pl-PL" sz="1400" kern="0" dirty="0">
                  <a:solidFill>
                    <a:prstClr val="black"/>
                  </a:solidFill>
                  <a:cs typeface="Arial" charset="0"/>
                </a:endParaRPr>
              </a:p>
              <a:p>
                <a:pPr lvl="0" eaLnBrk="0" fontAlgn="auto" hangingPunct="0">
                  <a:spcBef>
                    <a:spcPct val="20000"/>
                  </a:spcBef>
                  <a:spcAft>
                    <a:spcPts val="0"/>
                  </a:spcAft>
                  <a:defRPr/>
                </a:pPr>
                <a:r>
                  <a:rPr lang="pl-PL" altLang="pl-PL" sz="2000" kern="0" dirty="0">
                    <a:solidFill>
                      <a:prstClr val="black"/>
                    </a:solidFill>
                    <a:cs typeface="Arial" charset="0"/>
                  </a:rPr>
                  <a:t>AWG jest standardem używanym do pomiarów średnicy kabli miedzianych </a:t>
                </a:r>
                <a:br>
                  <a:rPr lang="pl-PL" altLang="pl-PL" sz="2000" kern="0" dirty="0">
                    <a:solidFill>
                      <a:prstClr val="black"/>
                    </a:solidFill>
                    <a:cs typeface="Arial" charset="0"/>
                  </a:rPr>
                </a:br>
                <a:r>
                  <a:rPr lang="pl-PL" altLang="pl-PL" sz="2000" kern="0" dirty="0">
                    <a:solidFill>
                      <a:prstClr val="black"/>
                    </a:solidFill>
                    <a:cs typeface="Arial" charset="0"/>
                  </a:rPr>
                  <a:t>i aluminiowych w USA</a:t>
                </a:r>
              </a:p>
              <a:p>
                <a:pPr lvl="0" eaLnBrk="0" fontAlgn="auto" hangingPunct="0">
                  <a:spcBef>
                    <a:spcPct val="20000"/>
                  </a:spcBef>
                  <a:spcAft>
                    <a:spcPts val="0"/>
                  </a:spcAft>
                  <a:defRPr/>
                </a:pPr>
                <a:endParaRPr lang="pl-PL" altLang="pl-PL" sz="1400" kern="0" dirty="0">
                  <a:solidFill>
                    <a:prstClr val="black"/>
                  </a:solidFill>
                  <a:cs typeface="Arial" charset="0"/>
                </a:endParaRPr>
              </a:p>
              <a:p>
                <a:pPr lvl="0" eaLnBrk="0" fontAlgn="auto" hangingPunct="0">
                  <a:spcBef>
                    <a:spcPct val="20000"/>
                  </a:spcBef>
                  <a:spcAft>
                    <a:spcPts val="0"/>
                  </a:spcAft>
                  <a:defRPr/>
                </a:pPr>
                <a:r>
                  <a:rPr lang="pl-PL" altLang="pl-PL" sz="2000" kern="0" dirty="0">
                    <a:solidFill>
                      <a:prstClr val="black"/>
                    </a:solidFill>
                    <a:cs typeface="Arial" charset="0"/>
                  </a:rPr>
                  <a:t>Im niższy numer AWG, tym grubszy </a:t>
                </a:r>
                <a:endParaRPr lang="pl-PL" altLang="pl-PL" sz="2000" kern="0" dirty="0" smtClean="0">
                  <a:solidFill>
                    <a:prstClr val="black"/>
                  </a:solidFill>
                  <a:cs typeface="Arial" charset="0"/>
                </a:endParaRPr>
              </a:p>
              <a:p>
                <a:pPr lvl="0" eaLnBrk="0" fontAlgn="auto" hangingPunct="0">
                  <a:spcBef>
                    <a:spcPct val="20000"/>
                  </a:spcBef>
                  <a:spcAft>
                    <a:spcPts val="0"/>
                  </a:spcAft>
                  <a:defRPr/>
                </a:pPr>
                <a:r>
                  <a:rPr lang="pl-PL" altLang="pl-PL" sz="2000" kern="0" dirty="0" smtClean="0">
                    <a:solidFill>
                      <a:prstClr val="black"/>
                    </a:solidFill>
                    <a:cs typeface="Arial" charset="0"/>
                  </a:rPr>
                  <a:t>przewód</a:t>
                </a:r>
                <a:endParaRPr lang="pl-PL" altLang="pl-PL" sz="2000" kern="0" dirty="0">
                  <a:solidFill>
                    <a:prstClr val="black"/>
                  </a:solidFill>
                  <a:cs typeface="Arial" charset="0"/>
                </a:endParaRPr>
              </a:p>
              <a:p>
                <a:pPr lvl="0" eaLnBrk="0" fontAlgn="auto" hangingPunct="0">
                  <a:spcBef>
                    <a:spcPct val="20000"/>
                  </a:spcBef>
                  <a:spcAft>
                    <a:spcPts val="0"/>
                  </a:spcAft>
                  <a:defRPr/>
                </a:pPr>
                <a:endParaRPr lang="pl-PL" altLang="pl-PL" sz="1400" kern="0" dirty="0">
                  <a:solidFill>
                    <a:prstClr val="black"/>
                  </a:solidFill>
                  <a:cs typeface="Arial" charset="0"/>
                </a:endParaRPr>
              </a:p>
              <a:p>
                <a:pPr lvl="0" eaLnBrk="0" fontAlgn="auto" hangingPunct="0">
                  <a:spcBef>
                    <a:spcPct val="20000"/>
                  </a:spcBef>
                  <a:spcAft>
                    <a:spcPts val="0"/>
                  </a:spcAft>
                  <a:defRPr/>
                </a:pPr>
                <a:r>
                  <a:rPr lang="pl-PL" altLang="pl-PL" sz="2000" kern="0" dirty="0">
                    <a:solidFill>
                      <a:prstClr val="black"/>
                    </a:solidFill>
                    <a:cs typeface="Arial" charset="0"/>
                  </a:rPr>
                  <a:t>Grubszy przewód charakteryzuje się </a:t>
                </a:r>
                <a:endParaRPr lang="pl-PL" altLang="pl-PL" sz="2000" kern="0" dirty="0" smtClean="0">
                  <a:solidFill>
                    <a:prstClr val="black"/>
                  </a:solidFill>
                  <a:cs typeface="Arial" charset="0"/>
                </a:endParaRPr>
              </a:p>
              <a:p>
                <a:pPr lvl="0" eaLnBrk="0" fontAlgn="auto" hangingPunct="0">
                  <a:spcBef>
                    <a:spcPct val="20000"/>
                  </a:spcBef>
                  <a:spcAft>
                    <a:spcPts val="0"/>
                  </a:spcAft>
                  <a:defRPr/>
                </a:pPr>
                <a:r>
                  <a:rPr lang="pl-PL" altLang="pl-PL" sz="2000" kern="0" dirty="0" smtClean="0">
                    <a:solidFill>
                      <a:prstClr val="black"/>
                    </a:solidFill>
                    <a:cs typeface="Arial" charset="0"/>
                  </a:rPr>
                  <a:t>mniejszą </a:t>
                </a:r>
                <a:r>
                  <a:rPr lang="pl-PL" altLang="pl-PL" sz="2000" kern="0" dirty="0">
                    <a:solidFill>
                      <a:prstClr val="black"/>
                    </a:solidFill>
                    <a:cs typeface="Arial" charset="0"/>
                  </a:rPr>
                  <a:t>opornością</a:t>
                </a:r>
                <a:r>
                  <a:rPr lang="pl-PL" altLang="pl-PL" sz="2000" kern="0" dirty="0" smtClean="0">
                    <a:solidFill>
                      <a:prstClr val="black"/>
                    </a:solidFill>
                    <a:cs typeface="Arial" charset="0"/>
                  </a:rPr>
                  <a:t>:</a:t>
                </a:r>
              </a:p>
              <a:p>
                <a:pPr lvl="0" eaLnBrk="0" fontAlgn="auto" hangingPunct="0">
                  <a:spcBef>
                    <a:spcPct val="20000"/>
                  </a:spcBef>
                  <a:spcAft>
                    <a:spcPts val="0"/>
                  </a:spcAft>
                  <a:defRPr/>
                </a:pPr>
                <a:endParaRPr lang="pl-PL" altLang="pl-PL" sz="800" kern="0" dirty="0">
                  <a:solidFill>
                    <a:prstClr val="black"/>
                  </a:solidFill>
                  <a:cs typeface="Arial" charset="0"/>
                </a:endParaRPr>
              </a:p>
              <a:p>
                <a:pPr lvl="0" eaLnBrk="0" fontAlgn="auto" hangingPunct="0">
                  <a:spcBef>
                    <a:spcPct val="20000"/>
                  </a:spcBef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pl-PL" sz="20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𝑹</m:t>
                      </m:r>
                      <m:r>
                        <a:rPr lang="pl-PL" sz="20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= </m:t>
                      </m:r>
                      <m:r>
                        <a:rPr lang="pl-PL" sz="2000" b="1" i="1" smtClean="0">
                          <a:solidFill>
                            <a:srgbClr val="FF0000"/>
                          </a:solidFill>
                          <a:latin typeface="Cambria Math"/>
                        </a:rPr>
                        <m:t>𝝆</m:t>
                      </m:r>
                      <m:f>
                        <m:fPr>
                          <m:ctrlPr>
                            <a:rPr lang="pl-PL" sz="2000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pl-PL" sz="2000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𝒍</m:t>
                          </m:r>
                        </m:num>
                        <m:den>
                          <m:r>
                            <a:rPr lang="pl-PL" sz="2000" b="1" i="1">
                              <a:solidFill>
                                <a:srgbClr val="FF0000"/>
                              </a:solidFill>
                              <a:latin typeface="Cambria Math"/>
                            </a:rPr>
                            <m:t>𝑺</m:t>
                          </m:r>
                        </m:den>
                      </m:f>
                    </m:oMath>
                  </m:oMathPara>
                </a14:m>
                <a:endParaRPr lang="pl-PL" sz="2000" b="1" i="1" dirty="0" smtClean="0">
                  <a:solidFill>
                    <a:srgbClr val="FF0000"/>
                  </a:solidFill>
                </a:endParaRPr>
              </a:p>
              <a:p>
                <a:pPr lvl="0" eaLnBrk="0" fontAlgn="auto" hangingPunct="0">
                  <a:spcBef>
                    <a:spcPct val="20000"/>
                  </a:spcBef>
                  <a:spcAft>
                    <a:spcPts val="0"/>
                  </a:spcAft>
                </a:pPr>
                <a:endParaRPr lang="pl-PL" sz="800" b="1" i="1" dirty="0">
                  <a:solidFill>
                    <a:prstClr val="black"/>
                  </a:solidFill>
                </a:endParaRPr>
              </a:p>
              <a:p>
                <a:pPr lvl="0" eaLnBrk="0" fontAlgn="auto" hangingPunct="0">
                  <a:spcBef>
                    <a:spcPct val="20000"/>
                  </a:spcBef>
                  <a:spcAft>
                    <a:spcPts val="0"/>
                  </a:spcAft>
                  <a:defRPr/>
                </a:pPr>
                <a:r>
                  <a:rPr lang="pl-PL" kern="0" dirty="0">
                    <a:solidFill>
                      <a:sysClr val="windowText" lastClr="000000"/>
                    </a:solidFill>
                  </a:rPr>
                  <a:t>R – rezystancja (opór elektryczny)</a:t>
                </a:r>
              </a:p>
              <a:p>
                <a:pPr lvl="0" eaLnBrk="0" fontAlgn="auto" hangingPunct="0">
                  <a:spcBef>
                    <a:spcPct val="20000"/>
                  </a:spcBef>
                  <a:spcAft>
                    <a:spcPts val="0"/>
                  </a:spcAft>
                  <a:defRPr/>
                </a:pPr>
                <a14:m>
                  <m:oMath xmlns:m="http://schemas.openxmlformats.org/officeDocument/2006/math">
                    <m:r>
                      <a:rPr lang="pl-PL" b="0" i="1">
                        <a:solidFill>
                          <a:prstClr val="black"/>
                        </a:solidFill>
                        <a:latin typeface="Cambria Math"/>
                      </a:rPr>
                      <m:t>𝜌</m:t>
                    </m:r>
                  </m:oMath>
                </a14:m>
                <a:r>
                  <a:rPr lang="pl-PL" kern="0" dirty="0">
                    <a:solidFill>
                      <a:sysClr val="windowText" lastClr="000000"/>
                    </a:solidFill>
                  </a:rPr>
                  <a:t> – rezystywność</a:t>
                </a:r>
              </a:p>
              <a:p>
                <a:pPr lvl="0" eaLnBrk="0" fontAlgn="auto" hangingPunct="0">
                  <a:spcBef>
                    <a:spcPct val="20000"/>
                  </a:spcBef>
                  <a:spcAft>
                    <a:spcPts val="0"/>
                  </a:spcAft>
                  <a:defRPr/>
                </a:pPr>
                <a:r>
                  <a:rPr lang="pl-PL" kern="0" dirty="0">
                    <a:solidFill>
                      <a:sysClr val="windowText" lastClr="000000"/>
                    </a:solidFill>
                  </a:rPr>
                  <a:t>l – długość przewodnika</a:t>
                </a:r>
              </a:p>
              <a:p>
                <a:pPr lvl="0" eaLnBrk="0" fontAlgn="auto" hangingPunct="0">
                  <a:spcBef>
                    <a:spcPct val="20000"/>
                  </a:spcBef>
                  <a:spcAft>
                    <a:spcPts val="0"/>
                  </a:spcAft>
                  <a:defRPr/>
                </a:pPr>
                <a:r>
                  <a:rPr lang="pl-PL" kern="0" dirty="0">
                    <a:solidFill>
                      <a:sysClr val="windowText" lastClr="000000"/>
                    </a:solidFill>
                  </a:rPr>
                  <a:t>S – pole przekroju poprzecznego przewodnika</a:t>
                </a:r>
              </a:p>
            </p:txBody>
          </p:sp>
        </mc:Choice>
        <mc:Fallback xmlns="">
          <p:sp>
            <p:nvSpPr>
              <p:cNvPr id="2" name="Prostokąt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692696"/>
                <a:ext cx="5364088" cy="6180025"/>
              </a:xfrm>
              <a:prstGeom prst="rect">
                <a:avLst/>
              </a:prstGeom>
              <a:blipFill rotWithShape="1">
                <a:blip r:embed="rId4"/>
                <a:stretch>
                  <a:fillRect l="-1136" t="-395" b="-1283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smtClean="0">
                <a:solidFill>
                  <a:schemeClr val="bg1"/>
                </a:solidFill>
                <a:latin typeface="Bookman Old Style" pitchFamily="18" charset="0"/>
              </a:rPr>
              <a:t>PLAN PREZENTACJI</a:t>
            </a:r>
          </a:p>
        </p:txBody>
      </p:sp>
      <p:sp>
        <p:nvSpPr>
          <p:cNvPr id="4099" name="Symbol zastępczy zawartości 6"/>
          <p:cNvSpPr>
            <a:spLocks noGrp="1"/>
          </p:cNvSpPr>
          <p:nvPr>
            <p:ph idx="1"/>
          </p:nvPr>
        </p:nvSpPr>
        <p:spPr>
          <a:xfrm>
            <a:off x="457200" y="981075"/>
            <a:ext cx="8229600" cy="5400675"/>
          </a:xfrm>
        </p:spPr>
        <p:txBody>
          <a:bodyPr/>
          <a:lstStyle/>
          <a:p>
            <a:pPr>
              <a:lnSpc>
                <a:spcPct val="200000"/>
              </a:lnSpc>
              <a:defRPr/>
            </a:pPr>
            <a:r>
              <a:rPr lang="pl-PL" sz="2800" b="1" dirty="0">
                <a:solidFill>
                  <a:schemeClr val="bg1">
                    <a:lumMod val="85000"/>
                  </a:schemeClr>
                </a:solidFill>
              </a:rPr>
              <a:t>Wprowadzenie</a:t>
            </a:r>
          </a:p>
          <a:p>
            <a:pPr>
              <a:lnSpc>
                <a:spcPct val="200000"/>
              </a:lnSpc>
              <a:defRPr/>
            </a:pPr>
            <a:r>
              <a:rPr lang="pl-PL" sz="2800" b="1" dirty="0"/>
              <a:t>Kable koncentryczne</a:t>
            </a:r>
          </a:p>
          <a:p>
            <a:pPr>
              <a:lnSpc>
                <a:spcPct val="200000"/>
              </a:lnSpc>
              <a:defRPr/>
            </a:pPr>
            <a:r>
              <a:rPr lang="pl-PL" sz="2800" b="1" dirty="0">
                <a:solidFill>
                  <a:schemeClr val="bg1">
                    <a:lumMod val="85000"/>
                  </a:schemeClr>
                </a:solidFill>
              </a:rPr>
              <a:t>Kable </a:t>
            </a:r>
            <a:r>
              <a:rPr lang="pl-PL" sz="2800" b="1" dirty="0" err="1">
                <a:solidFill>
                  <a:schemeClr val="bg1">
                    <a:lumMod val="85000"/>
                  </a:schemeClr>
                </a:solidFill>
              </a:rPr>
              <a:t>skrętkowe</a:t>
            </a:r>
            <a:endParaRPr lang="pl-PL" sz="2800" b="1" dirty="0">
              <a:solidFill>
                <a:schemeClr val="bg1">
                  <a:lumMod val="85000"/>
                </a:schemeClr>
              </a:solidFill>
            </a:endParaRPr>
          </a:p>
          <a:p>
            <a:pPr>
              <a:lnSpc>
                <a:spcPct val="200000"/>
              </a:lnSpc>
              <a:defRPr/>
            </a:pPr>
            <a:r>
              <a:rPr lang="pl-PL" sz="2800" b="1" dirty="0">
                <a:solidFill>
                  <a:schemeClr val="bg1">
                    <a:lumMod val="85000"/>
                  </a:schemeClr>
                </a:solidFill>
              </a:rPr>
              <a:t>Kable </a:t>
            </a:r>
            <a:r>
              <a:rPr lang="pl-PL" sz="2800" b="1" dirty="0" smtClean="0">
                <a:solidFill>
                  <a:schemeClr val="bg1">
                    <a:lumMod val="85000"/>
                  </a:schemeClr>
                </a:solidFill>
              </a:rPr>
              <a:t>światłowodowe</a:t>
            </a:r>
            <a:endParaRPr lang="pl-PL" sz="2800" b="1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smtClean="0">
                <a:solidFill>
                  <a:schemeClr val="bg1"/>
                </a:solidFill>
                <a:latin typeface="Bookman Old Style" pitchFamily="18" charset="0"/>
              </a:rPr>
              <a:t>CIENKI KABEL KONCENTRYCZNY</a:t>
            </a:r>
          </a:p>
        </p:txBody>
      </p:sp>
      <p:graphicFrame>
        <p:nvGraphicFramePr>
          <p:cNvPr id="2" name="Symbol zastępczy zawartości 1"/>
          <p:cNvGraphicFramePr>
            <a:graphicFrameLocks noGrp="1" noChangeAspect="1"/>
          </p:cNvGraphicFramePr>
          <p:nvPr>
            <p:ph idx="1"/>
          </p:nvPr>
        </p:nvGraphicFramePr>
        <p:xfrm>
          <a:off x="0" y="908050"/>
          <a:ext cx="9083675" cy="314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2" name="Visio" r:id="rId5" imgW="7516749" imgH="2601087" progId="Visio.Drawing.11">
                  <p:embed/>
                </p:oleObj>
              </mc:Choice>
              <mc:Fallback>
                <p:oleObj name="Visio" r:id="rId5" imgW="7516749" imgH="2601087" progId="Visio.Drawing.11">
                  <p:embed/>
                  <p:pic>
                    <p:nvPicPr>
                      <p:cNvPr id="0" name="Symbol zastępczy zawartości 1"/>
                      <p:cNvPicPr>
                        <a:picLocks noGrp="1"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908050"/>
                        <a:ext cx="9083675" cy="3143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7"/>
          <p:cNvSpPr txBox="1">
            <a:spLocks/>
          </p:cNvSpPr>
          <p:nvPr/>
        </p:nvSpPr>
        <p:spPr bwMode="auto">
          <a:xfrm>
            <a:off x="165100" y="4221163"/>
            <a:ext cx="8858250" cy="242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50000"/>
              </a:lnSpc>
              <a:buFont typeface="Arial" charset="0"/>
              <a:buNone/>
            </a:pPr>
            <a:r>
              <a:rPr lang="pl-PL" altLang="pl-PL" sz="2400" b="1"/>
              <a:t>1 – główny przewód przenoszący dane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pl-PL" altLang="pl-PL" sz="2400" b="1"/>
              <a:t>2 – warstwa izolacyjna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pl-PL" altLang="pl-PL" sz="2400" b="1"/>
              <a:t>3 – miedziany ekran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pl-PL" altLang="pl-PL" sz="2400" b="1"/>
              <a:t>4 – powłoka zewnętrzna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smtClean="0">
                <a:solidFill>
                  <a:schemeClr val="bg1"/>
                </a:solidFill>
                <a:latin typeface="Bookman Old Style" pitchFamily="18" charset="0"/>
              </a:rPr>
              <a:t>PLAN PREZENTACJI</a:t>
            </a:r>
          </a:p>
        </p:txBody>
      </p:sp>
      <p:sp>
        <p:nvSpPr>
          <p:cNvPr id="4099" name="Symbol zastępczy zawartości 6"/>
          <p:cNvSpPr>
            <a:spLocks noGrp="1"/>
          </p:cNvSpPr>
          <p:nvPr>
            <p:ph idx="1"/>
          </p:nvPr>
        </p:nvSpPr>
        <p:spPr>
          <a:xfrm>
            <a:off x="457200" y="981075"/>
            <a:ext cx="8229600" cy="5400675"/>
          </a:xfrm>
        </p:spPr>
        <p:txBody>
          <a:bodyPr/>
          <a:lstStyle/>
          <a:p>
            <a:pPr>
              <a:lnSpc>
                <a:spcPct val="200000"/>
              </a:lnSpc>
              <a:defRPr/>
            </a:pPr>
            <a:r>
              <a:rPr lang="pl-PL" sz="2800" b="1" dirty="0">
                <a:solidFill>
                  <a:schemeClr val="bg1">
                    <a:lumMod val="85000"/>
                  </a:schemeClr>
                </a:solidFill>
              </a:rPr>
              <a:t>Wprowadzenie</a:t>
            </a:r>
          </a:p>
          <a:p>
            <a:pPr>
              <a:lnSpc>
                <a:spcPct val="200000"/>
              </a:lnSpc>
              <a:defRPr/>
            </a:pPr>
            <a:r>
              <a:rPr lang="pl-PL" sz="2800" b="1" dirty="0">
                <a:solidFill>
                  <a:schemeClr val="bg1">
                    <a:lumMod val="85000"/>
                  </a:schemeClr>
                </a:solidFill>
              </a:rPr>
              <a:t>Kable koncentryczne</a:t>
            </a:r>
          </a:p>
          <a:p>
            <a:pPr>
              <a:lnSpc>
                <a:spcPct val="200000"/>
              </a:lnSpc>
              <a:defRPr/>
            </a:pPr>
            <a:r>
              <a:rPr lang="pl-PL" sz="2800" b="1" dirty="0"/>
              <a:t>Kable </a:t>
            </a:r>
            <a:r>
              <a:rPr lang="pl-PL" sz="2800" b="1" dirty="0" err="1"/>
              <a:t>skrętkowe</a:t>
            </a:r>
            <a:endParaRPr lang="pl-PL" sz="2800" b="1" dirty="0"/>
          </a:p>
          <a:p>
            <a:pPr>
              <a:lnSpc>
                <a:spcPct val="200000"/>
              </a:lnSpc>
              <a:defRPr/>
            </a:pPr>
            <a:r>
              <a:rPr lang="pl-PL" sz="2800" b="1" dirty="0">
                <a:solidFill>
                  <a:schemeClr val="bg1">
                    <a:lumMod val="85000"/>
                  </a:schemeClr>
                </a:solidFill>
              </a:rPr>
              <a:t>Kable </a:t>
            </a:r>
            <a:r>
              <a:rPr lang="pl-PL" sz="2800" b="1" dirty="0" smtClean="0">
                <a:solidFill>
                  <a:schemeClr val="bg1">
                    <a:lumMod val="85000"/>
                  </a:schemeClr>
                </a:solidFill>
              </a:rPr>
              <a:t>światłowodowe</a:t>
            </a:r>
            <a:endParaRPr lang="pl-PL" sz="2800" b="1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smtClean="0">
                <a:solidFill>
                  <a:schemeClr val="bg1"/>
                </a:solidFill>
                <a:latin typeface="Bookman Old Style" pitchFamily="18" charset="0"/>
              </a:rPr>
              <a:t>KATEGORIE I KLASY KABLI SKRĘTKOWYCH</a:t>
            </a:r>
          </a:p>
        </p:txBody>
      </p:sp>
      <p:sp>
        <p:nvSpPr>
          <p:cNvPr id="4" name="Symbol zastępczy tekstu 3"/>
          <p:cNvSpPr txBox="1">
            <a:spLocks/>
          </p:cNvSpPr>
          <p:nvPr/>
        </p:nvSpPr>
        <p:spPr bwMode="auto">
          <a:xfrm>
            <a:off x="0" y="692696"/>
            <a:ext cx="9077325" cy="10933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 eaLnBrk="1" hangingPunct="1">
              <a:lnSpc>
                <a:spcPct val="120000"/>
              </a:lnSpc>
            </a:pPr>
            <a:r>
              <a:rPr lang="pl-PL" altLang="pl-PL" sz="2000" b="1" dirty="0">
                <a:cs typeface="Arial" charset="0"/>
              </a:rPr>
              <a:t>Skrętka zawdzięcza swą nazwę od splotu norweskiego</a:t>
            </a:r>
          </a:p>
          <a:p>
            <a:pPr algn="just" eaLnBrk="1" hangingPunct="1">
              <a:lnSpc>
                <a:spcPct val="120000"/>
              </a:lnSpc>
            </a:pPr>
            <a:r>
              <a:rPr lang="pl-PL" altLang="pl-PL" sz="2000" b="1" dirty="0">
                <a:cs typeface="Arial" charset="0"/>
              </a:rPr>
              <a:t>Kable </a:t>
            </a:r>
            <a:r>
              <a:rPr lang="pl-PL" altLang="pl-PL" sz="2000" b="1" dirty="0" err="1">
                <a:cs typeface="Arial" charset="0"/>
              </a:rPr>
              <a:t>skrętkowe</a:t>
            </a:r>
            <a:r>
              <a:rPr lang="pl-PL" altLang="pl-PL" sz="2000" b="1" dirty="0">
                <a:cs typeface="Arial" charset="0"/>
              </a:rPr>
              <a:t> zostały sklasyfikowane według kategorii i/lub </a:t>
            </a:r>
            <a:r>
              <a:rPr lang="pl-PL" altLang="pl-PL" sz="2000" b="1" dirty="0" smtClean="0">
                <a:cs typeface="Arial" charset="0"/>
              </a:rPr>
              <a:t>klas</a:t>
            </a:r>
          </a:p>
          <a:p>
            <a:pPr algn="just" eaLnBrk="1" hangingPunct="1">
              <a:lnSpc>
                <a:spcPct val="120000"/>
              </a:lnSpc>
            </a:pPr>
            <a:endParaRPr lang="pl-PL" altLang="pl-PL" sz="2000" b="1" dirty="0">
              <a:cs typeface="Arial" charset="0"/>
            </a:endParaRPr>
          </a:p>
          <a:p>
            <a:pPr algn="just" eaLnBrk="1" hangingPunct="1">
              <a:lnSpc>
                <a:spcPct val="120000"/>
              </a:lnSpc>
            </a:pPr>
            <a:endParaRPr lang="pl-PL" altLang="pl-PL" sz="2000" b="1" dirty="0" smtClean="0">
              <a:cs typeface="Arial" charset="0"/>
            </a:endParaRPr>
          </a:p>
          <a:p>
            <a:pPr algn="just" eaLnBrk="1" hangingPunct="1">
              <a:lnSpc>
                <a:spcPct val="120000"/>
              </a:lnSpc>
            </a:pPr>
            <a:endParaRPr lang="pl-PL" altLang="pl-PL" sz="2000" b="1" dirty="0">
              <a:cs typeface="Arial" charset="0"/>
            </a:endParaRPr>
          </a:p>
          <a:p>
            <a:pPr algn="just" eaLnBrk="1" hangingPunct="1">
              <a:lnSpc>
                <a:spcPct val="120000"/>
              </a:lnSpc>
            </a:pPr>
            <a:endParaRPr lang="pl-PL" altLang="pl-PL" sz="2000" b="1" dirty="0" smtClean="0">
              <a:cs typeface="Arial" charset="0"/>
            </a:endParaRPr>
          </a:p>
          <a:p>
            <a:pPr algn="just" eaLnBrk="1" hangingPunct="1">
              <a:lnSpc>
                <a:spcPct val="120000"/>
              </a:lnSpc>
            </a:pPr>
            <a:endParaRPr lang="pl-PL" altLang="pl-PL" sz="2000" b="1" dirty="0">
              <a:cs typeface="Arial" charset="0"/>
            </a:endParaRPr>
          </a:p>
          <a:p>
            <a:pPr algn="just" eaLnBrk="1" hangingPunct="1">
              <a:lnSpc>
                <a:spcPct val="120000"/>
              </a:lnSpc>
            </a:pPr>
            <a:endParaRPr lang="pl-PL" altLang="pl-PL" sz="2000" b="1" dirty="0" smtClean="0">
              <a:cs typeface="Arial" charset="0"/>
            </a:endParaRPr>
          </a:p>
          <a:p>
            <a:pPr algn="just" eaLnBrk="1" hangingPunct="1">
              <a:lnSpc>
                <a:spcPct val="120000"/>
              </a:lnSpc>
            </a:pPr>
            <a:endParaRPr lang="pl-PL" altLang="pl-PL" sz="2000" b="1" dirty="0">
              <a:cs typeface="Arial" charset="0"/>
            </a:endParaRPr>
          </a:p>
          <a:p>
            <a:pPr algn="just" eaLnBrk="1" hangingPunct="1">
              <a:lnSpc>
                <a:spcPct val="120000"/>
              </a:lnSpc>
            </a:pPr>
            <a:endParaRPr lang="pl-PL" altLang="pl-PL" sz="2000" b="1" dirty="0" smtClean="0">
              <a:cs typeface="Arial" charset="0"/>
            </a:endParaRPr>
          </a:p>
          <a:p>
            <a:pPr algn="just" eaLnBrk="1" hangingPunct="1">
              <a:lnSpc>
                <a:spcPct val="120000"/>
              </a:lnSpc>
            </a:pPr>
            <a:endParaRPr lang="pl-PL" altLang="pl-PL" sz="2000" b="1" dirty="0">
              <a:cs typeface="Arial" charset="0"/>
            </a:endParaRPr>
          </a:p>
          <a:p>
            <a:pPr algn="just" eaLnBrk="1" hangingPunct="1">
              <a:lnSpc>
                <a:spcPct val="120000"/>
              </a:lnSpc>
            </a:pPr>
            <a:endParaRPr lang="pl-PL" altLang="pl-PL" sz="2000" b="1" dirty="0" smtClean="0">
              <a:cs typeface="Arial" charset="0"/>
            </a:endParaRPr>
          </a:p>
          <a:p>
            <a:pPr marL="0" indent="0" algn="just" eaLnBrk="1" hangingPunct="1">
              <a:lnSpc>
                <a:spcPct val="120000"/>
              </a:lnSpc>
              <a:buNone/>
            </a:pPr>
            <a:endParaRPr lang="pl-PL" altLang="pl-PL" sz="800" b="1" dirty="0" smtClean="0">
              <a:cs typeface="Arial" charset="0"/>
            </a:endParaRPr>
          </a:p>
          <a:p>
            <a:pPr algn="just" eaLnBrk="1" hangingPunct="1">
              <a:lnSpc>
                <a:spcPct val="120000"/>
              </a:lnSpc>
            </a:pPr>
            <a:r>
              <a:rPr lang="pl-PL" altLang="pl-PL" sz="2000" b="1" dirty="0" smtClean="0">
                <a:cs typeface="Arial" charset="0"/>
              </a:rPr>
              <a:t>Standard </a:t>
            </a:r>
            <a:r>
              <a:rPr lang="pl-PL" altLang="pl-PL" sz="2000" b="1" dirty="0">
                <a:cs typeface="Arial" charset="0"/>
              </a:rPr>
              <a:t>ISO klasyfikuje kable </a:t>
            </a:r>
            <a:r>
              <a:rPr lang="pl-PL" altLang="pl-PL" sz="2000" b="1" dirty="0" err="1">
                <a:cs typeface="Arial" charset="0"/>
              </a:rPr>
              <a:t>skrętkowe</a:t>
            </a:r>
            <a:r>
              <a:rPr lang="pl-PL" altLang="pl-PL" sz="2000" b="1" dirty="0">
                <a:cs typeface="Arial" charset="0"/>
              </a:rPr>
              <a:t> dokonano za pomocą liter</a:t>
            </a:r>
          </a:p>
          <a:p>
            <a:pPr algn="just" eaLnBrk="1" hangingPunct="1">
              <a:lnSpc>
                <a:spcPct val="120000"/>
              </a:lnSpc>
            </a:pPr>
            <a:r>
              <a:rPr lang="pl-PL" altLang="pl-PL" sz="2000" b="1" dirty="0">
                <a:cs typeface="Arial" charset="0"/>
              </a:rPr>
              <a:t>Standard EIA/TIA klasyfikuje kable </a:t>
            </a:r>
            <a:r>
              <a:rPr lang="pl-PL" altLang="pl-PL" sz="2000" b="1" dirty="0" err="1">
                <a:cs typeface="Arial" charset="0"/>
              </a:rPr>
              <a:t>skrętkowe</a:t>
            </a:r>
            <a:r>
              <a:rPr lang="pl-PL" altLang="pl-PL" sz="2000" b="1" dirty="0">
                <a:cs typeface="Arial" charset="0"/>
              </a:rPr>
              <a:t> za pomocą cyfr </a:t>
            </a:r>
          </a:p>
          <a:p>
            <a:endParaRPr lang="pl-PL" altLang="pl-PL" dirty="0"/>
          </a:p>
        </p:txBody>
      </p:sp>
      <p:pic>
        <p:nvPicPr>
          <p:cNvPr id="14341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784939"/>
            <a:ext cx="7150699" cy="3876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smtClean="0">
                <a:solidFill>
                  <a:schemeClr val="bg1"/>
                </a:solidFill>
                <a:latin typeface="Bookman Old Style" pitchFamily="18" charset="0"/>
              </a:rPr>
              <a:t>SKRĘTKA UTP</a:t>
            </a:r>
          </a:p>
        </p:txBody>
      </p:sp>
      <p:sp>
        <p:nvSpPr>
          <p:cNvPr id="4" name="Rectangle 8"/>
          <p:cNvSpPr txBox="1">
            <a:spLocks/>
          </p:cNvSpPr>
          <p:nvPr/>
        </p:nvSpPr>
        <p:spPr bwMode="auto">
          <a:xfrm>
            <a:off x="214313" y="5373688"/>
            <a:ext cx="8472487" cy="135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pl-PL" altLang="pl-PL" sz="2800" b="1"/>
              <a:t>1 - cztery pary skrętek</a:t>
            </a:r>
          </a:p>
          <a:p>
            <a:pPr>
              <a:lnSpc>
                <a:spcPct val="150000"/>
              </a:lnSpc>
            </a:pPr>
            <a:r>
              <a:rPr lang="pl-PL" altLang="pl-PL" sz="2800" b="1"/>
              <a:t>2 - powłoka zewnętrzna</a:t>
            </a:r>
          </a:p>
        </p:txBody>
      </p:sp>
      <p:pic>
        <p:nvPicPr>
          <p:cNvPr id="1536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757238"/>
            <a:ext cx="6597650" cy="461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6"/>
          <p:cNvGraphicFramePr>
            <a:graphicFrameLocks noGrp="1" noChangeAspect="1"/>
          </p:cNvGraphicFramePr>
          <p:nvPr>
            <p:ph sz="half" idx="1"/>
          </p:nvPr>
        </p:nvGraphicFramePr>
        <p:xfrm>
          <a:off x="1000125" y="714375"/>
          <a:ext cx="7488238" cy="4227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8" name="Visio" r:id="rId4" imgW="5085588" imgH="2994279" progId="Visio.Drawing.11">
                  <p:embed/>
                </p:oleObj>
              </mc:Choice>
              <mc:Fallback>
                <p:oleObj name="Visio" r:id="rId4" imgW="5085588" imgH="2994279" progId="Visio.Drawing.11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00125" y="714375"/>
                        <a:ext cx="7488238" cy="42275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87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smtClean="0">
                <a:solidFill>
                  <a:schemeClr val="bg1"/>
                </a:solidFill>
                <a:latin typeface="Bookman Old Style" pitchFamily="18" charset="0"/>
              </a:rPr>
              <a:t>SKRĘTKA STP</a:t>
            </a:r>
          </a:p>
        </p:txBody>
      </p:sp>
      <p:sp>
        <p:nvSpPr>
          <p:cNvPr id="5" name="Rectangle 7"/>
          <p:cNvSpPr txBox="1">
            <a:spLocks/>
          </p:cNvSpPr>
          <p:nvPr/>
        </p:nvSpPr>
        <p:spPr bwMode="auto">
          <a:xfrm>
            <a:off x="457200" y="5049838"/>
            <a:ext cx="8229600" cy="1808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pl-PL" altLang="pl-PL" sz="2400" b="1"/>
              <a:t>1 – cztery pary skrętek</a:t>
            </a:r>
          </a:p>
          <a:p>
            <a:pPr>
              <a:lnSpc>
                <a:spcPct val="150000"/>
              </a:lnSpc>
            </a:pPr>
            <a:r>
              <a:rPr lang="pl-PL" altLang="pl-PL" sz="2400" b="1"/>
              <a:t>2 – ekran z folii aluminiowej</a:t>
            </a:r>
          </a:p>
          <a:p>
            <a:pPr>
              <a:lnSpc>
                <a:spcPct val="150000"/>
              </a:lnSpc>
            </a:pPr>
            <a:r>
              <a:rPr lang="pl-PL" altLang="pl-PL" sz="2400" b="1"/>
              <a:t>3 – powłoka zewnętrzna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dirty="0" smtClean="0">
                <a:solidFill>
                  <a:schemeClr val="bg1"/>
                </a:solidFill>
                <a:latin typeface="Bookman Old Style" pitchFamily="18" charset="0"/>
              </a:rPr>
              <a:t>SKRĘTKA FTP</a:t>
            </a:r>
          </a:p>
        </p:txBody>
      </p:sp>
      <p:graphicFrame>
        <p:nvGraphicFramePr>
          <p:cNvPr id="4" name="Object 7"/>
          <p:cNvGraphicFramePr>
            <a:graphicFrameLocks noGrp="1" noChangeAspect="1"/>
          </p:cNvGraphicFramePr>
          <p:nvPr>
            <p:ph sz="half" idx="1"/>
          </p:nvPr>
        </p:nvGraphicFramePr>
        <p:xfrm>
          <a:off x="3446463" y="714375"/>
          <a:ext cx="5594350" cy="4443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2" name="Visio" r:id="rId4" imgW="5266563" imgH="4580763" progId="Visio.Drawing.11">
                  <p:embed/>
                </p:oleObj>
              </mc:Choice>
              <mc:Fallback>
                <p:oleObj name="Visio" r:id="rId4" imgW="5266563" imgH="4580763" progId="Visio.Drawing.11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46463" y="714375"/>
                        <a:ext cx="5594350" cy="44434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8"/>
          <p:cNvSpPr txBox="1">
            <a:spLocks/>
          </p:cNvSpPr>
          <p:nvPr/>
        </p:nvSpPr>
        <p:spPr bwMode="auto">
          <a:xfrm>
            <a:off x="142875" y="4402138"/>
            <a:ext cx="8543925" cy="245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pl-PL" altLang="pl-PL" sz="2400" b="1"/>
              <a:t>1 – cztery pary skrętek</a:t>
            </a:r>
          </a:p>
          <a:p>
            <a:pPr>
              <a:lnSpc>
                <a:spcPct val="150000"/>
              </a:lnSpc>
            </a:pPr>
            <a:r>
              <a:rPr lang="pl-PL" altLang="pl-PL" sz="2400" b="1"/>
              <a:t>2 – przewód uziemiający</a:t>
            </a:r>
          </a:p>
          <a:p>
            <a:pPr>
              <a:lnSpc>
                <a:spcPct val="150000"/>
              </a:lnSpc>
            </a:pPr>
            <a:r>
              <a:rPr lang="pl-PL" altLang="pl-PL" sz="2400" b="1"/>
              <a:t>3 – folia ekranująca</a:t>
            </a:r>
          </a:p>
          <a:p>
            <a:pPr>
              <a:lnSpc>
                <a:spcPct val="150000"/>
              </a:lnSpc>
            </a:pPr>
            <a:r>
              <a:rPr lang="pl-PL" altLang="pl-PL" sz="2400" b="1"/>
              <a:t>4 – powłoka zewnętrzna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smtClean="0">
                <a:solidFill>
                  <a:schemeClr val="bg1"/>
                </a:solidFill>
                <a:latin typeface="Bookman Old Style" pitchFamily="18" charset="0"/>
              </a:rPr>
              <a:t>NORMY KABLI SKRĘTKOWYCH</a:t>
            </a:r>
          </a:p>
        </p:txBody>
      </p:sp>
      <p:graphicFrame>
        <p:nvGraphicFramePr>
          <p:cNvPr id="2" name="Obi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17452136"/>
              </p:ext>
            </p:extLst>
          </p:nvPr>
        </p:nvGraphicFramePr>
        <p:xfrm>
          <a:off x="323850" y="785814"/>
          <a:ext cx="8496622" cy="596949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45" name="Visio" r:id="rId5" imgW="9275064" imgH="7087362" progId="Visio.Drawing.11">
                  <p:embed/>
                </p:oleObj>
              </mc:Choice>
              <mc:Fallback>
                <p:oleObj name="Visio" r:id="rId5" imgW="9275064" imgH="7087362" progId="Visio.Drawing.11">
                  <p:embed/>
                  <p:pic>
                    <p:nvPicPr>
                      <p:cNvPr id="0" name="Obiek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850" y="785814"/>
                        <a:ext cx="8496622" cy="596949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smtClean="0">
                <a:solidFill>
                  <a:schemeClr val="bg1"/>
                </a:solidFill>
                <a:latin typeface="Bookman Old Style" pitchFamily="18" charset="0"/>
              </a:rPr>
              <a:t>KABEL PROSTY</a:t>
            </a:r>
          </a:p>
        </p:txBody>
      </p:sp>
      <p:graphicFrame>
        <p:nvGraphicFramePr>
          <p:cNvPr id="4" name="Object 6"/>
          <p:cNvGraphicFramePr>
            <a:graphicFrameLocks noGrp="1" noChangeAspect="1"/>
          </p:cNvGraphicFramePr>
          <p:nvPr>
            <p:ph sz="half" idx="1"/>
          </p:nvPr>
        </p:nvGraphicFramePr>
        <p:xfrm>
          <a:off x="214313" y="928688"/>
          <a:ext cx="8786812" cy="3724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0" name="Visio" r:id="rId4" imgW="9257157" imgH="2857119" progId="Visio.Drawing.11">
                  <p:embed/>
                </p:oleObj>
              </mc:Choice>
              <mc:Fallback>
                <p:oleObj name="Visio" r:id="rId4" imgW="9257157" imgH="2857119" progId="Visio.Drawing.11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4313" y="928688"/>
                        <a:ext cx="8786812" cy="37242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7"/>
          <p:cNvSpPr txBox="1">
            <a:spLocks/>
          </p:cNvSpPr>
          <p:nvPr/>
        </p:nvSpPr>
        <p:spPr bwMode="auto">
          <a:xfrm>
            <a:off x="457200" y="4797425"/>
            <a:ext cx="7859216" cy="1583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pl-PL" altLang="pl-PL" sz="2800" b="1"/>
              <a:t>Wykorzystywany w połączeniach:</a:t>
            </a:r>
          </a:p>
          <a:p>
            <a:pPr lvl="1">
              <a:lnSpc>
                <a:spcPct val="150000"/>
              </a:lnSpc>
            </a:pPr>
            <a:r>
              <a:rPr lang="pl-PL" altLang="pl-PL" sz="2400" b="1"/>
              <a:t>przełącznik – router</a:t>
            </a:r>
          </a:p>
          <a:p>
            <a:pPr lvl="1">
              <a:lnSpc>
                <a:spcPct val="150000"/>
              </a:lnSpc>
            </a:pPr>
            <a:r>
              <a:rPr lang="pl-PL" altLang="pl-PL" sz="2400" b="1"/>
              <a:t>przełącznik – komputer PC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smtClean="0">
                <a:solidFill>
                  <a:schemeClr val="bg1"/>
                </a:solidFill>
                <a:latin typeface="Bookman Old Style" pitchFamily="18" charset="0"/>
              </a:rPr>
              <a:t>KABEL KROSOWY</a:t>
            </a:r>
          </a:p>
        </p:txBody>
      </p:sp>
      <p:graphicFrame>
        <p:nvGraphicFramePr>
          <p:cNvPr id="4" name="Object 7"/>
          <p:cNvGraphicFramePr>
            <a:graphicFrameLocks noGrp="1" noChangeAspect="1"/>
          </p:cNvGraphicFramePr>
          <p:nvPr>
            <p:ph sz="half" idx="1"/>
          </p:nvPr>
        </p:nvGraphicFramePr>
        <p:xfrm>
          <a:off x="250825" y="857250"/>
          <a:ext cx="8642350" cy="3651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4" name="Visio" r:id="rId4" imgW="9257157" imgH="2857119" progId="Visio.Drawing.11">
                  <p:embed/>
                </p:oleObj>
              </mc:Choice>
              <mc:Fallback>
                <p:oleObj name="Visio" r:id="rId4" imgW="9257157" imgH="2857119" progId="Visio.Drawing.11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825" y="857250"/>
                        <a:ext cx="8642350" cy="3651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8"/>
          <p:cNvSpPr txBox="1">
            <a:spLocks/>
          </p:cNvSpPr>
          <p:nvPr/>
        </p:nvSpPr>
        <p:spPr bwMode="auto">
          <a:xfrm>
            <a:off x="457200" y="4508500"/>
            <a:ext cx="7787208" cy="1800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pl-PL" altLang="pl-PL" sz="2400" b="1"/>
              <a:t>Wykorzystywany w połączeniach:</a:t>
            </a:r>
          </a:p>
          <a:p>
            <a:pPr lvl="1">
              <a:lnSpc>
                <a:spcPct val="150000"/>
              </a:lnSpc>
            </a:pPr>
            <a:r>
              <a:rPr lang="pl-PL" altLang="pl-PL" sz="2000" b="1"/>
              <a:t>przełącznik – przełącznik</a:t>
            </a:r>
          </a:p>
          <a:p>
            <a:pPr lvl="1">
              <a:lnSpc>
                <a:spcPct val="150000"/>
              </a:lnSpc>
            </a:pPr>
            <a:r>
              <a:rPr lang="pl-PL" altLang="pl-PL" sz="2000" b="1"/>
              <a:t>router – router</a:t>
            </a:r>
          </a:p>
          <a:p>
            <a:pPr lvl="1">
              <a:lnSpc>
                <a:spcPct val="150000"/>
              </a:lnSpc>
            </a:pPr>
            <a:r>
              <a:rPr lang="pl-PL" altLang="pl-PL" sz="2000" b="1"/>
              <a:t>komputer PC – komputer PC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smtClean="0">
                <a:solidFill>
                  <a:schemeClr val="bg1"/>
                </a:solidFill>
                <a:latin typeface="Bookman Old Style" pitchFamily="18" charset="0"/>
              </a:rPr>
              <a:t>KABEL KONSOLOWY</a:t>
            </a:r>
          </a:p>
        </p:txBody>
      </p:sp>
      <p:graphicFrame>
        <p:nvGraphicFramePr>
          <p:cNvPr id="4" name="Object 6"/>
          <p:cNvGraphicFramePr>
            <a:graphicFrameLocks noGrp="1" noChangeAspect="1"/>
          </p:cNvGraphicFramePr>
          <p:nvPr>
            <p:ph sz="half" idx="1"/>
          </p:nvPr>
        </p:nvGraphicFramePr>
        <p:xfrm>
          <a:off x="142875" y="785813"/>
          <a:ext cx="8899525" cy="4011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8" name="Visio" r:id="rId4" imgW="9257157" imgH="2857119" progId="Visio.Drawing.11">
                  <p:embed/>
                </p:oleObj>
              </mc:Choice>
              <mc:Fallback>
                <p:oleObj name="Visio" r:id="rId4" imgW="9257157" imgH="2857119" progId="Visio.Drawing.11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875" y="785813"/>
                        <a:ext cx="8899525" cy="40116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7"/>
          <p:cNvSpPr txBox="1">
            <a:spLocks/>
          </p:cNvSpPr>
          <p:nvPr/>
        </p:nvSpPr>
        <p:spPr bwMode="auto">
          <a:xfrm>
            <a:off x="395288" y="4797425"/>
            <a:ext cx="8229600" cy="191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pl-PL" altLang="pl-PL" sz="2800" b="1"/>
              <a:t>Wykorzystywany w połączeniach:</a:t>
            </a:r>
          </a:p>
          <a:p>
            <a:pPr lvl="1">
              <a:lnSpc>
                <a:spcPct val="150000"/>
              </a:lnSpc>
            </a:pPr>
            <a:r>
              <a:rPr lang="pl-PL" altLang="pl-PL" sz="2400" b="1"/>
              <a:t>komputer PC – router (port konsoli)</a:t>
            </a:r>
          </a:p>
          <a:p>
            <a:pPr lvl="1">
              <a:lnSpc>
                <a:spcPct val="150000"/>
              </a:lnSpc>
            </a:pPr>
            <a:r>
              <a:rPr lang="pl-PL" altLang="pl-PL" sz="2400" b="1"/>
              <a:t>komputer PC – przełącznik (port konsoli)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smtClean="0">
                <a:solidFill>
                  <a:schemeClr val="bg1"/>
                </a:solidFill>
                <a:latin typeface="Bookman Old Style" pitchFamily="18" charset="0"/>
              </a:rPr>
              <a:t>PLAN PREZENTACJI</a:t>
            </a:r>
          </a:p>
        </p:txBody>
      </p:sp>
      <p:sp>
        <p:nvSpPr>
          <p:cNvPr id="4099" name="Symbol zastępczy zawartości 6"/>
          <p:cNvSpPr>
            <a:spLocks noGrp="1"/>
          </p:cNvSpPr>
          <p:nvPr>
            <p:ph idx="1"/>
          </p:nvPr>
        </p:nvSpPr>
        <p:spPr>
          <a:xfrm>
            <a:off x="457200" y="981075"/>
            <a:ext cx="8229600" cy="5400675"/>
          </a:xfrm>
        </p:spPr>
        <p:txBody>
          <a:bodyPr/>
          <a:lstStyle/>
          <a:p>
            <a:pPr>
              <a:lnSpc>
                <a:spcPct val="200000"/>
              </a:lnSpc>
              <a:defRPr/>
            </a:pPr>
            <a:r>
              <a:rPr lang="pl-PL" sz="2800" b="1" dirty="0">
                <a:solidFill>
                  <a:schemeClr val="bg1">
                    <a:lumMod val="85000"/>
                  </a:schemeClr>
                </a:solidFill>
              </a:rPr>
              <a:t>Wprowadzenie</a:t>
            </a:r>
          </a:p>
          <a:p>
            <a:pPr>
              <a:lnSpc>
                <a:spcPct val="200000"/>
              </a:lnSpc>
              <a:defRPr/>
            </a:pPr>
            <a:r>
              <a:rPr lang="pl-PL" sz="2800" b="1" dirty="0">
                <a:solidFill>
                  <a:schemeClr val="bg1">
                    <a:lumMod val="85000"/>
                  </a:schemeClr>
                </a:solidFill>
              </a:rPr>
              <a:t>Kable koncentryczne</a:t>
            </a:r>
          </a:p>
          <a:p>
            <a:pPr>
              <a:lnSpc>
                <a:spcPct val="200000"/>
              </a:lnSpc>
              <a:defRPr/>
            </a:pPr>
            <a:r>
              <a:rPr lang="pl-PL" sz="2800" b="1" dirty="0">
                <a:solidFill>
                  <a:schemeClr val="bg1">
                    <a:lumMod val="85000"/>
                  </a:schemeClr>
                </a:solidFill>
              </a:rPr>
              <a:t>Kable </a:t>
            </a:r>
            <a:r>
              <a:rPr lang="pl-PL" sz="2800" b="1" dirty="0" err="1">
                <a:solidFill>
                  <a:schemeClr val="bg1">
                    <a:lumMod val="85000"/>
                  </a:schemeClr>
                </a:solidFill>
              </a:rPr>
              <a:t>skrętkowe</a:t>
            </a:r>
            <a:endParaRPr lang="pl-PL" sz="2800" b="1" dirty="0">
              <a:solidFill>
                <a:schemeClr val="bg1">
                  <a:lumMod val="85000"/>
                </a:schemeClr>
              </a:solidFill>
            </a:endParaRPr>
          </a:p>
          <a:p>
            <a:pPr>
              <a:lnSpc>
                <a:spcPct val="200000"/>
              </a:lnSpc>
              <a:defRPr/>
            </a:pPr>
            <a:r>
              <a:rPr lang="pl-PL" sz="2800" b="1" dirty="0"/>
              <a:t>Kable </a:t>
            </a:r>
            <a:r>
              <a:rPr lang="pl-PL" sz="2800" b="1" dirty="0" smtClean="0"/>
              <a:t>światłowodowe</a:t>
            </a:r>
            <a:endParaRPr lang="pl-PL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smtClean="0">
                <a:solidFill>
                  <a:schemeClr val="bg1"/>
                </a:solidFill>
                <a:latin typeface="Bookman Old Style" pitchFamily="18" charset="0"/>
              </a:rPr>
              <a:t>BADANIE NATURY ŚWIATŁA</a:t>
            </a:r>
          </a:p>
        </p:txBody>
      </p:sp>
      <p:sp>
        <p:nvSpPr>
          <p:cNvPr id="4" name="Symbol zastępczy zawartości 2"/>
          <p:cNvSpPr>
            <a:spLocks noGrp="1"/>
          </p:cNvSpPr>
          <p:nvPr>
            <p:ph idx="1"/>
          </p:nvPr>
        </p:nvSpPr>
        <p:spPr>
          <a:xfrm>
            <a:off x="-108520" y="692696"/>
            <a:ext cx="6014020" cy="6165304"/>
          </a:xfrm>
        </p:spPr>
        <p:txBody>
          <a:bodyPr/>
          <a:lstStyle/>
          <a:p>
            <a:pPr indent="-285750" algn="just" eaLnBrk="1" hangingPunct="1">
              <a:lnSpc>
                <a:spcPct val="135000"/>
              </a:lnSpc>
              <a:defRPr/>
            </a:pPr>
            <a:r>
              <a:rPr lang="pl-PL" sz="1800" dirty="0" smtClean="0">
                <a:latin typeface="Arial Narrow" pitchFamily="34" charset="0"/>
                <a:cs typeface="Arial" pitchFamily="34" charset="0"/>
              </a:rPr>
              <a:t>W </a:t>
            </a:r>
            <a:r>
              <a:rPr lang="pl-PL" sz="1800" dirty="0">
                <a:latin typeface="Arial Narrow" pitchFamily="34" charset="0"/>
                <a:cs typeface="Arial" pitchFamily="34" charset="0"/>
              </a:rPr>
              <a:t>roku 1870 John </a:t>
            </a:r>
            <a:r>
              <a:rPr lang="pl-PL" sz="1800" dirty="0" err="1">
                <a:latin typeface="Arial Narrow" pitchFamily="34" charset="0"/>
                <a:cs typeface="Arial" pitchFamily="34" charset="0"/>
              </a:rPr>
              <a:t>Tyndall</a:t>
            </a:r>
            <a:r>
              <a:rPr lang="pl-PL" sz="1800" dirty="0">
                <a:latin typeface="Arial Narrow" pitchFamily="34" charset="0"/>
                <a:cs typeface="Arial" pitchFamily="34" charset="0"/>
              </a:rPr>
              <a:t> </a:t>
            </a:r>
            <a:r>
              <a:rPr lang="pl-PL" sz="1800" dirty="0" smtClean="0">
                <a:latin typeface="Arial Narrow" pitchFamily="34" charset="0"/>
                <a:cs typeface="Arial" pitchFamily="34" charset="0"/>
              </a:rPr>
              <a:t>zademonstrował </a:t>
            </a:r>
            <a:r>
              <a:rPr lang="pl-PL" sz="1800" dirty="0">
                <a:latin typeface="Arial Narrow" pitchFamily="34" charset="0"/>
                <a:cs typeface="Arial" pitchFamily="34" charset="0"/>
              </a:rPr>
              <a:t>uwięzienie światła </a:t>
            </a:r>
            <a:r>
              <a:rPr lang="pl-PL" sz="1800" dirty="0" smtClean="0">
                <a:latin typeface="Arial Narrow" pitchFamily="34" charset="0"/>
                <a:cs typeface="Arial" pitchFamily="34" charset="0"/>
              </a:rPr>
              <a:t/>
            </a:r>
            <a:br>
              <a:rPr lang="pl-PL" sz="1800" dirty="0" smtClean="0">
                <a:latin typeface="Arial Narrow" pitchFamily="34" charset="0"/>
                <a:cs typeface="Arial" pitchFamily="34" charset="0"/>
              </a:rPr>
            </a:br>
            <a:r>
              <a:rPr lang="pl-PL" sz="1800" dirty="0" smtClean="0">
                <a:latin typeface="Arial Narrow" pitchFamily="34" charset="0"/>
                <a:cs typeface="Arial" pitchFamily="34" charset="0"/>
              </a:rPr>
              <a:t>w </a:t>
            </a:r>
            <a:r>
              <a:rPr lang="pl-PL" sz="1800" dirty="0">
                <a:latin typeface="Arial Narrow" pitchFamily="34" charset="0"/>
                <a:cs typeface="Arial" pitchFamily="34" charset="0"/>
              </a:rPr>
              <a:t>strumieniu wody wytryskującym z napełnionego </a:t>
            </a:r>
            <a:r>
              <a:rPr lang="pl-PL" sz="1800" dirty="0" smtClean="0">
                <a:latin typeface="Arial Narrow" pitchFamily="34" charset="0"/>
                <a:cs typeface="Arial" pitchFamily="34" charset="0"/>
              </a:rPr>
              <a:t>naczynia.</a:t>
            </a:r>
          </a:p>
          <a:p>
            <a:pPr marL="57150" indent="0" algn="just" eaLnBrk="1" hangingPunct="1">
              <a:lnSpc>
                <a:spcPct val="135000"/>
              </a:lnSpc>
              <a:buFont typeface="Arial" charset="0"/>
              <a:buNone/>
              <a:defRPr/>
            </a:pPr>
            <a:endParaRPr lang="pl-PL" sz="800" dirty="0">
              <a:latin typeface="Arial Narrow" pitchFamily="34" charset="0"/>
              <a:cs typeface="Arial" pitchFamily="34" charset="0"/>
            </a:endParaRPr>
          </a:p>
          <a:p>
            <a:pPr indent="-285750" algn="just" eaLnBrk="1" hangingPunct="1">
              <a:lnSpc>
                <a:spcPct val="135000"/>
              </a:lnSpc>
              <a:defRPr/>
            </a:pPr>
            <a:r>
              <a:rPr lang="pl-PL" sz="1800" dirty="0">
                <a:latin typeface="Arial Narrow" pitchFamily="34" charset="0"/>
                <a:cs typeface="Arial" pitchFamily="34" charset="0"/>
              </a:rPr>
              <a:t>W</a:t>
            </a:r>
            <a:r>
              <a:rPr lang="pl-PL" sz="1800" dirty="0" smtClean="0">
                <a:latin typeface="Arial Narrow" pitchFamily="34" charset="0"/>
                <a:cs typeface="Arial" pitchFamily="34" charset="0"/>
              </a:rPr>
              <a:t> roku 1880 Aleksander Graham Bell przeprowadził pierwsze próby transmisji informacji za pomocą modulatora optycznego własnego pomysłu, zwanego "fotofonem".</a:t>
            </a:r>
          </a:p>
          <a:p>
            <a:pPr marL="57150" indent="0" algn="just" eaLnBrk="1" hangingPunct="1">
              <a:lnSpc>
                <a:spcPct val="135000"/>
              </a:lnSpc>
              <a:buFont typeface="Arial" charset="0"/>
              <a:buNone/>
              <a:defRPr/>
            </a:pPr>
            <a:endParaRPr lang="pl-PL" sz="800" dirty="0" smtClean="0">
              <a:latin typeface="Arial Narrow" pitchFamily="34" charset="0"/>
              <a:cs typeface="Arial" pitchFamily="34" charset="0"/>
            </a:endParaRPr>
          </a:p>
          <a:p>
            <a:pPr algn="just" eaLnBrk="1" hangingPunct="1">
              <a:lnSpc>
                <a:spcPct val="135000"/>
              </a:lnSpc>
              <a:defRPr/>
            </a:pPr>
            <a:r>
              <a:rPr lang="pl-PL" sz="1800" dirty="0" smtClean="0">
                <a:latin typeface="Arial Narrow" pitchFamily="34" charset="0"/>
                <a:cs typeface="Arial" charset="0"/>
              </a:rPr>
              <a:t>Pod </a:t>
            </a:r>
            <a:r>
              <a:rPr lang="pl-PL" sz="1800" dirty="0">
                <a:latin typeface="Arial Narrow" pitchFamily="34" charset="0"/>
                <a:cs typeface="Arial" charset="0"/>
              </a:rPr>
              <a:t>koniec lat 60 XX </a:t>
            </a:r>
            <a:r>
              <a:rPr lang="pl-PL" sz="1800" dirty="0" smtClean="0">
                <a:latin typeface="Arial Narrow" pitchFamily="34" charset="0"/>
                <a:cs typeface="Arial" charset="0"/>
              </a:rPr>
              <a:t>w. </a:t>
            </a:r>
            <a:r>
              <a:rPr lang="pl-PL" sz="1800" dirty="0" err="1" smtClean="0">
                <a:latin typeface="Arial Narrow" pitchFamily="34" charset="0"/>
                <a:cs typeface="Arial" charset="0"/>
              </a:rPr>
              <a:t>Corning</a:t>
            </a:r>
            <a:r>
              <a:rPr lang="pl-PL" sz="1800" dirty="0" smtClean="0">
                <a:latin typeface="Arial Narrow" pitchFamily="34" charset="0"/>
                <a:cs typeface="Arial" charset="0"/>
              </a:rPr>
              <a:t> </a:t>
            </a:r>
            <a:r>
              <a:rPr lang="pl-PL" sz="1800" dirty="0">
                <a:latin typeface="Arial Narrow" pitchFamily="34" charset="0"/>
                <a:cs typeface="Arial" charset="0"/>
              </a:rPr>
              <a:t>Glass jako pierwsza </a:t>
            </a:r>
            <a:r>
              <a:rPr lang="pl-PL" sz="1800" dirty="0" err="1" smtClean="0">
                <a:latin typeface="Arial Narrow" pitchFamily="34" charset="0"/>
                <a:cs typeface="Arial" charset="0"/>
              </a:rPr>
              <a:t>wyproduko</a:t>
            </a:r>
            <a:r>
              <a:rPr lang="pl-PL" sz="1800" dirty="0" smtClean="0">
                <a:latin typeface="Arial Narrow" pitchFamily="34" charset="0"/>
                <a:cs typeface="Arial" charset="0"/>
              </a:rPr>
              <a:t>-wała </a:t>
            </a:r>
            <a:r>
              <a:rPr lang="pl-PL" sz="1800" dirty="0">
                <a:latin typeface="Arial Narrow" pitchFamily="34" charset="0"/>
                <a:cs typeface="Arial" charset="0"/>
              </a:rPr>
              <a:t>włókno szklane o tłumieniu mniejszym niż 20 </a:t>
            </a:r>
            <a:r>
              <a:rPr lang="pl-PL" sz="1800" dirty="0" err="1" smtClean="0">
                <a:latin typeface="Arial Narrow" pitchFamily="34" charset="0"/>
                <a:cs typeface="Arial" charset="0"/>
              </a:rPr>
              <a:t>dB</a:t>
            </a:r>
            <a:r>
              <a:rPr lang="pl-PL" sz="1800" dirty="0" smtClean="0">
                <a:latin typeface="Arial Narrow" pitchFamily="34" charset="0"/>
                <a:cs typeface="Arial" charset="0"/>
              </a:rPr>
              <a:t>/km.</a:t>
            </a:r>
          </a:p>
          <a:p>
            <a:pPr marL="0" indent="0" algn="just" eaLnBrk="1" hangingPunct="1">
              <a:lnSpc>
                <a:spcPct val="135000"/>
              </a:lnSpc>
              <a:buFont typeface="Arial" charset="0"/>
              <a:buNone/>
              <a:defRPr/>
            </a:pPr>
            <a:endParaRPr lang="pl-PL" sz="800" dirty="0" smtClean="0">
              <a:latin typeface="Arial Narrow" pitchFamily="34" charset="0"/>
              <a:cs typeface="Arial" charset="0"/>
            </a:endParaRPr>
          </a:p>
          <a:p>
            <a:pPr algn="just" eaLnBrk="1" hangingPunct="1">
              <a:lnSpc>
                <a:spcPct val="135000"/>
              </a:lnSpc>
              <a:defRPr/>
            </a:pPr>
            <a:r>
              <a:rPr lang="pl-PL" sz="1800" dirty="0" smtClean="0">
                <a:latin typeface="Arial Narrow" pitchFamily="34" charset="0"/>
                <a:cs typeface="Arial" charset="0"/>
              </a:rPr>
              <a:t>W </a:t>
            </a:r>
            <a:r>
              <a:rPr lang="pl-PL" sz="1800" dirty="0">
                <a:latin typeface="Arial Narrow" pitchFamily="34" charset="0"/>
                <a:cs typeface="Arial" charset="0"/>
              </a:rPr>
              <a:t>latach </a:t>
            </a:r>
            <a:r>
              <a:rPr lang="pl-PL" sz="1800" dirty="0" smtClean="0">
                <a:latin typeface="Arial Narrow" pitchFamily="34" charset="0"/>
                <a:cs typeface="Arial" charset="0"/>
              </a:rPr>
              <a:t>70 powstała </a:t>
            </a:r>
            <a:r>
              <a:rPr lang="pl-PL" sz="1800" dirty="0">
                <a:latin typeface="Arial Narrow" pitchFamily="34" charset="0"/>
                <a:cs typeface="Arial" charset="0"/>
              </a:rPr>
              <a:t>pierwsza generacja światłowodowa, </a:t>
            </a:r>
            <a:r>
              <a:rPr lang="pl-PL" sz="1800" dirty="0" smtClean="0">
                <a:latin typeface="Arial Narrow" pitchFamily="34" charset="0"/>
                <a:cs typeface="Arial" charset="0"/>
              </a:rPr>
              <a:t>zapoczątkowana </a:t>
            </a:r>
            <a:r>
              <a:rPr lang="pl-PL" sz="1800" dirty="0">
                <a:latin typeface="Arial Narrow" pitchFamily="34" charset="0"/>
                <a:cs typeface="Arial" charset="0"/>
              </a:rPr>
              <a:t>przez dwa znaczące osiągnięcia technologii </a:t>
            </a:r>
            <a:r>
              <a:rPr lang="pl-PL" sz="1800" dirty="0" smtClean="0">
                <a:latin typeface="Arial Narrow" pitchFamily="34" charset="0"/>
                <a:cs typeface="Arial" charset="0"/>
              </a:rPr>
              <a:t>optycznej: </a:t>
            </a:r>
          </a:p>
          <a:p>
            <a:pPr lvl="1" algn="just" eaLnBrk="1" hangingPunct="1">
              <a:lnSpc>
                <a:spcPct val="135000"/>
              </a:lnSpc>
              <a:defRPr/>
            </a:pPr>
            <a:r>
              <a:rPr lang="pl-PL" sz="1800" dirty="0" smtClean="0">
                <a:latin typeface="Arial Narrow" pitchFamily="34" charset="0"/>
                <a:cs typeface="Arial" charset="0"/>
              </a:rPr>
              <a:t>produkcja </a:t>
            </a:r>
            <a:r>
              <a:rPr lang="pl-PL" sz="1800" dirty="0">
                <a:latin typeface="Arial Narrow" pitchFamily="34" charset="0"/>
                <a:cs typeface="Arial" charset="0"/>
              </a:rPr>
              <a:t>włókna kwarcowego </a:t>
            </a:r>
            <a:r>
              <a:rPr lang="pl-PL" sz="1800" dirty="0" smtClean="0">
                <a:latin typeface="Arial Narrow" pitchFamily="34" charset="0"/>
                <a:cs typeface="Arial" charset="0"/>
              </a:rPr>
              <a:t>o tłumienności 4 </a:t>
            </a:r>
            <a:r>
              <a:rPr lang="pl-PL" sz="1800" dirty="0" err="1" smtClean="0">
                <a:latin typeface="Arial Narrow" pitchFamily="34" charset="0"/>
                <a:cs typeface="Arial" charset="0"/>
              </a:rPr>
              <a:t>dB</a:t>
            </a:r>
            <a:r>
              <a:rPr lang="pl-PL" sz="1800" dirty="0" smtClean="0">
                <a:latin typeface="Arial Narrow" pitchFamily="34" charset="0"/>
                <a:cs typeface="Arial" charset="0"/>
              </a:rPr>
              <a:t>/km;</a:t>
            </a:r>
          </a:p>
          <a:p>
            <a:pPr lvl="1" algn="just" eaLnBrk="1" hangingPunct="1">
              <a:lnSpc>
                <a:spcPct val="135000"/>
              </a:lnSpc>
              <a:defRPr/>
            </a:pPr>
            <a:r>
              <a:rPr lang="pl-PL" sz="1800" dirty="0" smtClean="0">
                <a:latin typeface="Arial Narrow" pitchFamily="34" charset="0"/>
                <a:cs typeface="Arial" charset="0"/>
              </a:rPr>
              <a:t>konstrukcja </a:t>
            </a:r>
            <a:r>
              <a:rPr lang="pl-PL" sz="1800" dirty="0">
                <a:latin typeface="Arial Narrow" pitchFamily="34" charset="0"/>
                <a:cs typeface="Arial" charset="0"/>
              </a:rPr>
              <a:t>lasera półprzewodnikowego, opartego na krysztale arsenku galu </a:t>
            </a:r>
            <a:r>
              <a:rPr lang="pl-PL" sz="1800" dirty="0" err="1">
                <a:latin typeface="Arial Narrow" pitchFamily="34" charset="0"/>
                <a:cs typeface="Arial" charset="0"/>
              </a:rPr>
              <a:t>GaAs</a:t>
            </a:r>
            <a:r>
              <a:rPr lang="pl-PL" sz="1800" dirty="0">
                <a:latin typeface="Arial Narrow" pitchFamily="34" charset="0"/>
                <a:cs typeface="Arial" charset="0"/>
              </a:rPr>
              <a:t> i działającego w temperaturze pokojowej, bez potrzeby chłodzenia</a:t>
            </a:r>
            <a:r>
              <a:rPr lang="pl-PL" sz="1800" dirty="0" smtClean="0">
                <a:latin typeface="Arial Narrow" pitchFamily="34" charset="0"/>
                <a:cs typeface="Arial" charset="0"/>
              </a:rPr>
              <a:t>.</a:t>
            </a:r>
            <a:endParaRPr lang="en-US" sz="1800" dirty="0">
              <a:latin typeface="Arial Narrow" pitchFamily="34" charset="0"/>
              <a:cs typeface="Arial" charset="0"/>
            </a:endParaRPr>
          </a:p>
        </p:txBody>
      </p:sp>
      <p:sp>
        <p:nvSpPr>
          <p:cNvPr id="23557" name="pole tekstowe 1"/>
          <p:cNvSpPr txBox="1">
            <a:spLocks noChangeArrowheads="1"/>
          </p:cNvSpPr>
          <p:nvPr/>
        </p:nvSpPr>
        <p:spPr bwMode="auto">
          <a:xfrm>
            <a:off x="6443663" y="5732463"/>
            <a:ext cx="27003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altLang="pl-PL" sz="1800" i="1" dirty="0">
                <a:solidFill>
                  <a:srgbClr val="FF0000"/>
                </a:solidFill>
              </a:rPr>
              <a:t>źródło: www.networld.pl</a:t>
            </a:r>
          </a:p>
        </p:txBody>
      </p:sp>
      <p:pic>
        <p:nvPicPr>
          <p:cNvPr id="23558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500" y="1338263"/>
            <a:ext cx="3238500" cy="4248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5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smtClean="0">
                <a:solidFill>
                  <a:schemeClr val="bg1"/>
                </a:solidFill>
                <a:latin typeface="Bookman Old Style" pitchFamily="18" charset="0"/>
              </a:rPr>
              <a:t>SPEKTRUM FAL ELEKTROMAGNETYCZNYCH</a:t>
            </a:r>
          </a:p>
        </p:txBody>
      </p:sp>
      <p:graphicFrame>
        <p:nvGraphicFramePr>
          <p:cNvPr id="2" name="Obiekt 1"/>
          <p:cNvGraphicFramePr>
            <a:graphicFrameLocks noChangeAspect="1"/>
          </p:cNvGraphicFramePr>
          <p:nvPr/>
        </p:nvGraphicFramePr>
        <p:xfrm>
          <a:off x="0" y="1416050"/>
          <a:ext cx="9144000" cy="4371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589" name="Visio" r:id="rId5" imgW="10343552" imgH="4944942" progId="Visio.Drawing.11">
                  <p:embed/>
                </p:oleObj>
              </mc:Choice>
              <mc:Fallback>
                <p:oleObj name="Visio" r:id="rId5" imgW="10343552" imgH="4944942" progId="Visio.Drawing.11">
                  <p:embed/>
                  <p:pic>
                    <p:nvPicPr>
                      <p:cNvPr id="0" name="Obiek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416050"/>
                        <a:ext cx="9144000" cy="4371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smtClean="0">
                <a:solidFill>
                  <a:schemeClr val="bg1"/>
                </a:solidFill>
                <a:latin typeface="Bookman Old Style" pitchFamily="18" charset="0"/>
              </a:rPr>
              <a:t>ŚWIATŁOWÓD</a:t>
            </a:r>
          </a:p>
        </p:txBody>
      </p:sp>
      <p:sp>
        <p:nvSpPr>
          <p:cNvPr id="4" name="Symbol zastępczy zawartości 2"/>
          <p:cNvSpPr>
            <a:spLocks noGrp="1"/>
          </p:cNvSpPr>
          <p:nvPr>
            <p:ph idx="1"/>
          </p:nvPr>
        </p:nvSpPr>
        <p:spPr>
          <a:xfrm>
            <a:off x="-108520" y="692696"/>
            <a:ext cx="9252520" cy="2231479"/>
          </a:xfrm>
        </p:spPr>
        <p:txBody>
          <a:bodyPr/>
          <a:lstStyle/>
          <a:p>
            <a:pPr algn="just">
              <a:defRPr/>
            </a:pPr>
            <a:r>
              <a:rPr lang="pl-PL" sz="2000" dirty="0">
                <a:cs typeface="Arial" charset="0"/>
              </a:rPr>
              <a:t>M</a:t>
            </a:r>
            <a:r>
              <a:rPr lang="pl-PL" sz="2000" dirty="0" smtClean="0">
                <a:cs typeface="Arial" charset="0"/>
              </a:rPr>
              <a:t>edium transmisyjne utworzone przez szklane włókno kwarcowe (SiO</a:t>
            </a:r>
            <a:r>
              <a:rPr lang="pl-PL" sz="2000" baseline="-25000" dirty="0" smtClean="0">
                <a:cs typeface="Arial" charset="0"/>
              </a:rPr>
              <a:t>2</a:t>
            </a:r>
            <a:r>
              <a:rPr lang="pl-PL" sz="2000" dirty="0" smtClean="0">
                <a:cs typeface="Arial" charset="0"/>
              </a:rPr>
              <a:t>), otoczone nieprzezroczystym płaszczem wokół centralnie położonego rdzenia.</a:t>
            </a:r>
          </a:p>
          <a:p>
            <a:pPr marL="0" indent="0" algn="just">
              <a:buFont typeface="Arial" charset="0"/>
              <a:buNone/>
              <a:defRPr/>
            </a:pPr>
            <a:endParaRPr lang="pl-PL" sz="1200" dirty="0" smtClean="0">
              <a:cs typeface="Arial" charset="0"/>
            </a:endParaRPr>
          </a:p>
          <a:p>
            <a:pPr algn="just">
              <a:defRPr/>
            </a:pPr>
            <a:r>
              <a:rPr lang="pl-PL" sz="2000" dirty="0" smtClean="0">
                <a:cs typeface="Arial" charset="0"/>
              </a:rPr>
              <a:t>W światłowodzie współczynnik odbicia światła w płaszczu jest mniejszy niż </a:t>
            </a:r>
            <a:br>
              <a:rPr lang="pl-PL" sz="2000" dirty="0" smtClean="0">
                <a:cs typeface="Arial" charset="0"/>
              </a:rPr>
            </a:br>
            <a:r>
              <a:rPr lang="pl-PL" sz="2000" dirty="0" smtClean="0">
                <a:cs typeface="Arial" charset="0"/>
              </a:rPr>
              <a:t>w rdzeniu, co powoduje całkowite wewnętrzne odbicie promienia </a:t>
            </a:r>
            <a:br>
              <a:rPr lang="pl-PL" sz="2000" dirty="0" smtClean="0">
                <a:cs typeface="Arial" charset="0"/>
              </a:rPr>
            </a:br>
            <a:r>
              <a:rPr lang="pl-PL" sz="2000" dirty="0" smtClean="0">
                <a:cs typeface="Arial" charset="0"/>
              </a:rPr>
              <a:t>i teoretycznie bezstratne prowadzenie wiązki światła wzdłuż osi rdzenia.</a:t>
            </a:r>
          </a:p>
        </p:txBody>
      </p:sp>
      <p:pic>
        <p:nvPicPr>
          <p:cNvPr id="2560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604961"/>
            <a:ext cx="6332934" cy="3884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6" name="pole tekstowe 6"/>
          <p:cNvSpPr txBox="1">
            <a:spLocks noChangeArrowheads="1"/>
          </p:cNvSpPr>
          <p:nvPr/>
        </p:nvSpPr>
        <p:spPr bwMode="auto">
          <a:xfrm>
            <a:off x="6443663" y="6489700"/>
            <a:ext cx="27003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altLang="pl-PL" sz="1800" i="1" dirty="0">
                <a:solidFill>
                  <a:srgbClr val="FF0000"/>
                </a:solidFill>
              </a:rPr>
              <a:t>źródło: www.networld.pl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5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5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56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smtClean="0">
                <a:solidFill>
                  <a:schemeClr val="bg1"/>
                </a:solidFill>
                <a:latin typeface="Bookman Old Style" pitchFamily="18" charset="0"/>
              </a:rPr>
              <a:t>OKNA TRANSMISYJNE</a:t>
            </a:r>
          </a:p>
        </p:txBody>
      </p:sp>
      <p:pic>
        <p:nvPicPr>
          <p:cNvPr id="26628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5576" y="746920"/>
            <a:ext cx="7698347" cy="5742124"/>
          </a:xfrm>
        </p:spPr>
      </p:pic>
      <p:sp>
        <p:nvSpPr>
          <p:cNvPr id="26629" name="pole tekstowe 4"/>
          <p:cNvSpPr txBox="1">
            <a:spLocks noChangeArrowheads="1"/>
          </p:cNvSpPr>
          <p:nvPr/>
        </p:nvSpPr>
        <p:spPr bwMode="auto">
          <a:xfrm>
            <a:off x="6443662" y="6488113"/>
            <a:ext cx="27003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l-PL" altLang="pl-PL" sz="1800" i="1" dirty="0">
                <a:solidFill>
                  <a:srgbClr val="FF0000"/>
                </a:solidFill>
              </a:rPr>
              <a:t>źródło: www.networld.pl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smtClean="0">
                <a:solidFill>
                  <a:schemeClr val="bg1"/>
                </a:solidFill>
                <a:latin typeface="Bookman Old Style" pitchFamily="18" charset="0"/>
              </a:rPr>
              <a:t>APERTURA NUMERYCZNA</a:t>
            </a:r>
          </a:p>
        </p:txBody>
      </p:sp>
      <p:pic>
        <p:nvPicPr>
          <p:cNvPr id="2765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8338"/>
            <a:ext cx="9144000" cy="3078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7653" name="pole tekstowe 1"/>
          <p:cNvSpPr txBox="1">
            <a:spLocks noChangeArrowheads="1"/>
          </p:cNvSpPr>
          <p:nvPr/>
        </p:nvSpPr>
        <p:spPr bwMode="auto">
          <a:xfrm>
            <a:off x="3492500" y="5445125"/>
            <a:ext cx="184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pl-PL" altLang="pl-PL" sz="1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Prostokąt 1"/>
              <p:cNvSpPr/>
              <p:nvPr/>
            </p:nvSpPr>
            <p:spPr>
              <a:xfrm>
                <a:off x="0" y="4015683"/>
                <a:ext cx="9144000" cy="284231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85750" indent="-285750" algn="just">
                  <a:buFont typeface="Arial" panose="020B0604020202020204" pitchFamily="34" charset="0"/>
                  <a:buChar char="•"/>
                </a:pPr>
                <a:r>
                  <a:rPr lang="pl-PL" sz="2000" dirty="0"/>
                  <a:t>Maksymalne dopuszczalne odchylenie promienia laserowego od osi włókna światłowodowego, powstającego między osią włókna a promieniem świetlnym wchodzącym do wnętrza światłowodu</a:t>
                </a:r>
                <a:r>
                  <a:rPr lang="pl-PL" sz="2000" dirty="0" smtClean="0"/>
                  <a:t>.</a:t>
                </a:r>
              </a:p>
              <a:p>
                <a:pPr marL="285750" indent="-285750" algn="just">
                  <a:buFont typeface="Arial" panose="020B0604020202020204" pitchFamily="34" charset="0"/>
                  <a:buChar char="•"/>
                </a:pPr>
                <a:endParaRPr lang="pl-PL" sz="2000" dirty="0" smtClean="0"/>
              </a:p>
              <a:p>
                <a:pPr marL="285750" indent="-285750" algn="just">
                  <a:buFont typeface="Arial" panose="020B0604020202020204" pitchFamily="34" charset="0"/>
                  <a:buChar char="•"/>
                </a:pPr>
                <a:r>
                  <a:rPr lang="pl-PL" sz="2000" dirty="0" smtClean="0"/>
                  <a:t>Im </a:t>
                </a:r>
                <a:r>
                  <a:rPr lang="pl-PL" sz="2000" dirty="0"/>
                  <a:t>większa wartość apertury numerycznej (i kąt akceptacji światłowodu), tym większą część światła można wprowadzić do wnętrza światłowodu</a:t>
                </a:r>
                <a:r>
                  <a:rPr lang="pl-PL" sz="2000" dirty="0" smtClean="0"/>
                  <a:t>.</a:t>
                </a:r>
              </a:p>
              <a:p>
                <a:endParaRPr lang="pl-PL" dirty="0"/>
              </a:p>
              <a:p>
                <a:pPr algn="ctr"/>
                <a14:m>
                  <m:oMath xmlns:m="http://schemas.openxmlformats.org/officeDocument/2006/math">
                    <m:r>
                      <a:rPr lang="pl-PL" sz="2000" b="1" i="1" smtClean="0">
                        <a:solidFill>
                          <a:srgbClr val="FF0000"/>
                        </a:solidFill>
                        <a:latin typeface="Cambria Math"/>
                      </a:rPr>
                      <m:t>𝑵𝑨</m:t>
                    </m:r>
                    <m:r>
                      <a:rPr lang="pl-PL" sz="2000" b="1" i="1" smtClean="0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r>
                      <a:rPr lang="pl-PL" sz="2000" b="1" i="1" smtClean="0">
                        <a:solidFill>
                          <a:srgbClr val="FF0000"/>
                        </a:solidFill>
                        <a:latin typeface="Cambria Math"/>
                      </a:rPr>
                      <m:t>𝒔𝒊𝒏</m:t>
                    </m:r>
                    <m:r>
                      <a:rPr lang="pl-PL" sz="2000" b="1" i="1" smtClean="0">
                        <a:solidFill>
                          <a:srgbClr val="FF0000"/>
                        </a:solidFill>
                        <a:latin typeface="Cambria Math"/>
                      </a:rPr>
                      <m:t>𝜽</m:t>
                    </m:r>
                    <m:r>
                      <a:rPr lang="pl-PL" sz="2000" b="1" i="1" smtClean="0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rad>
                      <m:radPr>
                        <m:degHide m:val="on"/>
                        <m:ctrlPr>
                          <a:rPr lang="pl-PL" sz="20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sSubSup>
                          <m:sSubSupPr>
                            <m:ctrlPr>
                              <a:rPr lang="pl-PL" sz="2000" b="1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</m:ctrlPr>
                          </m:sSubSupPr>
                          <m:e>
                            <m:r>
                              <a:rPr lang="pl-PL" sz="2000" b="1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𝒏</m:t>
                            </m:r>
                          </m:e>
                          <m:sub>
                            <m:r>
                              <a:rPr lang="pl-PL" sz="2000" b="1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𝟏</m:t>
                            </m:r>
                          </m:sub>
                          <m:sup>
                            <m:r>
                              <a:rPr lang="pl-PL" sz="2000" b="1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𝟐</m:t>
                            </m:r>
                          </m:sup>
                        </m:sSubSup>
                        <m:r>
                          <a:rPr lang="pl-PL" sz="2000" b="1" i="1">
                            <a:solidFill>
                              <a:srgbClr val="FF0000"/>
                            </a:solidFill>
                            <a:latin typeface="Cambria Math"/>
                          </a:rPr>
                          <m:t>−</m:t>
                        </m:r>
                        <m:sSubSup>
                          <m:sSubSupPr>
                            <m:ctrlPr>
                              <a:rPr lang="pl-PL" sz="2000" b="1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</m:ctrlPr>
                          </m:sSubSupPr>
                          <m:e>
                            <m:r>
                              <a:rPr lang="pl-PL" sz="2000" b="1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𝒏</m:t>
                            </m:r>
                          </m:e>
                          <m:sub>
                            <m:r>
                              <a:rPr lang="pl-PL" sz="2000" b="1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𝟐</m:t>
                            </m:r>
                          </m:sub>
                          <m:sup>
                            <m:r>
                              <a:rPr lang="pl-PL" sz="2000" b="1" i="1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𝟐</m:t>
                            </m:r>
                          </m:sup>
                        </m:sSubSup>
                      </m:e>
                    </m:rad>
                  </m:oMath>
                </a14:m>
                <a:r>
                  <a:rPr lang="pl-PL" sz="2000" b="1" dirty="0">
                    <a:solidFill>
                      <a:srgbClr val="FF0000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2" name="Prostokąt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4015683"/>
                <a:ext cx="9144000" cy="2842317"/>
              </a:xfrm>
              <a:prstGeom prst="rect">
                <a:avLst/>
              </a:prstGeom>
              <a:blipFill rotWithShape="1">
                <a:blip r:embed="rId4"/>
                <a:stretch>
                  <a:fillRect l="-533" t="-858" r="-667"/>
                </a:stretch>
              </a:blipFill>
            </p:spPr>
            <p:txBody>
              <a:bodyPr/>
              <a:lstStyle/>
              <a:p>
                <a:r>
                  <a:rPr lang="pl-P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smtClean="0">
                <a:solidFill>
                  <a:schemeClr val="bg1"/>
                </a:solidFill>
                <a:latin typeface="Bookman Old Style" pitchFamily="18" charset="0"/>
              </a:rPr>
              <a:t>GENERATORY I FOTODETEKTORY ŚWIATŁA</a:t>
            </a:r>
          </a:p>
        </p:txBody>
      </p:sp>
      <p:sp>
        <p:nvSpPr>
          <p:cNvPr id="4" name="Symbol zastępczy tekstu 3"/>
          <p:cNvSpPr txBox="1">
            <a:spLocks/>
          </p:cNvSpPr>
          <p:nvPr/>
        </p:nvSpPr>
        <p:spPr>
          <a:xfrm>
            <a:off x="38100" y="3644900"/>
            <a:ext cx="8997950" cy="2592388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pl-PL" sz="1600" dirty="0" smtClean="0">
                <a:cs typeface="Arial" charset="0"/>
              </a:rPr>
              <a:t> </a:t>
            </a:r>
            <a:r>
              <a:rPr lang="pl-PL" sz="2000" b="1" dirty="0" smtClean="0">
                <a:cs typeface="Arial" charset="0"/>
              </a:rPr>
              <a:t>Generatory światła:</a:t>
            </a:r>
          </a:p>
          <a:p>
            <a:pPr lvl="1">
              <a:defRPr/>
            </a:pPr>
            <a:r>
              <a:rPr lang="pl-PL" sz="2000" dirty="0" smtClean="0">
                <a:cs typeface="Arial" charset="0"/>
              </a:rPr>
              <a:t>dioda elektroluminescencyjna LED (</a:t>
            </a:r>
            <a:r>
              <a:rPr lang="pl-PL" sz="2000" dirty="0" err="1" smtClean="0">
                <a:cs typeface="Arial" charset="0"/>
              </a:rPr>
              <a:t>Light</a:t>
            </a:r>
            <a:r>
              <a:rPr lang="pl-PL" sz="2000" dirty="0" smtClean="0">
                <a:cs typeface="Arial" charset="0"/>
              </a:rPr>
              <a:t> </a:t>
            </a:r>
            <a:r>
              <a:rPr lang="pl-PL" sz="2000" dirty="0" err="1" smtClean="0">
                <a:cs typeface="Arial" charset="0"/>
              </a:rPr>
              <a:t>Emitting</a:t>
            </a:r>
            <a:r>
              <a:rPr lang="pl-PL" sz="2000" dirty="0" smtClean="0">
                <a:cs typeface="Arial" charset="0"/>
              </a:rPr>
              <a:t> </a:t>
            </a:r>
            <a:r>
              <a:rPr lang="pl-PL" sz="2000" dirty="0" err="1" smtClean="0">
                <a:cs typeface="Arial" charset="0"/>
              </a:rPr>
              <a:t>Diode</a:t>
            </a:r>
            <a:r>
              <a:rPr lang="pl-PL" sz="2000" dirty="0" smtClean="0">
                <a:cs typeface="Arial" charset="0"/>
              </a:rPr>
              <a:t>);  </a:t>
            </a:r>
          </a:p>
          <a:p>
            <a:pPr lvl="1">
              <a:defRPr/>
            </a:pPr>
            <a:r>
              <a:rPr lang="pl-PL" sz="2000" dirty="0" smtClean="0">
                <a:cs typeface="Arial" charset="0"/>
              </a:rPr>
              <a:t>dioda laserowa LD (Laser </a:t>
            </a:r>
            <a:r>
              <a:rPr lang="pl-PL" sz="2000" dirty="0" err="1" smtClean="0">
                <a:cs typeface="Arial" charset="0"/>
              </a:rPr>
              <a:t>Diode</a:t>
            </a:r>
            <a:r>
              <a:rPr lang="pl-PL" sz="2000" dirty="0" smtClean="0">
                <a:cs typeface="Arial" charset="0"/>
              </a:rPr>
              <a:t>).</a:t>
            </a:r>
          </a:p>
          <a:p>
            <a:pPr marL="457200" lvl="1" indent="0">
              <a:buNone/>
              <a:defRPr/>
            </a:pPr>
            <a:endParaRPr lang="pl-PL" dirty="0" smtClean="0">
              <a:cs typeface="Arial" charset="0"/>
            </a:endParaRPr>
          </a:p>
          <a:p>
            <a:pPr indent="-285750">
              <a:defRPr/>
            </a:pPr>
            <a:r>
              <a:rPr lang="pl-PL" sz="2000" b="1" dirty="0" smtClean="0">
                <a:cs typeface="Arial" charset="0"/>
              </a:rPr>
              <a:t>Fotodetektory światła:</a:t>
            </a:r>
          </a:p>
          <a:p>
            <a:pPr lvl="1">
              <a:defRPr/>
            </a:pPr>
            <a:r>
              <a:rPr lang="pl-PL" sz="2000" dirty="0" smtClean="0">
                <a:cs typeface="Arial" charset="0"/>
              </a:rPr>
              <a:t>fotodioda PIN (</a:t>
            </a:r>
            <a:r>
              <a:rPr lang="pl-PL" sz="2000" dirty="0" err="1" smtClean="0">
                <a:cs typeface="Arial" charset="0"/>
              </a:rPr>
              <a:t>Positive</a:t>
            </a:r>
            <a:r>
              <a:rPr lang="pl-PL" sz="2000" dirty="0" smtClean="0">
                <a:cs typeface="Arial" charset="0"/>
              </a:rPr>
              <a:t> </a:t>
            </a:r>
            <a:r>
              <a:rPr lang="pl-PL" sz="2000" dirty="0" err="1" smtClean="0">
                <a:cs typeface="Arial" charset="0"/>
              </a:rPr>
              <a:t>Intrinsic</a:t>
            </a:r>
            <a:r>
              <a:rPr lang="pl-PL" sz="2000" dirty="0" smtClean="0">
                <a:cs typeface="Arial" charset="0"/>
              </a:rPr>
              <a:t> </a:t>
            </a:r>
            <a:r>
              <a:rPr lang="pl-PL" sz="2000" dirty="0" err="1" smtClean="0">
                <a:cs typeface="Arial" charset="0"/>
              </a:rPr>
              <a:t>Negative</a:t>
            </a:r>
            <a:r>
              <a:rPr lang="pl-PL" sz="2000" dirty="0" smtClean="0">
                <a:cs typeface="Arial" charset="0"/>
              </a:rPr>
              <a:t> </a:t>
            </a:r>
            <a:r>
              <a:rPr lang="pl-PL" sz="2000" dirty="0" err="1" smtClean="0">
                <a:cs typeface="Arial" charset="0"/>
              </a:rPr>
              <a:t>Photodiode</a:t>
            </a:r>
            <a:r>
              <a:rPr lang="pl-PL" sz="2000" dirty="0" smtClean="0">
                <a:cs typeface="Arial" charset="0"/>
              </a:rPr>
              <a:t>);</a:t>
            </a:r>
          </a:p>
          <a:p>
            <a:pPr lvl="1">
              <a:defRPr/>
            </a:pPr>
            <a:r>
              <a:rPr lang="pl-PL" sz="2000" dirty="0" smtClean="0">
                <a:cs typeface="Arial" charset="0"/>
              </a:rPr>
              <a:t>fotodioda lawinowa APD (</a:t>
            </a:r>
            <a:r>
              <a:rPr lang="pl-PL" sz="2000" dirty="0" err="1" smtClean="0">
                <a:cs typeface="Arial" charset="0"/>
              </a:rPr>
              <a:t>Avalanche</a:t>
            </a:r>
            <a:r>
              <a:rPr lang="pl-PL" sz="2000" dirty="0" smtClean="0">
                <a:cs typeface="Arial" charset="0"/>
              </a:rPr>
              <a:t> </a:t>
            </a:r>
            <a:r>
              <a:rPr lang="pl-PL" sz="2000" dirty="0" err="1" smtClean="0">
                <a:cs typeface="Arial" charset="0"/>
              </a:rPr>
              <a:t>Photodiode</a:t>
            </a:r>
            <a:r>
              <a:rPr lang="pl-PL" sz="2000" dirty="0" smtClean="0">
                <a:cs typeface="Arial" charset="0"/>
              </a:rPr>
              <a:t>). </a:t>
            </a:r>
          </a:p>
        </p:txBody>
      </p:sp>
      <p:pic>
        <p:nvPicPr>
          <p:cNvPr id="2867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" y="1052737"/>
            <a:ext cx="9105900" cy="19143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smtClean="0">
                <a:solidFill>
                  <a:schemeClr val="bg1"/>
                </a:solidFill>
                <a:latin typeface="Bookman Old Style" pitchFamily="18" charset="0"/>
              </a:rPr>
              <a:t>ŚWIATŁOWÓD JEDNOMODOWY</a:t>
            </a:r>
          </a:p>
        </p:txBody>
      </p:sp>
      <p:graphicFrame>
        <p:nvGraphicFramePr>
          <p:cNvPr id="4" name="Object 6"/>
          <p:cNvGraphicFramePr>
            <a:graphicFrameLocks noGrp="1" noChangeAspect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879715454"/>
              </p:ext>
            </p:extLst>
          </p:nvPr>
        </p:nvGraphicFramePr>
        <p:xfrm>
          <a:off x="107504" y="1054395"/>
          <a:ext cx="9036495" cy="30889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11" name="Visio" r:id="rId4" imgW="6697599" imgH="2288667" progId="Visio.Drawing.11">
                  <p:embed/>
                </p:oleObj>
              </mc:Choice>
              <mc:Fallback>
                <p:oleObj name="Visio" r:id="rId4" imgW="6697599" imgH="2288667" progId="Visio.Drawing.11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7504" y="1054395"/>
                        <a:ext cx="9036495" cy="308898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7"/>
          <p:cNvSpPr txBox="1">
            <a:spLocks/>
          </p:cNvSpPr>
          <p:nvPr/>
        </p:nvSpPr>
        <p:spPr bwMode="auto">
          <a:xfrm>
            <a:off x="457200" y="4653136"/>
            <a:ext cx="8229600" cy="187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pl-PL" altLang="pl-PL" sz="2400" b="1" dirty="0"/>
              <a:t>1 – rdzeń </a:t>
            </a:r>
          </a:p>
          <a:p>
            <a:pPr>
              <a:lnSpc>
                <a:spcPct val="150000"/>
              </a:lnSpc>
            </a:pPr>
            <a:r>
              <a:rPr lang="pl-PL" altLang="pl-PL" sz="2400" b="1" dirty="0"/>
              <a:t>2 – płaszcz</a:t>
            </a:r>
          </a:p>
          <a:p>
            <a:pPr>
              <a:lnSpc>
                <a:spcPct val="150000"/>
              </a:lnSpc>
            </a:pPr>
            <a:r>
              <a:rPr lang="pl-PL" altLang="pl-PL" sz="2400" b="1" dirty="0"/>
              <a:t>3 – jeden promień światła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smtClean="0">
                <a:solidFill>
                  <a:schemeClr val="bg1"/>
                </a:solidFill>
                <a:latin typeface="Bookman Old Style" pitchFamily="18" charset="0"/>
              </a:rPr>
              <a:t>ŚWIATŁOWÓD WIELOMODOWY</a:t>
            </a:r>
          </a:p>
        </p:txBody>
      </p:sp>
      <p:graphicFrame>
        <p:nvGraphicFramePr>
          <p:cNvPr id="4" name="Object 7"/>
          <p:cNvGraphicFramePr>
            <a:graphicFrameLocks noGrp="1" noChangeAspect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267162953"/>
              </p:ext>
            </p:extLst>
          </p:nvPr>
        </p:nvGraphicFramePr>
        <p:xfrm>
          <a:off x="54274" y="908050"/>
          <a:ext cx="9005643" cy="38891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5" name="Visio" r:id="rId4" imgW="6436614" imgH="2779395" progId="Visio.Drawing.11">
                  <p:embed/>
                </p:oleObj>
              </mc:Choice>
              <mc:Fallback>
                <p:oleObj name="Visio" r:id="rId4" imgW="6436614" imgH="2779395" progId="Visio.Drawing.11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274" y="908050"/>
                        <a:ext cx="9005643" cy="388910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8"/>
          <p:cNvSpPr txBox="1">
            <a:spLocks/>
          </p:cNvSpPr>
          <p:nvPr/>
        </p:nvSpPr>
        <p:spPr bwMode="auto">
          <a:xfrm>
            <a:off x="395536" y="4941168"/>
            <a:ext cx="822960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pl-PL" altLang="pl-PL" sz="2400" b="1" dirty="0"/>
              <a:t>1 – rdzeń</a:t>
            </a:r>
          </a:p>
          <a:p>
            <a:pPr>
              <a:lnSpc>
                <a:spcPct val="150000"/>
              </a:lnSpc>
            </a:pPr>
            <a:r>
              <a:rPr lang="pl-PL" altLang="pl-PL" sz="2400" b="1" dirty="0"/>
              <a:t>2 – płaszcz</a:t>
            </a:r>
          </a:p>
          <a:p>
            <a:pPr>
              <a:lnSpc>
                <a:spcPct val="150000"/>
              </a:lnSpc>
            </a:pPr>
            <a:r>
              <a:rPr lang="pl-PL" altLang="pl-PL" sz="2400" b="1" dirty="0"/>
              <a:t>3 – wiele promieni światła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rgbClr val="B2B2B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smtClean="0">
                <a:solidFill>
                  <a:schemeClr val="bg1"/>
                </a:solidFill>
                <a:latin typeface="Bookman Old Style" pitchFamily="18" charset="0"/>
              </a:rPr>
              <a:t>BUDOWA WŁÓKNA ŚWIATŁOWODOWEGO</a:t>
            </a:r>
          </a:p>
        </p:txBody>
      </p:sp>
      <p:sp>
        <p:nvSpPr>
          <p:cNvPr id="4" name="Rectangle 6"/>
          <p:cNvSpPr txBox="1">
            <a:spLocks/>
          </p:cNvSpPr>
          <p:nvPr/>
        </p:nvSpPr>
        <p:spPr bwMode="auto">
          <a:xfrm>
            <a:off x="250825" y="1600200"/>
            <a:ext cx="3889375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pl-PL" altLang="pl-PL" sz="2400" b="1" dirty="0"/>
              <a:t>Rdzeń</a:t>
            </a:r>
          </a:p>
          <a:p>
            <a:pPr>
              <a:lnSpc>
                <a:spcPct val="150000"/>
              </a:lnSpc>
            </a:pPr>
            <a:r>
              <a:rPr lang="pl-PL" altLang="pl-PL" sz="2400" b="1" dirty="0"/>
              <a:t>Płaszcz</a:t>
            </a:r>
          </a:p>
          <a:p>
            <a:pPr>
              <a:lnSpc>
                <a:spcPct val="150000"/>
              </a:lnSpc>
            </a:pPr>
            <a:r>
              <a:rPr lang="pl-PL" altLang="pl-PL" sz="2400" b="1" dirty="0"/>
              <a:t>Materiał wzmacniający</a:t>
            </a:r>
          </a:p>
          <a:p>
            <a:pPr>
              <a:lnSpc>
                <a:spcPct val="150000"/>
              </a:lnSpc>
            </a:pPr>
            <a:r>
              <a:rPr lang="pl-PL" altLang="pl-PL" sz="2400" b="1" dirty="0"/>
              <a:t>Powłoka zewnętrzna</a:t>
            </a:r>
          </a:p>
        </p:txBody>
      </p:sp>
      <p:pic>
        <p:nvPicPr>
          <p:cNvPr id="5" name="Picture 8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355976" y="700956"/>
            <a:ext cx="4788024" cy="6157044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smtClean="0">
                <a:solidFill>
                  <a:schemeClr val="bg1"/>
                </a:solidFill>
                <a:latin typeface="Bookman Old Style" pitchFamily="18" charset="0"/>
              </a:rPr>
              <a:t>PARAMETRY KABLI ŚWIATŁOWODOWYCH</a:t>
            </a:r>
          </a:p>
        </p:txBody>
      </p:sp>
      <p:pic>
        <p:nvPicPr>
          <p:cNvPr id="3277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2875"/>
            <a:ext cx="9144001" cy="41763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ytuł 5"/>
          <p:cNvSpPr>
            <a:spLocks noGrp="1"/>
          </p:cNvSpPr>
          <p:nvPr>
            <p:ph type="title"/>
          </p:nvPr>
        </p:nvSpPr>
        <p:spPr>
          <a:xfrm>
            <a:off x="179388" y="130175"/>
            <a:ext cx="8785225" cy="490538"/>
          </a:xfrm>
        </p:spPr>
        <p:txBody>
          <a:bodyPr/>
          <a:lstStyle/>
          <a:p>
            <a:pPr algn="l"/>
            <a:r>
              <a:rPr lang="pl-PL" altLang="pl-PL" sz="2800" b="1" smtClean="0">
                <a:solidFill>
                  <a:schemeClr val="bg1"/>
                </a:solidFill>
                <a:latin typeface="Bookman Old Style" pitchFamily="18" charset="0"/>
              </a:rPr>
              <a:t>ZŁĄCZA ŚWIATŁOWODOWE</a:t>
            </a:r>
          </a:p>
        </p:txBody>
      </p:sp>
      <p:graphicFrame>
        <p:nvGraphicFramePr>
          <p:cNvPr id="2" name="Obi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47856730"/>
              </p:ext>
            </p:extLst>
          </p:nvPr>
        </p:nvGraphicFramePr>
        <p:xfrm>
          <a:off x="595204" y="714374"/>
          <a:ext cx="7838360" cy="61436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06" name="Visio" r:id="rId5" imgW="8848725" imgH="7309866" progId="Visio.Drawing.11">
                  <p:embed/>
                </p:oleObj>
              </mc:Choice>
              <mc:Fallback>
                <p:oleObj name="Visio" r:id="rId5" imgW="8848725" imgH="7309866" progId="Visio.Drawing.11">
                  <p:embed/>
                  <p:pic>
                    <p:nvPicPr>
                      <p:cNvPr id="0" name="Obiek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5204" y="714374"/>
                        <a:ext cx="7838360" cy="614362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ytuł 5"/>
          <p:cNvSpPr>
            <a:spLocks noGrp="1"/>
          </p:cNvSpPr>
          <p:nvPr>
            <p:ph type="title"/>
          </p:nvPr>
        </p:nvSpPr>
        <p:spPr>
          <a:xfrm>
            <a:off x="0" y="130175"/>
            <a:ext cx="9144000" cy="490538"/>
          </a:xfrm>
        </p:spPr>
        <p:txBody>
          <a:bodyPr/>
          <a:lstStyle/>
          <a:p>
            <a:pPr algn="l"/>
            <a:r>
              <a:rPr lang="pl-PL" altLang="pl-PL" sz="2400" b="1" dirty="0" smtClean="0">
                <a:solidFill>
                  <a:schemeClr val="bg1"/>
                </a:solidFill>
                <a:latin typeface="Bookman Old Style" pitchFamily="18" charset="0"/>
              </a:rPr>
              <a:t>POWŁOKI KABLI MIEDZIANYCH I ŚWIATŁOWODOWYCH</a:t>
            </a:r>
          </a:p>
        </p:txBody>
      </p:sp>
      <p:sp>
        <p:nvSpPr>
          <p:cNvPr id="4" name="Podtytuł 2"/>
          <p:cNvSpPr txBox="1">
            <a:spLocks/>
          </p:cNvSpPr>
          <p:nvPr/>
        </p:nvSpPr>
        <p:spPr bwMode="auto">
          <a:xfrm>
            <a:off x="0" y="764704"/>
            <a:ext cx="9144000" cy="6093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eaLnBrk="1" hangingPunct="1">
              <a:lnSpc>
                <a:spcPct val="120000"/>
              </a:lnSpc>
              <a:defRPr/>
            </a:pPr>
            <a:r>
              <a:rPr lang="pl-PL" sz="2000" b="1" dirty="0" smtClean="0">
                <a:solidFill>
                  <a:srgbClr val="FF0000"/>
                </a:solidFill>
                <a:cs typeface="Arial" pitchFamily="34" charset="0"/>
              </a:rPr>
              <a:t>PVC (</a:t>
            </a:r>
            <a:r>
              <a:rPr lang="pl-PL" sz="2000" b="1" i="1" dirty="0" err="1" smtClean="0">
                <a:solidFill>
                  <a:srgbClr val="FF0000"/>
                </a:solidFill>
                <a:cs typeface="Arial" pitchFamily="34" charset="0"/>
              </a:rPr>
              <a:t>polyvinyl</a:t>
            </a:r>
            <a:r>
              <a:rPr lang="pl-PL" sz="2000" b="1" i="1" dirty="0" smtClean="0">
                <a:solidFill>
                  <a:srgbClr val="FF0000"/>
                </a:solidFill>
                <a:cs typeface="Arial" pitchFamily="34" charset="0"/>
              </a:rPr>
              <a:t> </a:t>
            </a:r>
            <a:r>
              <a:rPr lang="pl-PL" sz="2000" b="1" i="1" dirty="0" err="1" smtClean="0">
                <a:solidFill>
                  <a:srgbClr val="FF0000"/>
                </a:solidFill>
                <a:cs typeface="Arial" pitchFamily="34" charset="0"/>
              </a:rPr>
              <a:t>chloride</a:t>
            </a:r>
            <a:r>
              <a:rPr lang="pl-PL" sz="2000" b="1" i="1" dirty="0" smtClean="0">
                <a:solidFill>
                  <a:srgbClr val="FF0000"/>
                </a:solidFill>
                <a:cs typeface="Arial" pitchFamily="34" charset="0"/>
              </a:rPr>
              <a:t> – polichlorek winylu)</a:t>
            </a:r>
          </a:p>
          <a:p>
            <a:pPr marL="400050" lvl="1" indent="0" algn="just" eaLnBrk="1" hangingPunct="1">
              <a:lnSpc>
                <a:spcPct val="120000"/>
              </a:lnSpc>
              <a:buNone/>
              <a:defRPr/>
            </a:pPr>
            <a:r>
              <a:rPr lang="pl-PL" sz="2000" dirty="0" smtClean="0">
                <a:cs typeface="Arial" pitchFamily="34" charset="0"/>
              </a:rPr>
              <a:t>w przypadku pożaru ograniczają widoczność do 10%, co znacznie utrudnia poruszanie się w ciągach komunikacyjnych. Dodatkowo substancje wydzielane w trakcie spalania są szkodliwe dla organizmu. Powinny być stosowane tylko na zewnątrz budynków.</a:t>
            </a:r>
          </a:p>
          <a:p>
            <a:pPr algn="just" eaLnBrk="1" hangingPunct="1">
              <a:lnSpc>
                <a:spcPct val="120000"/>
              </a:lnSpc>
              <a:defRPr/>
            </a:pPr>
            <a:endParaRPr lang="pl-PL" sz="1800" dirty="0" smtClean="0">
              <a:cs typeface="Arial" pitchFamily="34" charset="0"/>
            </a:endParaRPr>
          </a:p>
          <a:p>
            <a:pPr algn="just" eaLnBrk="1" hangingPunct="1">
              <a:lnSpc>
                <a:spcPct val="120000"/>
              </a:lnSpc>
              <a:defRPr/>
            </a:pPr>
            <a:r>
              <a:rPr lang="pl-PL" sz="2000" b="1" dirty="0" smtClean="0">
                <a:solidFill>
                  <a:srgbClr val="FF0000"/>
                </a:solidFill>
                <a:cs typeface="Arial" pitchFamily="34" charset="0"/>
              </a:rPr>
              <a:t>LS0H</a:t>
            </a:r>
            <a:r>
              <a:rPr lang="pl-PL" sz="2000" dirty="0" smtClean="0">
                <a:solidFill>
                  <a:srgbClr val="FF0000"/>
                </a:solidFill>
                <a:cs typeface="Arial" pitchFamily="34" charset="0"/>
              </a:rPr>
              <a:t> (</a:t>
            </a:r>
            <a:r>
              <a:rPr lang="pl-PL" sz="2000" b="1" i="1" dirty="0" err="1" smtClean="0">
                <a:solidFill>
                  <a:srgbClr val="FF0000"/>
                </a:solidFill>
                <a:cs typeface="Arial" pitchFamily="34" charset="0"/>
              </a:rPr>
              <a:t>Low</a:t>
            </a:r>
            <a:r>
              <a:rPr lang="pl-PL" sz="2000" b="1" i="1" dirty="0" smtClean="0">
                <a:solidFill>
                  <a:srgbClr val="FF0000"/>
                </a:solidFill>
                <a:cs typeface="Arial" pitchFamily="34" charset="0"/>
              </a:rPr>
              <a:t> </a:t>
            </a:r>
            <a:r>
              <a:rPr lang="pl-PL" sz="2000" b="1" i="1" dirty="0" err="1" smtClean="0">
                <a:solidFill>
                  <a:srgbClr val="FF0000"/>
                </a:solidFill>
                <a:cs typeface="Arial" pitchFamily="34" charset="0"/>
              </a:rPr>
              <a:t>Smoke</a:t>
            </a:r>
            <a:r>
              <a:rPr lang="pl-PL" sz="2000" b="1" i="1" dirty="0" smtClean="0">
                <a:solidFill>
                  <a:srgbClr val="FF0000"/>
                </a:solidFill>
                <a:cs typeface="Arial" pitchFamily="34" charset="0"/>
              </a:rPr>
              <a:t> Zero Halogen</a:t>
            </a:r>
            <a:r>
              <a:rPr lang="pl-PL" sz="2000" dirty="0" smtClean="0">
                <a:solidFill>
                  <a:srgbClr val="FF0000"/>
                </a:solidFill>
                <a:cs typeface="Arial" pitchFamily="34" charset="0"/>
              </a:rPr>
              <a:t>) </a:t>
            </a:r>
          </a:p>
          <a:p>
            <a:pPr marL="400050" lvl="1" indent="0" algn="just" eaLnBrk="1" hangingPunct="1">
              <a:lnSpc>
                <a:spcPct val="120000"/>
              </a:lnSpc>
              <a:buNone/>
              <a:defRPr/>
            </a:pPr>
            <a:r>
              <a:rPr lang="pl-PL" sz="2000" dirty="0" smtClean="0">
                <a:cs typeface="Arial" pitchFamily="34" charset="0"/>
              </a:rPr>
              <a:t>nie wydzielają dymu (uzyskujemy przez to około 90% widoczności w trakcie pożaru) ani trujących halogenków. Mogą być stosowane wewnątrz budynków.</a:t>
            </a:r>
          </a:p>
          <a:p>
            <a:pPr marL="0" indent="0" algn="just" eaLnBrk="1" hangingPunct="1">
              <a:lnSpc>
                <a:spcPct val="120000"/>
              </a:lnSpc>
              <a:buNone/>
              <a:defRPr/>
            </a:pPr>
            <a:r>
              <a:rPr lang="pl-PL" sz="1800" dirty="0" smtClean="0">
                <a:cs typeface="Arial" pitchFamily="34" charset="0"/>
              </a:rPr>
              <a:t> </a:t>
            </a:r>
          </a:p>
          <a:p>
            <a:pPr algn="just" eaLnBrk="1" hangingPunct="1">
              <a:lnSpc>
                <a:spcPct val="120000"/>
              </a:lnSpc>
              <a:defRPr/>
            </a:pPr>
            <a:r>
              <a:rPr lang="pl-PL" sz="2000" b="1" dirty="0" smtClean="0">
                <a:solidFill>
                  <a:srgbClr val="FF0000"/>
                </a:solidFill>
                <a:cs typeface="Arial" pitchFamily="34" charset="0"/>
              </a:rPr>
              <a:t>LSFR0H</a:t>
            </a:r>
            <a:r>
              <a:rPr lang="pl-PL" sz="2000" dirty="0" smtClean="0">
                <a:solidFill>
                  <a:srgbClr val="FF0000"/>
                </a:solidFill>
                <a:cs typeface="Arial" pitchFamily="34" charset="0"/>
              </a:rPr>
              <a:t> (</a:t>
            </a:r>
            <a:r>
              <a:rPr lang="pl-PL" sz="2000" b="1" i="1" dirty="0" err="1" smtClean="0">
                <a:solidFill>
                  <a:srgbClr val="FF0000"/>
                </a:solidFill>
                <a:cs typeface="Arial" pitchFamily="34" charset="0"/>
              </a:rPr>
              <a:t>Low</a:t>
            </a:r>
            <a:r>
              <a:rPr lang="pl-PL" sz="2000" b="1" i="1" dirty="0" smtClean="0">
                <a:solidFill>
                  <a:srgbClr val="FF0000"/>
                </a:solidFill>
                <a:cs typeface="Arial" pitchFamily="34" charset="0"/>
              </a:rPr>
              <a:t> </a:t>
            </a:r>
            <a:r>
              <a:rPr lang="pl-PL" sz="2000" b="1" i="1" dirty="0" err="1" smtClean="0">
                <a:solidFill>
                  <a:srgbClr val="FF0000"/>
                </a:solidFill>
                <a:cs typeface="Arial" pitchFamily="34" charset="0"/>
              </a:rPr>
              <a:t>Smoke</a:t>
            </a:r>
            <a:r>
              <a:rPr lang="pl-PL" sz="2000" b="1" i="1" dirty="0" smtClean="0">
                <a:solidFill>
                  <a:srgbClr val="FF0000"/>
                </a:solidFill>
                <a:cs typeface="Arial" pitchFamily="34" charset="0"/>
              </a:rPr>
              <a:t> </a:t>
            </a:r>
            <a:r>
              <a:rPr lang="pl-PL" sz="2000" b="1" i="1" dirty="0" err="1" smtClean="0">
                <a:solidFill>
                  <a:srgbClr val="FF0000"/>
                </a:solidFill>
                <a:cs typeface="Arial" pitchFamily="34" charset="0"/>
              </a:rPr>
              <a:t>Fire-Resistant</a:t>
            </a:r>
            <a:r>
              <a:rPr lang="pl-PL" sz="2000" b="1" i="1" dirty="0" smtClean="0">
                <a:solidFill>
                  <a:srgbClr val="FF0000"/>
                </a:solidFill>
                <a:cs typeface="Arial" pitchFamily="34" charset="0"/>
              </a:rPr>
              <a:t> Zero Halogen</a:t>
            </a:r>
            <a:r>
              <a:rPr lang="pl-PL" sz="2000" dirty="0" smtClean="0">
                <a:solidFill>
                  <a:srgbClr val="FF0000"/>
                </a:solidFill>
                <a:cs typeface="Arial" pitchFamily="34" charset="0"/>
              </a:rPr>
              <a:t>) </a:t>
            </a:r>
          </a:p>
          <a:p>
            <a:pPr marL="400050" lvl="1" indent="0" algn="just" eaLnBrk="1" hangingPunct="1">
              <a:lnSpc>
                <a:spcPct val="120000"/>
              </a:lnSpc>
              <a:buNone/>
              <a:defRPr/>
            </a:pPr>
            <a:r>
              <a:rPr lang="pl-PL" sz="2000" dirty="0" smtClean="0">
                <a:cs typeface="Arial" pitchFamily="34" charset="0"/>
              </a:rPr>
              <a:t>dodatkowo posiadają właściwości samogasnące – po zniknięciu źródła ognia przewód przestaje się palić. Mogą być stosowane wewnątrz budynków.</a:t>
            </a:r>
          </a:p>
          <a:p>
            <a:pPr>
              <a:defRPr/>
            </a:pPr>
            <a:endParaRPr lang="pl-PL" sz="1800" dirty="0"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4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— klasyczny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378</TotalTime>
  <Words>578</Words>
  <Application>Microsoft Office PowerPoint</Application>
  <PresentationFormat>Pokaz na ekranie (4:3)</PresentationFormat>
  <Paragraphs>159</Paragraphs>
  <Slides>31</Slides>
  <Notes>0</Notes>
  <HiddenSlides>0</HiddenSlides>
  <MMClips>0</MMClips>
  <ScaleCrop>false</ScaleCrop>
  <HeadingPairs>
    <vt:vector size="6" baseType="variant">
      <vt:variant>
        <vt:lpstr>Motyw</vt:lpstr>
      </vt:variant>
      <vt:variant>
        <vt:i4>4</vt:i4>
      </vt:variant>
      <vt:variant>
        <vt:lpstr>Osadzone serwery OLE</vt:lpstr>
      </vt:variant>
      <vt:variant>
        <vt:i4>1</vt:i4>
      </vt:variant>
      <vt:variant>
        <vt:lpstr>Tytuły slajdów</vt:lpstr>
      </vt:variant>
      <vt:variant>
        <vt:i4>31</vt:i4>
      </vt:variant>
    </vt:vector>
  </HeadingPairs>
  <TitlesOfParts>
    <vt:vector size="36" baseType="lpstr">
      <vt:lpstr>Motyw pakietu Office</vt:lpstr>
      <vt:lpstr>1_Motyw pakietu Office</vt:lpstr>
      <vt:lpstr>4_Motyw pakietu Office</vt:lpstr>
      <vt:lpstr>2_Motyw pakietu Office</vt:lpstr>
      <vt:lpstr>Visio</vt:lpstr>
      <vt:lpstr>Treści multimedialne - kodowanie, przetwarzanie, prezentacja  Odtwarzanie treści multimedialnych</vt:lpstr>
      <vt:lpstr> JAK ELEKTRONY I FOTONY PRZENOSZĄ DANE W SIECIACH KOMPUTEROWYCH    DARIUSZ CHAŁADYNIAK        </vt:lpstr>
      <vt:lpstr>PLAN PREZENTACJI</vt:lpstr>
      <vt:lpstr>PLAN PREZENTACJI</vt:lpstr>
      <vt:lpstr>STANDARDY OKABLOWANIA SIECIOWEGO</vt:lpstr>
      <vt:lpstr>PARAMETR AWG</vt:lpstr>
      <vt:lpstr>PLAN PREZENTACJI</vt:lpstr>
      <vt:lpstr>CIENKI KABEL KONCENTRYCZNY</vt:lpstr>
      <vt:lpstr>PLAN PREZENTACJI</vt:lpstr>
      <vt:lpstr>KATEGORIE I KLASY KABLI SKRĘTKOWYCH</vt:lpstr>
      <vt:lpstr>SKRĘTKA UTP</vt:lpstr>
      <vt:lpstr>SKRĘTKA STP</vt:lpstr>
      <vt:lpstr>SKRĘTKA FTP</vt:lpstr>
      <vt:lpstr>NORMY KABLI SKRĘTKOWYCH</vt:lpstr>
      <vt:lpstr>KABEL PROSTY</vt:lpstr>
      <vt:lpstr>KABEL KROSOWY</vt:lpstr>
      <vt:lpstr>KABEL KONSOLOWY</vt:lpstr>
      <vt:lpstr>PLAN PREZENTACJI</vt:lpstr>
      <vt:lpstr>BADANIE NATURY ŚWIATŁA</vt:lpstr>
      <vt:lpstr>SPEKTRUM FAL ELEKTROMAGNETYCZNYCH</vt:lpstr>
      <vt:lpstr>ŚWIATŁOWÓD</vt:lpstr>
      <vt:lpstr>OKNA TRANSMISYJNE</vt:lpstr>
      <vt:lpstr>APERTURA NUMERYCZNA</vt:lpstr>
      <vt:lpstr>GENERATORY I FOTODETEKTORY ŚWIATŁA</vt:lpstr>
      <vt:lpstr>ŚWIATŁOWÓD JEDNOMODOWY</vt:lpstr>
      <vt:lpstr>ŚWIATŁOWÓD WIELOMODOWY</vt:lpstr>
      <vt:lpstr>BUDOWA WŁÓKNA ŚWIATŁOWODOWEGO</vt:lpstr>
      <vt:lpstr>PARAMETRY KABLI ŚWIATŁOWODOWYCH</vt:lpstr>
      <vt:lpstr>ZŁĄCZA ŚWIATŁOWODOWE</vt:lpstr>
      <vt:lpstr>POWŁOKI KABLI MIEDZIANYCH I ŚWIATŁOWODOWYCH</vt:lpstr>
      <vt:lpstr>Prezentacja programu PowerPoint</vt:lpstr>
    </vt:vector>
  </TitlesOfParts>
  <Company>WWSI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Daniel</dc:creator>
  <cp:lastModifiedBy>Dariusz Chaładyniak</cp:lastModifiedBy>
  <cp:revision>38</cp:revision>
  <dcterms:created xsi:type="dcterms:W3CDTF">2009-06-29T13:15:16Z</dcterms:created>
  <dcterms:modified xsi:type="dcterms:W3CDTF">2013-11-21T09:49:15Z</dcterms:modified>
</cp:coreProperties>
</file>