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  <p:sldMasterId id="2147483794" r:id="rId2"/>
    <p:sldMasterId id="2147483806" r:id="rId3"/>
    <p:sldMasterId id="2147483818" r:id="rId4"/>
    <p:sldMasterId id="2147483722" r:id="rId5"/>
    <p:sldMasterId id="2147483734" r:id="rId6"/>
    <p:sldMasterId id="2147483746" r:id="rId7"/>
    <p:sldMasterId id="2147483758" r:id="rId8"/>
    <p:sldMasterId id="2147483770" r:id="rId9"/>
    <p:sldMasterId id="2147483782" r:id="rId10"/>
  </p:sldMasterIdLst>
  <p:notesMasterIdLst>
    <p:notesMasterId r:id="rId91"/>
  </p:notesMasterIdLst>
  <p:sldIdLst>
    <p:sldId id="259" r:id="rId11"/>
    <p:sldId id="524" r:id="rId12"/>
    <p:sldId id="433" r:id="rId13"/>
    <p:sldId id="425" r:id="rId14"/>
    <p:sldId id="426" r:id="rId15"/>
    <p:sldId id="428" r:id="rId16"/>
    <p:sldId id="434" r:id="rId17"/>
    <p:sldId id="430" r:id="rId18"/>
    <p:sldId id="421" r:id="rId19"/>
    <p:sldId id="420" r:id="rId20"/>
    <p:sldId id="418" r:id="rId21"/>
    <p:sldId id="493" r:id="rId22"/>
    <p:sldId id="494" r:id="rId23"/>
    <p:sldId id="448" r:id="rId24"/>
    <p:sldId id="435" r:id="rId25"/>
    <p:sldId id="437" r:id="rId26"/>
    <p:sldId id="438" r:id="rId27"/>
    <p:sldId id="456" r:id="rId28"/>
    <p:sldId id="432" r:id="rId29"/>
    <p:sldId id="536" r:id="rId30"/>
    <p:sldId id="436" r:id="rId31"/>
    <p:sldId id="443" r:id="rId32"/>
    <p:sldId id="444" r:id="rId33"/>
    <p:sldId id="445" r:id="rId34"/>
    <p:sldId id="446" r:id="rId35"/>
    <p:sldId id="439" r:id="rId36"/>
    <p:sldId id="538" r:id="rId37"/>
    <p:sldId id="441" r:id="rId38"/>
    <p:sldId id="419" r:id="rId39"/>
    <p:sldId id="400" r:id="rId40"/>
    <p:sldId id="449" r:id="rId41"/>
    <p:sldId id="452" r:id="rId42"/>
    <p:sldId id="453" r:id="rId43"/>
    <p:sldId id="450" r:id="rId44"/>
    <p:sldId id="454" r:id="rId45"/>
    <p:sldId id="455" r:id="rId46"/>
    <p:sldId id="540" r:id="rId47"/>
    <p:sldId id="541" r:id="rId48"/>
    <p:sldId id="542" r:id="rId49"/>
    <p:sldId id="543" r:id="rId50"/>
    <p:sldId id="544" r:id="rId51"/>
    <p:sldId id="545" r:id="rId52"/>
    <p:sldId id="546" r:id="rId53"/>
    <p:sldId id="547" r:id="rId54"/>
    <p:sldId id="548" r:id="rId55"/>
    <p:sldId id="549" r:id="rId56"/>
    <p:sldId id="550" r:id="rId57"/>
    <p:sldId id="551" r:id="rId58"/>
    <p:sldId id="552" r:id="rId59"/>
    <p:sldId id="553" r:id="rId60"/>
    <p:sldId id="554" r:id="rId61"/>
    <p:sldId id="555" r:id="rId62"/>
    <p:sldId id="556" r:id="rId63"/>
    <p:sldId id="557" r:id="rId64"/>
    <p:sldId id="558" r:id="rId65"/>
    <p:sldId id="559" r:id="rId66"/>
    <p:sldId id="560" r:id="rId67"/>
    <p:sldId id="561" r:id="rId68"/>
    <p:sldId id="562" r:id="rId69"/>
    <p:sldId id="563" r:id="rId70"/>
    <p:sldId id="566" r:id="rId71"/>
    <p:sldId id="567" r:id="rId72"/>
    <p:sldId id="568" r:id="rId73"/>
    <p:sldId id="569" r:id="rId74"/>
    <p:sldId id="570" r:id="rId75"/>
    <p:sldId id="571" r:id="rId76"/>
    <p:sldId id="572" r:id="rId77"/>
    <p:sldId id="573" r:id="rId78"/>
    <p:sldId id="574" r:id="rId79"/>
    <p:sldId id="575" r:id="rId80"/>
    <p:sldId id="576" r:id="rId81"/>
    <p:sldId id="577" r:id="rId82"/>
    <p:sldId id="578" r:id="rId83"/>
    <p:sldId id="579" r:id="rId84"/>
    <p:sldId id="580" r:id="rId85"/>
    <p:sldId id="581" r:id="rId86"/>
    <p:sldId id="582" r:id="rId87"/>
    <p:sldId id="583" r:id="rId88"/>
    <p:sldId id="584" r:id="rId89"/>
    <p:sldId id="585" r:id="rId90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0404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Styl jasny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Styl jasny 1 — Ak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tyl jasny 1 — Ak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Styl jasny 1 — Ak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Styl pośredni 1 — Ak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18" autoAdjust="0"/>
    <p:restoredTop sz="69052" autoAdjust="0"/>
  </p:normalViewPr>
  <p:slideViewPr>
    <p:cSldViewPr>
      <p:cViewPr>
        <p:scale>
          <a:sx n="87" d="100"/>
          <a:sy n="87" d="100"/>
        </p:scale>
        <p:origin x="-948" y="-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9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28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63" Type="http://schemas.openxmlformats.org/officeDocument/2006/relationships/slide" Target="slides/slide53.xml"/><Relationship Id="rId68" Type="http://schemas.openxmlformats.org/officeDocument/2006/relationships/slide" Target="slides/slide58.xml"/><Relationship Id="rId76" Type="http://schemas.openxmlformats.org/officeDocument/2006/relationships/slide" Target="slides/slide66.xml"/><Relationship Id="rId84" Type="http://schemas.openxmlformats.org/officeDocument/2006/relationships/slide" Target="slides/slide74.xml"/><Relationship Id="rId89" Type="http://schemas.openxmlformats.org/officeDocument/2006/relationships/slide" Target="slides/slide79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1.xml"/><Relationship Id="rId9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slide" Target="slides/slide43.xml"/><Relationship Id="rId58" Type="http://schemas.openxmlformats.org/officeDocument/2006/relationships/slide" Target="slides/slide48.xml"/><Relationship Id="rId66" Type="http://schemas.openxmlformats.org/officeDocument/2006/relationships/slide" Target="slides/slide56.xml"/><Relationship Id="rId74" Type="http://schemas.openxmlformats.org/officeDocument/2006/relationships/slide" Target="slides/slide64.xml"/><Relationship Id="rId79" Type="http://schemas.openxmlformats.org/officeDocument/2006/relationships/slide" Target="slides/slide69.xml"/><Relationship Id="rId87" Type="http://schemas.openxmlformats.org/officeDocument/2006/relationships/slide" Target="slides/slide77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1.xml"/><Relationship Id="rId82" Type="http://schemas.openxmlformats.org/officeDocument/2006/relationships/slide" Target="slides/slide72.xml"/><Relationship Id="rId90" Type="http://schemas.openxmlformats.org/officeDocument/2006/relationships/slide" Target="slides/slide80.xml"/><Relationship Id="rId95" Type="http://schemas.openxmlformats.org/officeDocument/2006/relationships/tableStyles" Target="tableStyles.xml"/><Relationship Id="rId19" Type="http://schemas.openxmlformats.org/officeDocument/2006/relationships/slide" Target="slides/slide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56" Type="http://schemas.openxmlformats.org/officeDocument/2006/relationships/slide" Target="slides/slide46.xml"/><Relationship Id="rId64" Type="http://schemas.openxmlformats.org/officeDocument/2006/relationships/slide" Target="slides/slide54.xml"/><Relationship Id="rId69" Type="http://schemas.openxmlformats.org/officeDocument/2006/relationships/slide" Target="slides/slide59.xml"/><Relationship Id="rId77" Type="http://schemas.openxmlformats.org/officeDocument/2006/relationships/slide" Target="slides/slide67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1.xml"/><Relationship Id="rId72" Type="http://schemas.openxmlformats.org/officeDocument/2006/relationships/slide" Target="slides/slide62.xml"/><Relationship Id="rId80" Type="http://schemas.openxmlformats.org/officeDocument/2006/relationships/slide" Target="slides/slide70.xml"/><Relationship Id="rId85" Type="http://schemas.openxmlformats.org/officeDocument/2006/relationships/slide" Target="slides/slide75.xml"/><Relationship Id="rId9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slide" Target="slides/slide49.xml"/><Relationship Id="rId67" Type="http://schemas.openxmlformats.org/officeDocument/2006/relationships/slide" Target="slides/slide57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slide" Target="slides/slide52.xml"/><Relationship Id="rId70" Type="http://schemas.openxmlformats.org/officeDocument/2006/relationships/slide" Target="slides/slide60.xml"/><Relationship Id="rId75" Type="http://schemas.openxmlformats.org/officeDocument/2006/relationships/slide" Target="slides/slide65.xml"/><Relationship Id="rId83" Type="http://schemas.openxmlformats.org/officeDocument/2006/relationships/slide" Target="slides/slide73.xml"/><Relationship Id="rId88" Type="http://schemas.openxmlformats.org/officeDocument/2006/relationships/slide" Target="slides/slide78.xml"/><Relationship Id="rId9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slide" Target="slides/slide50.xml"/><Relationship Id="rId65" Type="http://schemas.openxmlformats.org/officeDocument/2006/relationships/slide" Target="slides/slide55.xml"/><Relationship Id="rId73" Type="http://schemas.openxmlformats.org/officeDocument/2006/relationships/slide" Target="slides/slide63.xml"/><Relationship Id="rId78" Type="http://schemas.openxmlformats.org/officeDocument/2006/relationships/slide" Target="slides/slide68.xml"/><Relationship Id="rId81" Type="http://schemas.openxmlformats.org/officeDocument/2006/relationships/slide" Target="slides/slide71.xml"/><Relationship Id="rId86" Type="http://schemas.openxmlformats.org/officeDocument/2006/relationships/slide" Target="slides/slide76.xml"/><Relationship Id="rId9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png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image" Target="../media/image43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png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image" Target="../media/image62.png"/><Relationship Id="rId4" Type="http://schemas.openxmlformats.org/officeDocument/2006/relationships/image" Target="../media/image65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B1EB550-343E-45A2-B3F3-22D56E08DEFC}" type="datetimeFigureOut">
              <a:rPr lang="pl-PL"/>
              <a:pPr>
                <a:defRPr/>
              </a:pPr>
              <a:t>2014-06-11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7E95914-DBF5-4AA7-8023-D8DB7F9503E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749384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Tytuł 5"/>
          <p:cNvSpPr txBox="1">
            <a:spLocks/>
          </p:cNvSpPr>
          <p:nvPr userDrawn="1"/>
        </p:nvSpPr>
        <p:spPr>
          <a:xfrm>
            <a:off x="331788" y="282575"/>
            <a:ext cx="8785225" cy="490538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TYTUŁ SLAJDU</a:t>
            </a: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8" name="Symbol zastępczy numeru slajdu 3"/>
          <p:cNvSpPr txBox="1">
            <a:spLocks/>
          </p:cNvSpPr>
          <p:nvPr userDrawn="1"/>
        </p:nvSpPr>
        <p:spPr bwMode="auto">
          <a:xfrm>
            <a:off x="6705600" y="65087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7EBF4F-031E-49BA-AC37-C782E95C990C}" type="slidenum">
              <a:rPr kumimoji="0" lang="pl-PL" sz="2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7BA1E-ABE4-4DB5-9B23-7D5BDC8D4BAD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4.jpeg"/><Relationship Id="rId7" Type="http://schemas.openxmlformats.org/officeDocument/2006/relationships/image" Target="../media/image17.jpeg"/><Relationship Id="rId2" Type="http://schemas.openxmlformats.org/officeDocument/2006/relationships/hyperlink" Target="http://pl.fotolia.com/id/43412299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hyperlink" Target="http://pl.fotolia.com/id/49658442" TargetMode="External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depolimeryzacje+polietylenu+film.avi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12" Type="http://schemas.openxmlformats.org/officeDocument/2006/relationships/image" Target="../media/image4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4.png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4.bin"/><Relationship Id="rId10" Type="http://schemas.openxmlformats.org/officeDocument/2006/relationships/image" Target="../media/image46.png"/><Relationship Id="rId4" Type="http://schemas.openxmlformats.org/officeDocument/2006/relationships/image" Target="../media/image43.png"/><Relationship Id="rId9" Type="http://schemas.openxmlformats.org/officeDocument/2006/relationships/oleObject" Target="../embeddings/oleObject6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61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image" Target="../media/image49.png"/><Relationship Id="rId7" Type="http://schemas.openxmlformats.org/officeDocument/2006/relationships/image" Target="../media/image6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1.bin"/><Relationship Id="rId11" Type="http://schemas.openxmlformats.org/officeDocument/2006/relationships/image" Target="../media/image65.png"/><Relationship Id="rId5" Type="http://schemas.openxmlformats.org/officeDocument/2006/relationships/image" Target="../media/image62.png"/><Relationship Id="rId10" Type="http://schemas.openxmlformats.org/officeDocument/2006/relationships/oleObject" Target="../embeddings/oleObject13.bin"/><Relationship Id="rId4" Type="http://schemas.openxmlformats.org/officeDocument/2006/relationships/oleObject" Target="../embeddings/oleObject10.bin"/><Relationship Id="rId9" Type="http://schemas.openxmlformats.org/officeDocument/2006/relationships/image" Target="../media/image6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65.png"/><Relationship Id="rId4" Type="http://schemas.openxmlformats.org/officeDocument/2006/relationships/oleObject" Target="../embeddings/oleObject14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Otrzymywanie+nylonu+film.avi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6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Otrzymywanie+polistyrenu+film.avi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jpe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2.pn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l-PL" sz="3600" b="1" dirty="0" smtClean="0"/>
              <a:t>Treści multimedialne - kodowanie, przetwarzanie, prezentacja</a:t>
            </a:r>
            <a:r>
              <a:rPr lang="pl-PL" sz="3600" dirty="0" smtClean="0"/>
              <a:t/>
            </a:r>
            <a:br>
              <a:rPr lang="pl-PL" sz="3600" dirty="0" smtClean="0"/>
            </a:b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3600" dirty="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dirty="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08FF9B-0118-44C7-8E1D-98D0E61C4556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5754"/>
            <a:ext cx="9146689" cy="6855984"/>
          </a:xfrm>
          <a:prstGeom prst="rect">
            <a:avLst/>
          </a:prstGeom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</a:t>
            </a:fld>
            <a:endParaRPr lang="pl-PL" dirty="0"/>
          </a:p>
        </p:txBody>
      </p:sp>
      <p:sp>
        <p:nvSpPr>
          <p:cNvPr id="9" name="Tytuł 5"/>
          <p:cNvSpPr txBox="1">
            <a:spLocks/>
          </p:cNvSpPr>
          <p:nvPr/>
        </p:nvSpPr>
        <p:spPr>
          <a:xfrm>
            <a:off x="179389" y="476672"/>
            <a:ext cx="7488956" cy="446521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4400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4400" dirty="0" smtClean="0">
                <a:solidFill>
                  <a:schemeClr val="bg1"/>
                </a:solidFill>
                <a:latin typeface="+mn-lt"/>
              </a:rPr>
            </a:br>
            <a:r>
              <a:rPr lang="pl-PL" sz="4400" b="1" dirty="0" smtClean="0">
                <a:solidFill>
                  <a:schemeClr val="bg1"/>
                </a:solidFill>
                <a:latin typeface="+mn-lt"/>
              </a:rPr>
              <a:t>Polimery </a:t>
            </a:r>
            <a:r>
              <a:rPr lang="pl-PL" sz="4400" b="1" dirty="0">
                <a:solidFill>
                  <a:schemeClr val="bg1"/>
                </a:solidFill>
                <a:latin typeface="+mn-lt"/>
              </a:rPr>
              <a:t>syntetyczne znane i nieznane</a:t>
            </a: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kumimoji="0" lang="pl-PL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pl-PL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Hanna Gulińska</a:t>
            </a: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kumimoji="0" lang="pl-PL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pl-PL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pl-PL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pl-PL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pl-PL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pl-PL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pl-PL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pl-PL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pl-PL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pl-PL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pl-PL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pl-PL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endParaRPr kumimoji="0" lang="pl-PL" sz="44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69687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7344816" cy="504056"/>
          </a:xfrm>
        </p:spPr>
        <p:txBody>
          <a:bodyPr>
            <a:no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Podział polimerów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naturalne (</a:t>
            </a:r>
            <a:r>
              <a:rPr lang="pl-PL" dirty="0" smtClean="0"/>
              <a:t>biopolimery)</a:t>
            </a:r>
            <a:endParaRPr lang="pl-PL" dirty="0"/>
          </a:p>
          <a:p>
            <a:r>
              <a:rPr lang="pl-PL" dirty="0"/>
              <a:t>n</a:t>
            </a:r>
            <a:r>
              <a:rPr lang="pl-PL" dirty="0" smtClean="0"/>
              <a:t>aturalne modyfikowane </a:t>
            </a:r>
            <a:endParaRPr lang="pl-PL" dirty="0"/>
          </a:p>
          <a:p>
            <a:r>
              <a:rPr lang="pl-PL" dirty="0" smtClean="0"/>
              <a:t>sztuczne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</a:t>
            </a:fld>
            <a:endParaRPr lang="pl-PL"/>
          </a:p>
        </p:txBody>
      </p:sp>
      <p:pic>
        <p:nvPicPr>
          <p:cNvPr id="8" name="Obraz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975" y="3197995"/>
            <a:ext cx="1222276" cy="109645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836712"/>
            <a:ext cx="2406981" cy="186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0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1767"/>
            <a:ext cx="2038325" cy="1395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0402" name="Picture 2" descr="C:\Documents and Settings\mkopacz\Moje dokumenty\Downloads\Photogenica_VMP1255080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579741"/>
            <a:ext cx="3429000" cy="227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403" name="Picture 3" descr="C:\Documents and Settings\mkopacz\Moje dokumenty\Downloads\Depositphotos_2294852_s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059886"/>
            <a:ext cx="2395135" cy="1595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404" name="Picture 4" descr="C:\Documents and Settings\mkopacz\Moje dokumenty\Downloads\Depositphotos_2615702_s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413" y="4459427"/>
            <a:ext cx="1962838" cy="130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Biopolimery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476" y="1340768"/>
            <a:ext cx="9032020" cy="4495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dirty="0" smtClean="0"/>
              <a:t>Człowiek, zwierzęta i rośliny zbudowane są           z polimerów: białek, polisacharydów, DNA…</a:t>
            </a:r>
            <a:endParaRPr lang="pl-PL" sz="2800" b="1" dirty="0" smtClean="0"/>
          </a:p>
        </p:txBody>
      </p:sp>
      <p:pic>
        <p:nvPicPr>
          <p:cNvPr id="208900" name="Picture 4" descr="http://www.periodni.com/gallery/cellulos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221088"/>
            <a:ext cx="4887863" cy="25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378" name="Picture 2" descr="C:\Documents and Settings\mkopacz\Moje dokumenty\Downloads\Photogenica_VMP10945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98068"/>
            <a:ext cx="2743200" cy="2008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379" name="Picture 3" descr="C:\Documents and Settings\mkopacz\Moje dokumenty\Downloads\Depositphotos_18719029_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606255"/>
            <a:ext cx="2618506" cy="174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380" name="Picture 4" descr="C:\Documents and Settings\mkopacz\Moje dokumenty\Downloads\Depositphotos_14463605_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204864"/>
            <a:ext cx="1844973" cy="184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96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Era tworzyw sztucznych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980728"/>
            <a:ext cx="8964488" cy="485584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dirty="0" smtClean="0"/>
              <a:t>Tworzywa sztuczne i włókna sztuczne stanowią jeden z głównych materiałów wykorzystywanych we wszystkich dziedzinach życia. </a:t>
            </a:r>
            <a:endParaRPr lang="pl-PL" sz="2800" b="1" dirty="0" smtClean="0"/>
          </a:p>
        </p:txBody>
      </p:sp>
      <p:pic>
        <p:nvPicPr>
          <p:cNvPr id="6" name="Obraz 5" descr="basketball ring and ball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116215"/>
            <a:ext cx="1513840" cy="152590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az 7" descr="Tennis Balls &amp; Racket-3">
            <a:hlinkClick r:id="rId4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486" y="5112032"/>
            <a:ext cx="1525905" cy="101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426" name="Picture 2" descr="C:\Documents and Settings\mkopacz\Moje dokumenty\Downloads\Photogenica_VMP160829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822" y="2763217"/>
            <a:ext cx="252794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427" name="Picture 3" descr="C:\Documents and Settings\mkopacz\Moje dokumenty\Downloads\Depositphotos_6786711_s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274" y="2789594"/>
            <a:ext cx="1520558" cy="101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428" name="Picture 4" descr="C:\Documents and Settings\mkopacz\Moje dokumenty\Downloads\Depositphotos_3749144_s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57" y="3981194"/>
            <a:ext cx="1816865" cy="2352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429" name="Picture 5" descr="C:\Documents and Settings\mkopacz\Moje dokumenty\Downloads\Depositphotos_2986244_s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234" y="2689711"/>
            <a:ext cx="1152128" cy="1731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430" name="Picture 6" descr="C:\Documents and Settings\mkopacz\Moje dokumenty\Downloads\Depositphotos_1266027_s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621835"/>
            <a:ext cx="1665292" cy="2046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431" name="Picture 7" descr="C:\Documents and Settings\mkopacz\Moje dokumenty\Downloads\Depositphotos_4501101_s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845" y="4478545"/>
            <a:ext cx="1854919" cy="1854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365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Era tworzyw sztucznych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1340768"/>
            <a:ext cx="8964488" cy="4495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dirty="0" smtClean="0"/>
              <a:t>Tworzywa sztuczne i włókna sztuczne stanowią jeden z głównych materiałów wykorzystywanych we wszystkich dziedzinach życia. </a:t>
            </a:r>
            <a:endParaRPr lang="pl-PL" sz="2800" b="1" dirty="0" smtClean="0"/>
          </a:p>
        </p:txBody>
      </p:sp>
      <p:pic>
        <p:nvPicPr>
          <p:cNvPr id="229378" name="Picture 2" descr="C:\Documents and Settings\mkopacz\Moje dokumenty\Downloads\Depositphotos_38295769_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8" r="-20848"/>
          <a:stretch/>
        </p:blipFill>
        <p:spPr bwMode="auto">
          <a:xfrm>
            <a:off x="63499" y="2780928"/>
            <a:ext cx="24986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379" name="Picture 3" descr="C:\Documents and Settings\mkopacz\Moje dokumenty\Downloads\Depositphotos_10120245_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996952"/>
            <a:ext cx="253482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380" name="Picture 4" descr="C:\Documents and Settings\mkopacz\Moje dokumenty\Downloads\Depositphotos_8122954_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827" y="3861048"/>
            <a:ext cx="4052317" cy="269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93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Era tworzyw sztucznych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1340768"/>
            <a:ext cx="8964488" cy="4495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dirty="0" smtClean="0"/>
              <a:t>Tworzywa sztuczne i włókna sztuczne stanowią jeden z głównych materiałów wykorzystywanych we wszystkich dziedzinach życia. </a:t>
            </a:r>
            <a:endParaRPr lang="pl-PL" sz="2800" b="1" dirty="0" smtClean="0"/>
          </a:p>
        </p:txBody>
      </p:sp>
      <p:pic>
        <p:nvPicPr>
          <p:cNvPr id="230402" name="Picture 2" descr="C:\Documents and Settings\mkopacz\Moje dokumenty\Downloads\Depositphotos_2050478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24944"/>
            <a:ext cx="2751410" cy="1835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403" name="Picture 3" descr="C:\Documents and Settings\mkopacz\Moje dokumenty\Downloads\Depositphotos_32801949_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929745"/>
            <a:ext cx="2230016" cy="167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404" name="Picture 4" descr="C:\Documents and Settings\mkopacz\Moje dokumenty\Downloads\Depositphotos_13642598_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03" y="5085184"/>
            <a:ext cx="4938854" cy="140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405" name="Picture 5" descr="C:\Documents and Settings\mkopacz\Moje dokumenty\Downloads\Depositphotos_30032923_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17106"/>
            <a:ext cx="2568997" cy="2568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90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Kompozyty polimerowe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1340768"/>
            <a:ext cx="8964488" cy="4495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dirty="0" smtClean="0"/>
              <a:t>Tworzywa sztuczne i włókna sztuczne stanowią jeden z głównych materiałów wykorzystywanych we wszystkich dziedzinach życia. </a:t>
            </a:r>
            <a:endParaRPr lang="pl-PL" sz="2800" b="1" dirty="0" smtClean="0"/>
          </a:p>
        </p:txBody>
      </p:sp>
      <p:pic>
        <p:nvPicPr>
          <p:cNvPr id="231426" name="Picture 2" descr="C:\Documents and Settings\mkopacz\Moje dokumenty\Downloads\Depositphotos_2019177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64" y="2696302"/>
            <a:ext cx="3210341" cy="2132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427" name="Picture 3" descr="C:\Documents and Settings\mkopacz\Moje dokumenty\Downloads\Depositphotos_4641839_s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98" b="-31298"/>
          <a:stretch/>
        </p:blipFill>
        <p:spPr bwMode="auto">
          <a:xfrm>
            <a:off x="457200" y="4923093"/>
            <a:ext cx="3394720" cy="2271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428" name="Picture 4" descr="C:\Documents and Settings\mkopacz\Moje dokumenty\Downloads\Depositphotos_20998205_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7" r="-14607"/>
          <a:stretch/>
        </p:blipFill>
        <p:spPr bwMode="auto">
          <a:xfrm>
            <a:off x="5076056" y="3861048"/>
            <a:ext cx="3943011" cy="2619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016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964488" cy="5616624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sz="2800" dirty="0" smtClean="0"/>
          </a:p>
          <a:p>
            <a:pPr marL="0" indent="0" algn="ctr">
              <a:buNone/>
            </a:pPr>
            <a:r>
              <a:rPr lang="pl-PL" sz="2800" dirty="0" smtClean="0"/>
              <a:t>Wyszukaj w zasobach Internetu znaczenie pojęć:</a:t>
            </a:r>
            <a:endParaRPr lang="pl-PL" sz="2800" dirty="0"/>
          </a:p>
          <a:p>
            <a:pPr lvl="1"/>
            <a:r>
              <a:rPr lang="pl-PL" sz="2400" b="1" dirty="0" smtClean="0"/>
              <a:t>polimer</a:t>
            </a:r>
          </a:p>
          <a:p>
            <a:pPr lvl="1"/>
            <a:r>
              <a:rPr lang="pl-PL" sz="2400" b="1" dirty="0"/>
              <a:t>m</a:t>
            </a:r>
            <a:r>
              <a:rPr lang="pl-PL" sz="2400" b="1" dirty="0" smtClean="0"/>
              <a:t>onomer</a:t>
            </a:r>
          </a:p>
          <a:p>
            <a:pPr lvl="1"/>
            <a:r>
              <a:rPr lang="pl-PL" sz="2400" b="1" dirty="0"/>
              <a:t>m</a:t>
            </a:r>
            <a:r>
              <a:rPr lang="pl-PL" sz="2400" b="1" dirty="0" smtClean="0"/>
              <a:t>er</a:t>
            </a:r>
          </a:p>
          <a:p>
            <a:pPr lvl="1"/>
            <a:r>
              <a:rPr lang="pl-PL" sz="2400" b="1" dirty="0"/>
              <a:t>p</a:t>
            </a:r>
            <a:r>
              <a:rPr lang="pl-PL" sz="2400" b="1" dirty="0" smtClean="0"/>
              <a:t>olimeryzacja</a:t>
            </a:r>
          </a:p>
          <a:p>
            <a:pPr lvl="1"/>
            <a:r>
              <a:rPr lang="pl-PL" sz="2400" b="1" dirty="0" smtClean="0"/>
              <a:t>depolimeryzacja</a:t>
            </a:r>
          </a:p>
          <a:p>
            <a:pPr lvl="1"/>
            <a:r>
              <a:rPr lang="pl-PL" sz="2400" b="1" dirty="0" smtClean="0"/>
              <a:t>termoplasty</a:t>
            </a:r>
          </a:p>
          <a:p>
            <a:pPr lvl="1"/>
            <a:r>
              <a:rPr lang="pl-PL" sz="2400" b="1" dirty="0" smtClean="0"/>
              <a:t>duroplasty</a:t>
            </a:r>
          </a:p>
          <a:p>
            <a:pPr lvl="1"/>
            <a:r>
              <a:rPr lang="pl-PL" sz="2400" b="1" dirty="0" err="1" smtClean="0"/>
              <a:t>homopolimery</a:t>
            </a:r>
            <a:endParaRPr lang="pl-PL" sz="2400" b="1" dirty="0" smtClean="0"/>
          </a:p>
          <a:p>
            <a:pPr lvl="1"/>
            <a:r>
              <a:rPr lang="pl-PL" sz="2400" b="1" dirty="0" smtClean="0"/>
              <a:t>kopolimery</a:t>
            </a:r>
          </a:p>
        </p:txBody>
      </p:sp>
    </p:spTree>
    <p:extLst>
      <p:ext uri="{BB962C8B-B14F-4D97-AF65-F5344CB8AC3E}">
        <p14:creationId xmlns:p14="http://schemas.microsoft.com/office/powerpoint/2010/main" val="324174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Polimery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1340768"/>
            <a:ext cx="8964488" cy="4495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b="1" dirty="0" smtClean="0"/>
              <a:t>POLIMERY</a:t>
            </a:r>
            <a:r>
              <a:rPr lang="pl-PL" sz="2800" dirty="0" smtClean="0"/>
              <a:t> to związki wielkocząsteczkowe, </a:t>
            </a:r>
          </a:p>
          <a:p>
            <a:pPr algn="ctr">
              <a:buNone/>
            </a:pPr>
            <a:r>
              <a:rPr lang="pl-PL" sz="2800" dirty="0" smtClean="0"/>
              <a:t>których łańcuchy </a:t>
            </a:r>
            <a:r>
              <a:rPr lang="pl-PL" sz="2800" dirty="0"/>
              <a:t>zbudowane są</a:t>
            </a:r>
            <a:endParaRPr lang="pl-PL" sz="2800" dirty="0" smtClean="0"/>
          </a:p>
          <a:p>
            <a:pPr algn="ctr">
              <a:buNone/>
            </a:pPr>
            <a:r>
              <a:rPr lang="pl-PL" sz="2800" dirty="0" smtClean="0"/>
              <a:t>z powtarzających się jednostek strukturalnych, zwanych </a:t>
            </a:r>
            <a:r>
              <a:rPr lang="pl-PL" sz="2800" b="1" dirty="0" smtClean="0"/>
              <a:t>merami </a:t>
            </a:r>
          </a:p>
          <a:p>
            <a:pPr algn="ctr">
              <a:buNone/>
            </a:pPr>
            <a:endParaRPr lang="pl-PL" sz="2800" b="1" dirty="0" smtClean="0"/>
          </a:p>
        </p:txBody>
      </p:sp>
      <p:pic>
        <p:nvPicPr>
          <p:cNvPr id="2088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0306" y="4317872"/>
            <a:ext cx="1104333" cy="1496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9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11" y="4307020"/>
            <a:ext cx="2306838" cy="1507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90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13241"/>
            <a:ext cx="2381686" cy="2092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90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713241"/>
            <a:ext cx="1575619" cy="210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2595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Monomery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1412776"/>
            <a:ext cx="8964488" cy="442379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3600" dirty="0" smtClean="0"/>
              <a:t>	</a:t>
            </a:r>
            <a:r>
              <a:rPr lang="pl-PL" sz="2800" b="1" dirty="0" smtClean="0"/>
              <a:t>MONOMERY</a:t>
            </a:r>
            <a:r>
              <a:rPr lang="pl-PL" sz="2800" dirty="0" smtClean="0"/>
              <a:t> to związki chemiczne, substraty, </a:t>
            </a:r>
          </a:p>
          <a:p>
            <a:pPr algn="ctr">
              <a:buNone/>
            </a:pPr>
            <a:r>
              <a:rPr lang="pl-PL" sz="2800" dirty="0" smtClean="0"/>
              <a:t>z których w procesie polimeryzacji otrzymuje się  polimery</a:t>
            </a:r>
            <a:endParaRPr lang="pl-PL" sz="2800" b="1" dirty="0" smtClean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314085"/>
            <a:ext cx="2306838" cy="1507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9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522427"/>
            <a:ext cx="1419994" cy="112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336704"/>
            <a:ext cx="1104333" cy="1496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587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Kopolimery i </a:t>
            </a:r>
            <a:r>
              <a:rPr lang="pl-PL" sz="2800" b="1" dirty="0" err="1" smtClean="0">
                <a:solidFill>
                  <a:schemeClr val="bg1"/>
                </a:solidFill>
              </a:rPr>
              <a:t>homopolimery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1340768"/>
            <a:ext cx="8964488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b="1" dirty="0" smtClean="0"/>
              <a:t>KOPOLIMERY </a:t>
            </a:r>
            <a:r>
              <a:rPr lang="pl-PL" sz="2800" dirty="0" smtClean="0"/>
              <a:t>to </a:t>
            </a:r>
            <a:r>
              <a:rPr lang="pl-PL" sz="2800" dirty="0"/>
              <a:t>związki wielkocząsteczkowe powstałe w wyniku reakcji polimeryzacji dwóch lub większej liczby różnych </a:t>
            </a:r>
            <a:r>
              <a:rPr lang="pl-PL" sz="2800" dirty="0" smtClean="0"/>
              <a:t>monomerów</a:t>
            </a:r>
          </a:p>
          <a:p>
            <a:pPr marL="0" indent="0">
              <a:buNone/>
            </a:pPr>
            <a:endParaRPr lang="pl-PL" sz="2800" dirty="0" smtClean="0"/>
          </a:p>
          <a:p>
            <a:pPr marL="0" indent="0">
              <a:buNone/>
            </a:pPr>
            <a:endParaRPr lang="pl-PL" sz="2800" dirty="0" smtClean="0"/>
          </a:p>
          <a:p>
            <a:pPr marL="0" indent="0">
              <a:buNone/>
            </a:pPr>
            <a:endParaRPr lang="pl-PL" sz="2800" b="1" dirty="0" smtClean="0"/>
          </a:p>
          <a:p>
            <a:pPr marL="0" indent="0">
              <a:buNone/>
            </a:pPr>
            <a:endParaRPr lang="pl-PL" sz="2800" b="1" dirty="0" smtClean="0"/>
          </a:p>
          <a:p>
            <a:pPr marL="0" indent="0">
              <a:buNone/>
            </a:pPr>
            <a:r>
              <a:rPr lang="pl-PL" sz="2800" b="1" dirty="0" smtClean="0"/>
              <a:t>HOMOPOLIMERY</a:t>
            </a:r>
            <a:r>
              <a:rPr lang="pl-PL" sz="2800" dirty="0" smtClean="0"/>
              <a:t> to związki wielkocząsteczkowe powstałe w wyniku reakcji polimeryzacji jednego rodzaju monomeru</a:t>
            </a:r>
          </a:p>
          <a:p>
            <a:pPr marL="0" indent="0">
              <a:buNone/>
            </a:pPr>
            <a:endParaRPr lang="pl-PL" sz="2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6" name="Obi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3307984"/>
              </p:ext>
            </p:extLst>
          </p:nvPr>
        </p:nvGraphicFramePr>
        <p:xfrm>
          <a:off x="2483768" y="3068960"/>
          <a:ext cx="3786128" cy="13439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373" name="Obraz - mapa bitowa" r:id="rId3" imgW="2247619" imgH="800212" progId="Paint.Picture">
                  <p:embed/>
                </p:oleObj>
              </mc:Choice>
              <mc:Fallback>
                <p:oleObj name="Obraz - mapa bitowa" r:id="rId3" imgW="2247619" imgH="800212" progId="Paint.Picture">
                  <p:embed/>
                  <p:pic>
                    <p:nvPicPr>
                      <p:cNvPr id="0" name="Obi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3768" y="3068960"/>
                        <a:ext cx="3786128" cy="134399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3360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Termoplasty i duroplasty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1340768"/>
            <a:ext cx="8964488" cy="4495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b="1" dirty="0" smtClean="0"/>
              <a:t>TERMOPLASTY</a:t>
            </a:r>
            <a:r>
              <a:rPr lang="pl-PL" sz="2800" dirty="0" smtClean="0"/>
              <a:t> to tworzywa, które podczas </a:t>
            </a:r>
            <a:r>
              <a:rPr lang="pl-PL" sz="2800" dirty="0"/>
              <a:t>ogrzewania miękną, a po ostygnięciu twardnieją, mogą być wielokrotnie przetwarzane (np. PE, PP, PS, PVC, PET</a:t>
            </a:r>
            <a:r>
              <a:rPr lang="pl-PL" sz="2800" dirty="0" smtClean="0"/>
              <a:t>)</a:t>
            </a:r>
          </a:p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r>
              <a:rPr lang="pl-PL" sz="2800" b="1" dirty="0" smtClean="0"/>
              <a:t>DUROPLASTY </a:t>
            </a:r>
            <a:r>
              <a:rPr lang="pl-PL" sz="2800" dirty="0" smtClean="0"/>
              <a:t>to </a:t>
            </a:r>
            <a:r>
              <a:rPr lang="pl-PL" sz="2800" dirty="0"/>
              <a:t>tworzywa o wysokim stopniu</a:t>
            </a:r>
            <a:r>
              <a:rPr lang="pl-PL" sz="2800" b="1" dirty="0"/>
              <a:t> </a:t>
            </a:r>
            <a:r>
              <a:rPr lang="pl-PL" sz="2800" dirty="0" smtClean="0"/>
              <a:t>usieciowienia, </a:t>
            </a:r>
            <a:r>
              <a:rPr lang="pl-PL" sz="2800" dirty="0"/>
              <a:t>zazwyczaj nietopliwe lub trudno topliwe, często kruche (np. poliuretany, pianki poliuretanowe</a:t>
            </a:r>
            <a:r>
              <a:rPr lang="pl-PL" sz="2800" dirty="0" smtClean="0"/>
              <a:t>)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102439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964488" cy="514387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sz="2800" dirty="0" smtClean="0"/>
          </a:p>
          <a:p>
            <a:pPr algn="ctr">
              <a:buNone/>
            </a:pPr>
            <a:endParaRPr lang="pl-PL" sz="1600" dirty="0"/>
          </a:p>
          <a:p>
            <a:pPr marL="514350" indent="-514350">
              <a:buFont typeface="+mj-lt"/>
              <a:buAutoNum type="arabicPeriod"/>
            </a:pPr>
            <a:r>
              <a:rPr lang="pl-PL" sz="2800" dirty="0" smtClean="0"/>
              <a:t>Wyszukaj w zasobach Internetu, w jakich  warunkach (ciśnienie, temperatura, katalizator) przeprowadza się reakcję otrzymywania  polietylenu.</a:t>
            </a:r>
          </a:p>
          <a:p>
            <a:pPr marL="514350" indent="-514350">
              <a:buFont typeface="+mj-lt"/>
              <a:buAutoNum type="arabicPeriod"/>
            </a:pPr>
            <a:endParaRPr lang="pl-PL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pl-PL" sz="2800" dirty="0" smtClean="0"/>
              <a:t>Opisz reakcję otrzymywania polietylenu stosując pojęcia: polimeryzacja, monomer, polimer, mer.</a:t>
            </a:r>
            <a:endParaRPr lang="pl-PL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55862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964488" cy="514387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sz="2800" dirty="0" smtClean="0"/>
          </a:p>
          <a:p>
            <a:pPr algn="ctr">
              <a:buNone/>
            </a:pPr>
            <a:endParaRPr lang="pl-PL" sz="2800" dirty="0"/>
          </a:p>
          <a:p>
            <a:pPr marL="0" indent="0" algn="ctr">
              <a:buNone/>
            </a:pPr>
            <a:endParaRPr lang="pl-PL" sz="2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267416" y="3589573"/>
            <a:ext cx="86250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latin typeface="+mn-lt"/>
              </a:rPr>
              <a:t>Warunki przebiegu reakcji polimeryzacji polietylenu:</a:t>
            </a:r>
            <a:r>
              <a:rPr lang="pl-PL" sz="2800" dirty="0" smtClean="0">
                <a:latin typeface="+mn-lt"/>
              </a:rPr>
              <a:t>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2800" dirty="0">
                <a:latin typeface="+mn-lt"/>
              </a:rPr>
              <a:t>c</a:t>
            </a:r>
            <a:r>
              <a:rPr lang="pl-PL" sz="2800" dirty="0" smtClean="0">
                <a:latin typeface="+mn-lt"/>
              </a:rPr>
              <a:t>iśnienie</a:t>
            </a:r>
            <a:r>
              <a:rPr lang="pl-PL" sz="2800" dirty="0">
                <a:latin typeface="+mn-lt"/>
              </a:rPr>
              <a:t>: 100-3000atm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2800" dirty="0">
                <a:latin typeface="+mn-lt"/>
              </a:rPr>
              <a:t>t</a:t>
            </a:r>
            <a:r>
              <a:rPr lang="pl-PL" sz="2800" dirty="0" smtClean="0">
                <a:latin typeface="+mn-lt"/>
              </a:rPr>
              <a:t>emperatura</a:t>
            </a:r>
            <a:r>
              <a:rPr lang="pl-PL" sz="2800" dirty="0">
                <a:latin typeface="+mn-lt"/>
              </a:rPr>
              <a:t>: 100-250°C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2800" dirty="0">
                <a:latin typeface="+mn-lt"/>
              </a:rPr>
              <a:t>k</a:t>
            </a:r>
            <a:r>
              <a:rPr lang="pl-PL" sz="2800" dirty="0" smtClean="0">
                <a:latin typeface="+mn-lt"/>
              </a:rPr>
              <a:t>atalizator </a:t>
            </a:r>
            <a:r>
              <a:rPr lang="pl-PL" sz="2800" dirty="0">
                <a:latin typeface="+mn-lt"/>
              </a:rPr>
              <a:t>rodnikowy np. nadtlenek benzoilu</a:t>
            </a:r>
          </a:p>
        </p:txBody>
      </p:sp>
      <p:pic>
        <p:nvPicPr>
          <p:cNvPr id="214030" name="Picture 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94" y="1082282"/>
            <a:ext cx="7711012" cy="1535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5567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2008" y="692696"/>
            <a:ext cx="8964488" cy="514387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sz="2800" dirty="0" smtClean="0"/>
          </a:p>
          <a:p>
            <a:pPr algn="ctr">
              <a:buNone/>
            </a:pPr>
            <a:endParaRPr lang="pl-PL" sz="2800" dirty="0"/>
          </a:p>
          <a:p>
            <a:pPr marL="0" indent="0" algn="ctr">
              <a:buNone/>
            </a:pPr>
            <a:endParaRPr lang="pl-PL" sz="2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323528" y="1149017"/>
            <a:ext cx="835292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>
                <a:latin typeface="+mn-lt"/>
              </a:rPr>
              <a:t>W podanych poniżej zdaniach, podkreśl wszystkie właściwości </a:t>
            </a:r>
            <a:r>
              <a:rPr lang="pl-PL" sz="2800" b="1" dirty="0" smtClean="0">
                <a:latin typeface="+mn-lt"/>
              </a:rPr>
              <a:t>charakteryzujące </a:t>
            </a:r>
            <a:r>
              <a:rPr lang="pl-PL" sz="2800" b="1" dirty="0">
                <a:latin typeface="+mn-lt"/>
              </a:rPr>
              <a:t>polietylen</a:t>
            </a:r>
            <a:r>
              <a:rPr lang="pl-PL" sz="2800" dirty="0">
                <a:latin typeface="+mn-lt"/>
              </a:rPr>
              <a:t>.</a:t>
            </a:r>
          </a:p>
          <a:p>
            <a:r>
              <a:rPr lang="pl-PL" sz="2800" dirty="0">
                <a:latin typeface="+mn-lt"/>
              </a:rPr>
              <a:t> </a:t>
            </a:r>
          </a:p>
          <a:p>
            <a:r>
              <a:rPr lang="pl-PL" sz="2800" dirty="0">
                <a:latin typeface="+mn-lt"/>
              </a:rPr>
              <a:t>Polietylen jest tworzywem o </a:t>
            </a:r>
            <a:r>
              <a:rPr lang="pl-PL" sz="2800" i="1" dirty="0">
                <a:latin typeface="+mn-lt"/>
              </a:rPr>
              <a:t>małej / dużej </a:t>
            </a:r>
            <a:r>
              <a:rPr lang="pl-PL" sz="2800" dirty="0">
                <a:latin typeface="+mn-lt"/>
              </a:rPr>
              <a:t>odporności chemicznej. To związek chemiczny zaliczany do </a:t>
            </a:r>
            <a:r>
              <a:rPr lang="pl-PL" sz="2800" i="1" dirty="0">
                <a:latin typeface="+mn-lt"/>
              </a:rPr>
              <a:t>termoplastów / duroplastów</a:t>
            </a:r>
            <a:r>
              <a:rPr lang="pl-PL" sz="2800" dirty="0">
                <a:latin typeface="+mn-lt"/>
              </a:rPr>
              <a:t>, które </a:t>
            </a:r>
            <a:r>
              <a:rPr lang="pl-PL" sz="2800" i="1" dirty="0">
                <a:latin typeface="+mn-lt"/>
              </a:rPr>
              <a:t>można / nie można </a:t>
            </a:r>
            <a:r>
              <a:rPr lang="pl-PL" sz="2800" dirty="0">
                <a:latin typeface="+mn-lt"/>
              </a:rPr>
              <a:t>wielokrotnie przetwarzać. Polietylen pali się </a:t>
            </a:r>
            <a:r>
              <a:rPr lang="pl-PL" sz="2800" i="1" dirty="0">
                <a:latin typeface="+mn-lt"/>
              </a:rPr>
              <a:t>jasnym / kopcącym</a:t>
            </a:r>
            <a:r>
              <a:rPr lang="pl-PL" sz="2800" dirty="0">
                <a:latin typeface="+mn-lt"/>
              </a:rPr>
              <a:t> płomieniem, topi </a:t>
            </a:r>
            <a:r>
              <a:rPr lang="pl-PL" sz="2800" dirty="0" smtClean="0">
                <a:latin typeface="+mn-lt"/>
              </a:rPr>
              <a:t>się, </a:t>
            </a:r>
            <a:r>
              <a:rPr lang="pl-PL" sz="2800" dirty="0">
                <a:latin typeface="+mn-lt"/>
              </a:rPr>
              <a:t>płonące krople spadają, wydziela się zapach palącej się parafiny.</a:t>
            </a:r>
          </a:p>
          <a:p>
            <a:endParaRPr lang="pl-PL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176105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2008" y="692696"/>
            <a:ext cx="8964488" cy="514387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sz="2800" dirty="0" smtClean="0"/>
          </a:p>
          <a:p>
            <a:pPr algn="ctr">
              <a:buNone/>
            </a:pPr>
            <a:endParaRPr lang="pl-PL" sz="2800" dirty="0"/>
          </a:p>
          <a:p>
            <a:pPr marL="0" indent="0" algn="ctr">
              <a:buNone/>
            </a:pPr>
            <a:endParaRPr lang="pl-PL" sz="2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323528" y="1268760"/>
            <a:ext cx="83529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>
                <a:latin typeface="+mn-lt"/>
              </a:rPr>
              <a:t> </a:t>
            </a:r>
          </a:p>
          <a:p>
            <a:r>
              <a:rPr lang="pl-PL" sz="2800" dirty="0">
                <a:latin typeface="+mn-lt"/>
              </a:rPr>
              <a:t>Polietylen jest tworzywem o </a:t>
            </a:r>
            <a:r>
              <a:rPr lang="pl-PL" sz="2800" i="1" dirty="0">
                <a:latin typeface="+mn-lt"/>
              </a:rPr>
              <a:t>małej / </a:t>
            </a:r>
            <a:r>
              <a:rPr lang="pl-PL" sz="2800" i="1" u="sng" dirty="0">
                <a:latin typeface="+mn-lt"/>
              </a:rPr>
              <a:t>dużej</a:t>
            </a:r>
            <a:r>
              <a:rPr lang="pl-PL" sz="2800" i="1" dirty="0">
                <a:latin typeface="+mn-lt"/>
              </a:rPr>
              <a:t> </a:t>
            </a:r>
            <a:r>
              <a:rPr lang="pl-PL" sz="2800" dirty="0">
                <a:latin typeface="+mn-lt"/>
              </a:rPr>
              <a:t>odporności chemicznej. To związek chemiczny zaliczany do </a:t>
            </a:r>
            <a:r>
              <a:rPr lang="pl-PL" sz="2800" i="1" u="sng" dirty="0">
                <a:latin typeface="+mn-lt"/>
              </a:rPr>
              <a:t>termoplastów </a:t>
            </a:r>
            <a:r>
              <a:rPr lang="pl-PL" sz="2800" i="1" dirty="0">
                <a:latin typeface="+mn-lt"/>
              </a:rPr>
              <a:t>/ duroplastów</a:t>
            </a:r>
            <a:r>
              <a:rPr lang="pl-PL" sz="2800" dirty="0">
                <a:latin typeface="+mn-lt"/>
              </a:rPr>
              <a:t>, które </a:t>
            </a:r>
            <a:r>
              <a:rPr lang="pl-PL" sz="2800" i="1" u="sng" dirty="0">
                <a:latin typeface="+mn-lt"/>
              </a:rPr>
              <a:t>można</a:t>
            </a:r>
            <a:r>
              <a:rPr lang="pl-PL" sz="2800" i="1" dirty="0">
                <a:latin typeface="+mn-lt"/>
              </a:rPr>
              <a:t> / nie można </a:t>
            </a:r>
            <a:r>
              <a:rPr lang="pl-PL" sz="2800" dirty="0">
                <a:latin typeface="+mn-lt"/>
              </a:rPr>
              <a:t>wielokrotnie przetwarzać. Polietylen pali się </a:t>
            </a:r>
            <a:r>
              <a:rPr lang="pl-PL" sz="2800" i="1" u="sng" dirty="0">
                <a:latin typeface="+mn-lt"/>
              </a:rPr>
              <a:t>jasnym</a:t>
            </a:r>
            <a:r>
              <a:rPr lang="pl-PL" sz="2800" i="1" dirty="0">
                <a:latin typeface="+mn-lt"/>
              </a:rPr>
              <a:t> / kopcącym</a:t>
            </a:r>
            <a:r>
              <a:rPr lang="pl-PL" sz="2800" dirty="0">
                <a:latin typeface="+mn-lt"/>
              </a:rPr>
              <a:t> płomieniem, topi się, płonące krople spadają, wydziela się zapach palącej się parafiny.</a:t>
            </a:r>
          </a:p>
          <a:p>
            <a:endParaRPr lang="pl-PL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058352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1404" y="908720"/>
            <a:ext cx="8229600" cy="1143000"/>
          </a:xfrm>
        </p:spPr>
        <p:txBody>
          <a:bodyPr>
            <a:normAutofit/>
          </a:bodyPr>
          <a:lstStyle/>
          <a:p>
            <a:r>
              <a:rPr lang="pl-PL" sz="3600" i="1" dirty="0" smtClean="0"/>
              <a:t>Depolimeryzacja polietylenu</a:t>
            </a:r>
            <a:endParaRPr lang="pl-PL" sz="3600" i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18</a:t>
            </a:fld>
            <a:endParaRPr lang="pl-PL"/>
          </a:p>
        </p:txBody>
      </p:sp>
      <p:pic>
        <p:nvPicPr>
          <p:cNvPr id="6" name="Picture 2" descr="G:\projekt\MODUŁ I\alkohole\zdjęcia z Internetu\pobrane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20888"/>
            <a:ext cx="3960856" cy="3171841"/>
          </a:xfrm>
          <a:prstGeom prst="rect">
            <a:avLst/>
          </a:prstGeom>
          <a:noFill/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446856" y="-85402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pl-PL" sz="2800" b="1" dirty="0" smtClean="0">
                <a:solidFill>
                  <a:schemeClr val="bg1"/>
                </a:solidFill>
              </a:rPr>
              <a:t>Film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9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964488" cy="514387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sz="2800" dirty="0" smtClean="0"/>
          </a:p>
          <a:p>
            <a:pPr algn="ctr">
              <a:buNone/>
            </a:pPr>
            <a:endParaRPr lang="pl-PL" sz="2800" dirty="0"/>
          </a:p>
          <a:p>
            <a:pPr marL="514350" indent="-514350">
              <a:buFont typeface="+mj-lt"/>
              <a:buAutoNum type="arabicPeriod"/>
            </a:pPr>
            <a:r>
              <a:rPr lang="pl-PL" sz="2800" dirty="0" smtClean="0"/>
              <a:t>Za </a:t>
            </a:r>
            <a:r>
              <a:rPr lang="pl-PL" sz="2800" dirty="0"/>
              <a:t>pomocą programu </a:t>
            </a:r>
            <a:r>
              <a:rPr lang="pl-PL" sz="2800" dirty="0" err="1"/>
              <a:t>ChemSkech</a:t>
            </a:r>
            <a:r>
              <a:rPr lang="pl-PL" sz="2800" dirty="0"/>
              <a:t> narysuj wzór produktu depolimeryzacji polietylenu. </a:t>
            </a:r>
            <a:endParaRPr lang="pl-PL" sz="2800" dirty="0" smtClean="0"/>
          </a:p>
          <a:p>
            <a:pPr marL="514350" indent="-514350">
              <a:buFont typeface="+mj-lt"/>
              <a:buAutoNum type="arabicPeriod"/>
            </a:pPr>
            <a:endParaRPr lang="pl-PL" sz="2800" dirty="0"/>
          </a:p>
          <a:p>
            <a:pPr marL="514350" indent="-514350">
              <a:buFont typeface="+mj-lt"/>
              <a:buAutoNum type="arabicPeriod"/>
            </a:pPr>
            <a:r>
              <a:rPr lang="pl-PL" sz="2800" dirty="0"/>
              <a:t>Obejrzyj narysowane przez Ciebie struktury </a:t>
            </a:r>
            <a:br>
              <a:rPr lang="pl-PL" sz="2800" dirty="0"/>
            </a:br>
            <a:r>
              <a:rPr lang="pl-PL" sz="2800" dirty="0"/>
              <a:t>w przestrzeni trójwymiarowej, wykorzystując funkcje programu </a:t>
            </a:r>
            <a:r>
              <a:rPr lang="pl-PL" sz="2800" dirty="0" err="1"/>
              <a:t>ChemSkech</a:t>
            </a:r>
            <a:r>
              <a:rPr lang="pl-PL" sz="2800" dirty="0"/>
              <a:t> o nazwie </a:t>
            </a:r>
            <a:br>
              <a:rPr lang="pl-PL" sz="2800" dirty="0"/>
            </a:br>
            <a:r>
              <a:rPr lang="pl-PL" sz="2800" dirty="0"/>
              <a:t>3D Viewer.</a:t>
            </a:r>
          </a:p>
        </p:txBody>
      </p:sp>
    </p:spTree>
    <p:extLst>
      <p:ext uri="{BB962C8B-B14F-4D97-AF65-F5344CB8AC3E}">
        <p14:creationId xmlns:p14="http://schemas.microsoft.com/office/powerpoint/2010/main" val="2990517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Model cząsteczki </a:t>
            </a:r>
            <a:r>
              <a:rPr lang="pl-PL" sz="2800" b="1" dirty="0" err="1" smtClean="0">
                <a:solidFill>
                  <a:schemeClr val="bg1"/>
                </a:solidFill>
              </a:rPr>
              <a:t>etenu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964488" cy="514387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sz="2800" dirty="0" smtClean="0"/>
          </a:p>
          <a:p>
            <a:pPr algn="ctr">
              <a:buNone/>
            </a:pPr>
            <a:endParaRPr lang="pl-PL" sz="2800" dirty="0"/>
          </a:p>
          <a:p>
            <a:pPr marL="0" indent="0">
              <a:buNone/>
            </a:pPr>
            <a:endParaRPr lang="pl-PL" sz="2800" dirty="0" smtClean="0"/>
          </a:p>
        </p:txBody>
      </p:sp>
      <p:pic>
        <p:nvPicPr>
          <p:cNvPr id="5" name="Obraz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068960"/>
            <a:ext cx="2715040" cy="2190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az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195" y="2924944"/>
            <a:ext cx="2376263" cy="19442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139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Nazwy handlowe tworzyw sztucznych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964488" cy="5143872"/>
          </a:xfrm>
        </p:spPr>
        <p:txBody>
          <a:bodyPr>
            <a:normAutofit/>
          </a:bodyPr>
          <a:lstStyle/>
          <a:p>
            <a:pPr>
              <a:buNone/>
            </a:pPr>
            <a:endParaRPr lang="pl-PL" sz="2800" dirty="0" smtClean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5" name="Obi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5635112"/>
              </p:ext>
            </p:extLst>
          </p:nvPr>
        </p:nvGraphicFramePr>
        <p:xfrm>
          <a:off x="599690" y="1988840"/>
          <a:ext cx="7944619" cy="2880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86" name="Obraz - mapa bitowa" r:id="rId3" imgW="6744641" imgH="2457143" progId="PBrush">
                  <p:embed/>
                </p:oleObj>
              </mc:Choice>
              <mc:Fallback>
                <p:oleObj name="Obraz - mapa bitowa" r:id="rId3" imgW="6744641" imgH="2457143" progId="PBrush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9690" y="1988840"/>
                        <a:ext cx="7944619" cy="28803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0844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964488" cy="5760640"/>
          </a:xfrm>
        </p:spPr>
        <p:txBody>
          <a:bodyPr>
            <a:normAutofit/>
          </a:bodyPr>
          <a:lstStyle/>
          <a:p>
            <a:pPr>
              <a:buNone/>
            </a:pPr>
            <a:endParaRPr lang="pl-PL" sz="1200" dirty="0" smtClean="0"/>
          </a:p>
          <a:p>
            <a:pPr>
              <a:buNone/>
            </a:pPr>
            <a:r>
              <a:rPr lang="pl-PL" sz="2800" dirty="0" smtClean="0"/>
              <a:t>Korzystając </a:t>
            </a:r>
            <a:r>
              <a:rPr lang="pl-PL" sz="2800" dirty="0"/>
              <a:t>z dostępnych źródeł informacji ustal, które z podanych wyrobów </a:t>
            </a:r>
            <a:r>
              <a:rPr lang="pl-PL" sz="2800" dirty="0" smtClean="0"/>
              <a:t>wykonano z:</a:t>
            </a:r>
          </a:p>
          <a:p>
            <a:pPr>
              <a:buNone/>
            </a:pPr>
            <a:endParaRPr lang="pl-PL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pl-PL" sz="2800" dirty="0" smtClean="0"/>
              <a:t>PE-HD </a:t>
            </a:r>
            <a:r>
              <a:rPr lang="pl-PL" sz="2800" dirty="0"/>
              <a:t>(polietylenu o wysokiej gęstości</a:t>
            </a:r>
            <a:r>
              <a:rPr lang="pl-PL" sz="2800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800" dirty="0" smtClean="0"/>
              <a:t>PE-LD </a:t>
            </a:r>
            <a:r>
              <a:rPr lang="pl-PL" sz="2800" dirty="0"/>
              <a:t>(polietylenu o niskiej gęstości</a:t>
            </a:r>
            <a:r>
              <a:rPr lang="pl-PL" sz="2800" dirty="0" smtClean="0"/>
              <a:t>):</a:t>
            </a:r>
          </a:p>
          <a:p>
            <a:pPr marL="914400" lvl="1" indent="-457200">
              <a:buFont typeface="+mj-lt"/>
              <a:buAutoNum type="alphaUcPeriod"/>
            </a:pPr>
            <a:r>
              <a:rPr lang="pl-PL" sz="2400" dirty="0" smtClean="0"/>
              <a:t>woreczki śniadaniowe</a:t>
            </a:r>
            <a:endParaRPr lang="pl-PL" sz="2400" dirty="0"/>
          </a:p>
          <a:p>
            <a:pPr marL="914400" lvl="1" indent="-457200">
              <a:buFont typeface="+mj-lt"/>
              <a:buAutoNum type="alphaUcPeriod"/>
            </a:pPr>
            <a:r>
              <a:rPr lang="pl-PL" sz="2400" dirty="0" smtClean="0"/>
              <a:t>nakrętki </a:t>
            </a:r>
            <a:r>
              <a:rPr lang="pl-PL" sz="2400" dirty="0"/>
              <a:t>na butelki</a:t>
            </a:r>
          </a:p>
          <a:p>
            <a:pPr marL="914400" lvl="1" indent="-457200">
              <a:buFont typeface="+mj-lt"/>
              <a:buAutoNum type="alphaUcPeriod"/>
            </a:pPr>
            <a:r>
              <a:rPr lang="pl-PL" sz="2400" dirty="0" smtClean="0"/>
              <a:t>węże </a:t>
            </a:r>
            <a:r>
              <a:rPr lang="pl-PL" sz="2400" dirty="0"/>
              <a:t>do wody</a:t>
            </a:r>
          </a:p>
          <a:p>
            <a:pPr marL="914400" lvl="1" indent="-457200">
              <a:buFont typeface="+mj-lt"/>
              <a:buAutoNum type="alphaUcPeriod"/>
            </a:pPr>
            <a:r>
              <a:rPr lang="pl-PL" sz="2400" dirty="0" smtClean="0"/>
              <a:t>laminaty opakowań </a:t>
            </a:r>
            <a:r>
              <a:rPr lang="pl-PL" sz="2400" dirty="0" err="1" smtClean="0"/>
              <a:t>TetraPak</a:t>
            </a:r>
            <a:endParaRPr lang="pl-PL" sz="2400" dirty="0"/>
          </a:p>
          <a:p>
            <a:pPr marL="914400" lvl="1" indent="-457200">
              <a:buFont typeface="+mj-lt"/>
              <a:buAutoNum type="alphaUcPeriod"/>
            </a:pPr>
            <a:r>
              <a:rPr lang="pl-PL" sz="2400" dirty="0" smtClean="0"/>
              <a:t>torby „reklamówki”</a:t>
            </a:r>
            <a:endParaRPr lang="pl-PL" sz="2400" dirty="0"/>
          </a:p>
          <a:p>
            <a:pPr marL="914400" lvl="1" indent="-457200">
              <a:buFont typeface="+mj-lt"/>
              <a:buAutoNum type="alphaUcPeriod"/>
            </a:pPr>
            <a:r>
              <a:rPr lang="pl-PL" sz="2400" dirty="0" smtClean="0"/>
              <a:t>pojemniki </a:t>
            </a:r>
            <a:r>
              <a:rPr lang="pl-PL" sz="2400" dirty="0"/>
              <a:t>na kosmetyki i lekarstwa</a:t>
            </a:r>
          </a:p>
          <a:p>
            <a:pPr>
              <a:buNone/>
            </a:pPr>
            <a:endParaRPr lang="pl-PL" sz="2800" dirty="0" smtClean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3508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962934"/>
              </p:ext>
            </p:extLst>
          </p:nvPr>
        </p:nvGraphicFramePr>
        <p:xfrm>
          <a:off x="431538" y="2420888"/>
          <a:ext cx="8280923" cy="28083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989"/>
                <a:gridCol w="1182989"/>
                <a:gridCol w="1182989"/>
                <a:gridCol w="1182989"/>
                <a:gridCol w="1182989"/>
                <a:gridCol w="1182989"/>
                <a:gridCol w="1182989"/>
              </a:tblGrid>
              <a:tr h="936103"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r>
                        <a:rPr lang="pl-PL" dirty="0" smtClean="0"/>
                        <a:t>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r>
                        <a:rPr lang="pl-PL" dirty="0" smtClean="0"/>
                        <a:t>B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r>
                        <a:rPr lang="pl-PL" dirty="0" smtClean="0"/>
                        <a:t>D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r>
                        <a:rPr lang="pl-PL" dirty="0" smtClean="0"/>
                        <a:t>E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r>
                        <a:rPr lang="pl-PL" dirty="0" smtClean="0"/>
                        <a:t>F</a:t>
                      </a:r>
                      <a:endParaRPr lang="pl-PL" dirty="0"/>
                    </a:p>
                  </a:txBody>
                  <a:tcPr anchor="ctr"/>
                </a:tc>
              </a:tr>
              <a:tr h="9361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 smtClean="0"/>
                        <a:t>PE-HD</a:t>
                      </a:r>
                      <a:endParaRPr lang="pl-PL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X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X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X</a:t>
                      </a:r>
                      <a:endParaRPr lang="pl-PL" dirty="0"/>
                    </a:p>
                  </a:txBody>
                  <a:tcPr anchor="ctr"/>
                </a:tc>
              </a:tr>
              <a:tr h="9361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 smtClean="0"/>
                        <a:t>PE-LD</a:t>
                      </a:r>
                      <a:endParaRPr lang="pl-PL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X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X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X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853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980728"/>
            <a:ext cx="8291264" cy="30243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dirty="0"/>
              <a:t>Spośród przedstawionych poniżej wzorów podkreśl ten, który przedstawia budowę fragmentu łańcucha </a:t>
            </a:r>
            <a:r>
              <a:rPr lang="pl-PL" sz="2800" dirty="0" smtClean="0"/>
              <a:t>polimeru, </a:t>
            </a:r>
            <a:r>
              <a:rPr lang="pl-PL" sz="2800" dirty="0"/>
              <a:t>będącego produktem reakcji oznaczonej na schemacie numerem 2</a:t>
            </a:r>
            <a:r>
              <a:rPr lang="pl-PL" sz="2800" dirty="0" smtClean="0"/>
              <a:t>.</a:t>
            </a:r>
          </a:p>
          <a:p>
            <a:pPr marL="0" indent="0">
              <a:buNone/>
            </a:pPr>
            <a:endParaRPr lang="pl-PL" sz="2400" dirty="0" smtClean="0"/>
          </a:p>
          <a:p>
            <a:pPr marL="0" indent="0">
              <a:buNone/>
            </a:pPr>
            <a:endParaRPr lang="pl-PL" sz="2400" dirty="0"/>
          </a:p>
          <a:p>
            <a:pPr marL="0" indent="0">
              <a:lnSpc>
                <a:spcPct val="150000"/>
              </a:lnSpc>
              <a:buNone/>
            </a:pPr>
            <a:endParaRPr lang="pl-PL" sz="2400" dirty="0"/>
          </a:p>
          <a:p>
            <a:endParaRPr lang="pl-PL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7" name="Obi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3610870"/>
              </p:ext>
            </p:extLst>
          </p:nvPr>
        </p:nvGraphicFramePr>
        <p:xfrm>
          <a:off x="1043608" y="3573016"/>
          <a:ext cx="6264696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479" name="Obraz - mapa bitowa" r:id="rId3" imgW="4258269" imgH="438095" progId="PBrush">
                  <p:embed/>
                </p:oleObj>
              </mc:Choice>
              <mc:Fallback>
                <p:oleObj name="Obraz - mapa bitowa" r:id="rId3" imgW="4258269" imgH="438095" progId="PBrush">
                  <p:embed/>
                  <p:pic>
                    <p:nvPicPr>
                      <p:cNvPr id="0" name="Picture 1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3608" y="3573016"/>
                        <a:ext cx="6264696" cy="648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pole tekstowe 16"/>
          <p:cNvSpPr txBox="1"/>
          <p:nvPr/>
        </p:nvSpPr>
        <p:spPr>
          <a:xfrm>
            <a:off x="539552" y="4696068"/>
            <a:ext cx="8064896" cy="1569660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400" dirty="0" smtClean="0">
                <a:latin typeface="+mj-lt"/>
              </a:rPr>
              <a:t>A.</a:t>
            </a:r>
          </a:p>
          <a:p>
            <a:endParaRPr lang="pl-PL" sz="2400" dirty="0" smtClean="0">
              <a:latin typeface="+mj-lt"/>
            </a:endParaRPr>
          </a:p>
          <a:p>
            <a:endParaRPr lang="pl-PL" sz="2400" dirty="0" smtClean="0">
              <a:latin typeface="+mj-lt"/>
            </a:endParaRPr>
          </a:p>
          <a:p>
            <a:r>
              <a:rPr lang="pl-PL" sz="2400" dirty="0" smtClean="0">
                <a:latin typeface="+mj-lt"/>
              </a:rPr>
              <a:t>B.</a:t>
            </a:r>
          </a:p>
          <a:p>
            <a:r>
              <a:rPr lang="pl-PL" sz="2400" dirty="0" smtClean="0">
                <a:latin typeface="+mj-lt"/>
              </a:rPr>
              <a:t>C.</a:t>
            </a:r>
          </a:p>
          <a:p>
            <a:endParaRPr lang="pl-PL" sz="2400" dirty="0" smtClean="0">
              <a:latin typeface="+mj-lt"/>
            </a:endParaRPr>
          </a:p>
          <a:p>
            <a:endParaRPr lang="pl-PL" sz="2400" dirty="0" smtClean="0">
              <a:latin typeface="+mj-lt"/>
            </a:endParaRPr>
          </a:p>
          <a:p>
            <a:r>
              <a:rPr lang="pl-PL" sz="2400" dirty="0" smtClean="0">
                <a:latin typeface="+mj-lt"/>
              </a:rPr>
              <a:t>D.</a:t>
            </a:r>
            <a:endParaRPr lang="pl-PL" sz="2400" dirty="0">
              <a:latin typeface="+mj-lt"/>
            </a:endParaRPr>
          </a:p>
        </p:txBody>
      </p:sp>
      <p:sp>
        <p:nvSpPr>
          <p:cNvPr id="18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19" name="Obiek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1494524"/>
              </p:ext>
            </p:extLst>
          </p:nvPr>
        </p:nvGraphicFramePr>
        <p:xfrm>
          <a:off x="1187624" y="4581128"/>
          <a:ext cx="1584176" cy="7514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480" name="Obraz - mapa bitowa" r:id="rId5" imgW="1362265" imgH="647619" progId="PBrush">
                  <p:embed/>
                </p:oleObj>
              </mc:Choice>
              <mc:Fallback>
                <p:oleObj name="Obraz - mapa bitowa" r:id="rId5" imgW="1362265" imgH="647619" progId="PBrush">
                  <p:embed/>
                  <p:pic>
                    <p:nvPicPr>
                      <p:cNvPr id="0" name="Picture 1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624" y="4581128"/>
                        <a:ext cx="1584176" cy="7514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21" name="Obiek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8045349"/>
              </p:ext>
            </p:extLst>
          </p:nvPr>
        </p:nvGraphicFramePr>
        <p:xfrm>
          <a:off x="1115616" y="5459803"/>
          <a:ext cx="1595854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481" name="Obraz - mapa bitowa" r:id="rId7" imgW="1362265" imgH="609524" progId="PBrush">
                  <p:embed/>
                </p:oleObj>
              </mc:Choice>
              <mc:Fallback>
                <p:oleObj name="Obraz - mapa bitowa" r:id="rId7" imgW="1362265" imgH="609524" progId="PBrush">
                  <p:embed/>
                  <p:pic>
                    <p:nvPicPr>
                      <p:cNvPr id="0" name="Picture 1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5459803"/>
                        <a:ext cx="1595854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23" name="Obiek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8750137"/>
              </p:ext>
            </p:extLst>
          </p:nvPr>
        </p:nvGraphicFramePr>
        <p:xfrm>
          <a:off x="5148064" y="4581128"/>
          <a:ext cx="1612276" cy="7344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482" name="Obraz - mapa bitowa" r:id="rId9" imgW="1400000" imgH="628571" progId="PBrush">
                  <p:embed/>
                </p:oleObj>
              </mc:Choice>
              <mc:Fallback>
                <p:oleObj name="Obraz - mapa bitowa" r:id="rId9" imgW="1400000" imgH="628571" progId="PBrush">
                  <p:embed/>
                  <p:pic>
                    <p:nvPicPr>
                      <p:cNvPr id="0" name="Picture 1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064" y="4581128"/>
                        <a:ext cx="1612276" cy="73448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25" name="Obiek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7990119"/>
              </p:ext>
            </p:extLst>
          </p:nvPr>
        </p:nvGraphicFramePr>
        <p:xfrm>
          <a:off x="5364088" y="5425732"/>
          <a:ext cx="1337136" cy="8399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483" name="Obraz - mapa bitowa" r:id="rId11" imgW="1352381" imgH="838095" progId="PBrush">
                  <p:embed/>
                </p:oleObj>
              </mc:Choice>
              <mc:Fallback>
                <p:oleObj name="Obraz - mapa bitowa" r:id="rId11" imgW="1352381" imgH="838095" progId="PBrush">
                  <p:embed/>
                  <p:pic>
                    <p:nvPicPr>
                      <p:cNvPr id="0" name="Picture 1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088" y="5425732"/>
                        <a:ext cx="1337136" cy="8399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3612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40486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l-PL" sz="2400" dirty="0" smtClean="0"/>
          </a:p>
          <a:p>
            <a:pPr marL="0" indent="0">
              <a:buNone/>
            </a:pPr>
            <a:endParaRPr lang="pl-PL" sz="2400" dirty="0"/>
          </a:p>
          <a:p>
            <a:pPr marL="0" indent="0">
              <a:buNone/>
            </a:pPr>
            <a:endParaRPr lang="pl-PL" sz="2400" dirty="0" smtClean="0"/>
          </a:p>
          <a:p>
            <a:pPr marL="0" indent="0">
              <a:buNone/>
            </a:pPr>
            <a:r>
              <a:rPr lang="pl-PL" sz="2800" dirty="0" smtClean="0"/>
              <a:t>C.</a:t>
            </a:r>
          </a:p>
          <a:p>
            <a:pPr marL="0" indent="0">
              <a:buNone/>
            </a:pPr>
            <a:endParaRPr lang="pl-PL" sz="2400" dirty="0" smtClean="0"/>
          </a:p>
          <a:p>
            <a:pPr marL="0" indent="0">
              <a:buNone/>
            </a:pPr>
            <a:endParaRPr lang="pl-PL" sz="2400" dirty="0"/>
          </a:p>
          <a:p>
            <a:pPr marL="0" indent="0">
              <a:lnSpc>
                <a:spcPct val="150000"/>
              </a:lnSpc>
              <a:buNone/>
            </a:pPr>
            <a:endParaRPr lang="pl-PL" sz="2400" dirty="0"/>
          </a:p>
          <a:p>
            <a:endParaRPr lang="pl-PL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8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20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22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23" name="Obiek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9763064"/>
              </p:ext>
            </p:extLst>
          </p:nvPr>
        </p:nvGraphicFramePr>
        <p:xfrm>
          <a:off x="1475655" y="2466491"/>
          <a:ext cx="2952329" cy="13449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22" name="Obraz - mapa bitowa" r:id="rId3" imgW="1400000" imgH="628571" progId="PBrush">
                  <p:embed/>
                </p:oleObj>
              </mc:Choice>
              <mc:Fallback>
                <p:oleObj name="Obraz - mapa bitowa" r:id="rId3" imgW="1400000" imgH="628571" progId="PBrush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655" y="2466491"/>
                        <a:ext cx="2952329" cy="134495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346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908720"/>
            <a:ext cx="8784976" cy="49278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dirty="0" smtClean="0"/>
              <a:t>Na podstawie podanych nazw handlowych powszechnie </a:t>
            </a:r>
            <a:r>
              <a:rPr lang="pl-PL" sz="2800" dirty="0"/>
              <a:t>znanych </a:t>
            </a:r>
            <a:r>
              <a:rPr lang="pl-PL" sz="2800" dirty="0" smtClean="0"/>
              <a:t>i stosowanych polimerów</a:t>
            </a:r>
            <a:r>
              <a:rPr lang="pl-PL" sz="2800" dirty="0"/>
              <a:t>, podaj ich nazwy </a:t>
            </a:r>
            <a:r>
              <a:rPr lang="pl-PL" sz="2800" dirty="0" smtClean="0"/>
              <a:t>chemiczne oraz </a:t>
            </a:r>
            <a:r>
              <a:rPr lang="pl-PL" sz="2800" dirty="0"/>
              <a:t>nazwy </a:t>
            </a:r>
            <a:r>
              <a:rPr lang="pl-PL" sz="2800" dirty="0" smtClean="0"/>
              <a:t>monomerów, z których można je otrzymać.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/>
              <a:t> </a:t>
            </a:r>
            <a:r>
              <a:rPr lang="en-US" sz="2800" dirty="0"/>
              <a:t>PVC</a:t>
            </a:r>
            <a:endParaRPr lang="pl-PL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/>
              <a:t> </a:t>
            </a:r>
            <a:r>
              <a:rPr lang="en-US" sz="2800" dirty="0"/>
              <a:t>PE</a:t>
            </a:r>
            <a:endParaRPr lang="pl-PL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/>
              <a:t> </a:t>
            </a:r>
            <a:r>
              <a:rPr lang="en-US" sz="2800" dirty="0"/>
              <a:t>PS</a:t>
            </a:r>
            <a:endParaRPr lang="pl-PL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/>
              <a:t> P</a:t>
            </a:r>
            <a:r>
              <a:rPr lang="pl-PL" sz="2800" dirty="0" smtClean="0"/>
              <a:t>TFE</a:t>
            </a:r>
            <a:endParaRPr lang="pl-PL" sz="2800" dirty="0"/>
          </a:p>
          <a:p>
            <a:pPr marL="514350" indent="-514350">
              <a:buFont typeface="+mj-lt"/>
              <a:buAutoNum type="arabicPeriod"/>
            </a:pPr>
            <a:r>
              <a:rPr lang="pl-PL" sz="2800" dirty="0" smtClean="0"/>
              <a:t> </a:t>
            </a:r>
            <a:r>
              <a:rPr lang="pl-PL" sz="2800" dirty="0"/>
              <a:t>PP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800" dirty="0" smtClean="0"/>
              <a:t> </a:t>
            </a:r>
            <a:r>
              <a:rPr lang="pl-PL" sz="2800" dirty="0"/>
              <a:t>PAN</a:t>
            </a:r>
          </a:p>
          <a:p>
            <a:pPr marL="0" indent="0">
              <a:buNone/>
            </a:pPr>
            <a:endParaRPr lang="pl-PL" sz="2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132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27</a:t>
            </a:fld>
            <a:endParaRPr lang="pl-PL"/>
          </a:p>
        </p:txBody>
      </p:sp>
      <p:graphicFrame>
        <p:nvGraphicFramePr>
          <p:cNvPr id="8" name="Symbol zastępczy zawartości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1519313"/>
              </p:ext>
            </p:extLst>
          </p:nvPr>
        </p:nvGraphicFramePr>
        <p:xfrm>
          <a:off x="611560" y="1124744"/>
          <a:ext cx="7776865" cy="39119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0120"/>
                <a:gridCol w="1840463"/>
                <a:gridCol w="2409723"/>
                <a:gridCol w="2446559"/>
              </a:tblGrid>
              <a:tr h="711259">
                <a:tc>
                  <a:txBody>
                    <a:bodyPr/>
                    <a:lstStyle/>
                    <a:p>
                      <a:pPr marL="248285" marR="36195" algn="ctr"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</a:rPr>
                        <a:t>Lp.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0" marR="36195" algn="ctr"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Tworzywo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</a:rPr>
                        <a:t>Nazwa polimeru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</a:rPr>
                        <a:t>Nazwa monomeru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1259">
                <a:tc>
                  <a:txBody>
                    <a:bodyPr/>
                    <a:lstStyle/>
                    <a:p>
                      <a:pPr marL="248285" marR="36195" algn="ctr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PVC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polichlorek winylu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chlorek winylu (chloroeten)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5628">
                <a:tc>
                  <a:txBody>
                    <a:bodyPr/>
                    <a:lstStyle/>
                    <a:p>
                      <a:pPr marL="248285" marR="36195" algn="ctr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2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PE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polietylen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etylen (eten)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5628">
                <a:tc>
                  <a:txBody>
                    <a:bodyPr/>
                    <a:lstStyle/>
                    <a:p>
                      <a:pPr marL="248285" marR="36195" algn="ctr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3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PS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polistyren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styren (fenyloeten)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66887">
                <a:tc>
                  <a:txBody>
                    <a:bodyPr/>
                    <a:lstStyle/>
                    <a:p>
                      <a:pPr marL="248285" marR="36195" algn="ctr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4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PTFE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politetrafluoroetylen </a:t>
                      </a:r>
                      <a:endParaRPr lang="pl-PL" sz="1100">
                        <a:effectLst/>
                      </a:endParaRPr>
                    </a:p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(teflon)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tetrafluoroetylen (tetrafluoroeten)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5628">
                <a:tc>
                  <a:txBody>
                    <a:bodyPr/>
                    <a:lstStyle/>
                    <a:p>
                      <a:pPr marL="248285" marR="36195" algn="ctr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5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PP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polipropylen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propylen (propen)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5628">
                <a:tc>
                  <a:txBody>
                    <a:bodyPr/>
                    <a:lstStyle/>
                    <a:p>
                      <a:pPr marL="248285" marR="36195" algn="ctr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6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PAN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poliakrylonitryl</a:t>
                      </a:r>
                      <a:endParaRPr lang="pl-PL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6195"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akrylonitryl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4788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908720"/>
            <a:ext cx="8701972" cy="4871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dirty="0"/>
              <a:t>Podanym </a:t>
            </a:r>
            <a:r>
              <a:rPr lang="pl-PL" sz="2800" dirty="0" smtClean="0"/>
              <a:t>tworzywom z kolumny II </a:t>
            </a:r>
            <a:r>
              <a:rPr lang="pl-PL" sz="2800" dirty="0"/>
              <a:t>przyporządkuj ich </a:t>
            </a:r>
            <a:r>
              <a:rPr lang="pl-PL" sz="2800" dirty="0" smtClean="0"/>
              <a:t>zastosowania podane </a:t>
            </a:r>
            <a:br>
              <a:rPr lang="pl-PL" sz="2800" dirty="0" smtClean="0"/>
            </a:br>
            <a:r>
              <a:rPr lang="pl-PL" sz="2800" dirty="0" smtClean="0"/>
              <a:t>w kolumnie I.</a:t>
            </a:r>
          </a:p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r>
              <a:rPr lang="pl-PL" sz="2800" dirty="0" smtClean="0"/>
              <a:t>                    </a:t>
            </a:r>
            <a:endParaRPr lang="pl-PL" sz="2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8" name="Symbol zastępczy zawartości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5194771"/>
              </p:ext>
            </p:extLst>
          </p:nvPr>
        </p:nvGraphicFramePr>
        <p:xfrm>
          <a:off x="457200" y="2708920"/>
          <a:ext cx="8147248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6808"/>
                <a:gridCol w="3960440"/>
              </a:tblGrid>
              <a:tr h="336317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I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pl-PL" dirty="0" smtClean="0"/>
                        <a:t>II</a:t>
                      </a:r>
                      <a:endParaRPr lang="pl-PL" dirty="0"/>
                    </a:p>
                  </a:txBody>
                  <a:tcPr/>
                </a:tc>
              </a:tr>
              <a:tr h="336317">
                <a:tc>
                  <a:txBody>
                    <a:bodyPr/>
                    <a:lstStyle/>
                    <a:p>
                      <a:r>
                        <a:rPr lang="pl-PL" dirty="0" smtClean="0"/>
                        <a:t>A. Wykładzina</a:t>
                      </a:r>
                      <a:r>
                        <a:rPr lang="pl-PL" baseline="0" dirty="0" smtClean="0"/>
                        <a:t> podłogowa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pl-PL" dirty="0" smtClean="0"/>
                        <a:t>1. PS</a:t>
                      </a:r>
                      <a:endParaRPr lang="pl-PL" dirty="0"/>
                    </a:p>
                  </a:txBody>
                  <a:tcPr/>
                </a:tc>
              </a:tr>
              <a:tr h="336317">
                <a:tc>
                  <a:txBody>
                    <a:bodyPr/>
                    <a:lstStyle/>
                    <a:p>
                      <a:r>
                        <a:rPr lang="pl-PL" dirty="0" smtClean="0"/>
                        <a:t>B. Termoizolacyjny kubek do kawy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2. PET</a:t>
                      </a:r>
                      <a:endParaRPr lang="pl-PL" dirty="0"/>
                    </a:p>
                  </a:txBody>
                  <a:tcPr/>
                </a:tc>
              </a:tr>
              <a:tr h="336317">
                <a:tc>
                  <a:txBody>
                    <a:bodyPr/>
                    <a:lstStyle/>
                    <a:p>
                      <a:r>
                        <a:rPr lang="pl-PL" dirty="0" smtClean="0"/>
                        <a:t>C. Butelki na wodę</a:t>
                      </a:r>
                      <a:r>
                        <a:rPr lang="pl-PL" baseline="0" dirty="0" smtClean="0"/>
                        <a:t> mineralną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3. PE</a:t>
                      </a:r>
                      <a:endParaRPr lang="pl-PL" dirty="0"/>
                    </a:p>
                  </a:txBody>
                  <a:tcPr/>
                </a:tc>
              </a:tr>
              <a:tr h="336317">
                <a:tc>
                  <a:txBody>
                    <a:bodyPr/>
                    <a:lstStyle/>
                    <a:p>
                      <a:r>
                        <a:rPr lang="pl-PL" dirty="0" smtClean="0"/>
                        <a:t>D. Jednorazowa</a:t>
                      </a:r>
                      <a:r>
                        <a:rPr lang="pl-PL" baseline="0" dirty="0" smtClean="0"/>
                        <a:t> strzykawka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4. PVC</a:t>
                      </a:r>
                      <a:endParaRPr lang="pl-PL" dirty="0"/>
                    </a:p>
                  </a:txBody>
                  <a:tcPr/>
                </a:tc>
              </a:tr>
              <a:tr h="336317">
                <a:tc>
                  <a:txBody>
                    <a:bodyPr/>
                    <a:lstStyle/>
                    <a:p>
                      <a:r>
                        <a:rPr lang="pl-PL" dirty="0" smtClean="0"/>
                        <a:t>E. Woreczek</a:t>
                      </a:r>
                      <a:r>
                        <a:rPr lang="pl-PL" baseline="0" dirty="0" smtClean="0"/>
                        <a:t> śniadaniowy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5. PP</a:t>
                      </a:r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905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29</a:t>
            </a:fld>
            <a:endParaRPr lang="pl-PL"/>
          </a:p>
        </p:txBody>
      </p:sp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endParaRPr lang="pl-PL" dirty="0"/>
          </a:p>
        </p:txBody>
      </p:sp>
      <p:graphicFrame>
        <p:nvGraphicFramePr>
          <p:cNvPr id="9" name="Symbol zastępczy zawartości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3495237"/>
              </p:ext>
            </p:extLst>
          </p:nvPr>
        </p:nvGraphicFramePr>
        <p:xfrm>
          <a:off x="467544" y="2780928"/>
          <a:ext cx="8229600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/>
                <a:gridCol w="4114800"/>
              </a:tblGrid>
              <a:tr h="336317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I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pl-PL" dirty="0" smtClean="0"/>
                        <a:t>II</a:t>
                      </a:r>
                      <a:endParaRPr lang="pl-PL" dirty="0"/>
                    </a:p>
                  </a:txBody>
                  <a:tcPr/>
                </a:tc>
              </a:tr>
              <a:tr h="336317">
                <a:tc>
                  <a:txBody>
                    <a:bodyPr/>
                    <a:lstStyle/>
                    <a:p>
                      <a:r>
                        <a:rPr lang="pl-PL" dirty="0" smtClean="0"/>
                        <a:t>A. Wykładzina</a:t>
                      </a:r>
                      <a:r>
                        <a:rPr lang="pl-PL" baseline="0" dirty="0" smtClean="0"/>
                        <a:t> podłogowa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pl-PL" dirty="0" smtClean="0"/>
                        <a:t>4. PVC</a:t>
                      </a:r>
                      <a:endParaRPr lang="pl-PL" dirty="0"/>
                    </a:p>
                  </a:txBody>
                  <a:tcPr/>
                </a:tc>
              </a:tr>
              <a:tr h="336317">
                <a:tc>
                  <a:txBody>
                    <a:bodyPr/>
                    <a:lstStyle/>
                    <a:p>
                      <a:r>
                        <a:rPr lang="pl-PL" dirty="0" smtClean="0"/>
                        <a:t>B. Termoizolacyjny kubek do kawy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1. PS</a:t>
                      </a:r>
                      <a:endParaRPr lang="pl-PL" dirty="0"/>
                    </a:p>
                  </a:txBody>
                  <a:tcPr/>
                </a:tc>
              </a:tr>
              <a:tr h="336317">
                <a:tc>
                  <a:txBody>
                    <a:bodyPr/>
                    <a:lstStyle/>
                    <a:p>
                      <a:r>
                        <a:rPr lang="pl-PL" dirty="0" smtClean="0"/>
                        <a:t>C. Butelki na wodę</a:t>
                      </a:r>
                      <a:r>
                        <a:rPr lang="pl-PL" baseline="0" dirty="0" smtClean="0"/>
                        <a:t> mineralną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2. PET</a:t>
                      </a:r>
                      <a:endParaRPr lang="pl-PL" dirty="0"/>
                    </a:p>
                  </a:txBody>
                  <a:tcPr/>
                </a:tc>
              </a:tr>
              <a:tr h="336317">
                <a:tc>
                  <a:txBody>
                    <a:bodyPr/>
                    <a:lstStyle/>
                    <a:p>
                      <a:r>
                        <a:rPr lang="pl-PL" dirty="0" smtClean="0"/>
                        <a:t>D. Jednorazowa</a:t>
                      </a:r>
                      <a:r>
                        <a:rPr lang="pl-PL" baseline="0" dirty="0" smtClean="0"/>
                        <a:t> strzykawka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5. PP</a:t>
                      </a:r>
                      <a:endParaRPr lang="pl-PL" dirty="0"/>
                    </a:p>
                  </a:txBody>
                  <a:tcPr/>
                </a:tc>
              </a:tr>
              <a:tr h="336317">
                <a:tc>
                  <a:txBody>
                    <a:bodyPr/>
                    <a:lstStyle/>
                    <a:p>
                      <a:r>
                        <a:rPr lang="pl-PL" dirty="0" smtClean="0"/>
                        <a:t>E. Woreczek</a:t>
                      </a:r>
                      <a:r>
                        <a:rPr lang="pl-PL" baseline="0" dirty="0" smtClean="0"/>
                        <a:t> śniadaniowy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3. PE</a:t>
                      </a:r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40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30</a:t>
            </a:fld>
            <a:endParaRPr lang="pl-PL"/>
          </a:p>
        </p:txBody>
      </p:sp>
      <p:sp>
        <p:nvSpPr>
          <p:cNvPr id="1986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395536" y="980728"/>
            <a:ext cx="86409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+mn-lt"/>
              </a:rPr>
              <a:t>W podanym </a:t>
            </a:r>
            <a:r>
              <a:rPr lang="pl-PL" sz="2800" dirty="0">
                <a:latin typeface="+mn-lt"/>
              </a:rPr>
              <a:t>schemacie reakcji polimeryzacji</a:t>
            </a:r>
            <a:r>
              <a:rPr lang="pl-PL" sz="2800" dirty="0" smtClean="0">
                <a:latin typeface="+mn-lt"/>
              </a:rPr>
              <a:t>,    </a:t>
            </a:r>
            <a:r>
              <a:rPr lang="pl-PL" sz="2800" dirty="0">
                <a:latin typeface="+mn-lt"/>
              </a:rPr>
              <a:t>w której produktem jest </a:t>
            </a:r>
            <a:r>
              <a:rPr lang="pl-PL" sz="2800" dirty="0" smtClean="0">
                <a:latin typeface="+mn-lt"/>
              </a:rPr>
              <a:t>PVC, narysuj wzór strukturalny monomeru oraz podaj jego nazwę systematyczną.</a:t>
            </a:r>
            <a:endParaRPr lang="pl-PL" sz="2800" dirty="0">
              <a:latin typeface="+mn-lt"/>
            </a:endParaRPr>
          </a:p>
        </p:txBody>
      </p:sp>
      <p:pic>
        <p:nvPicPr>
          <p:cNvPr id="198695" name="Picture 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499" y="3068960"/>
            <a:ext cx="5619001" cy="22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446856" y="116632"/>
            <a:ext cx="8229600" cy="64807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31</a:t>
            </a:fld>
            <a:endParaRPr lang="pl-PL"/>
          </a:p>
        </p:txBody>
      </p:sp>
      <p:sp>
        <p:nvSpPr>
          <p:cNvPr id="1986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395536" y="116632"/>
            <a:ext cx="7067128" cy="50405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263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630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13" y="3567113"/>
            <a:ext cx="2857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93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852936"/>
            <a:ext cx="4559289" cy="2133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775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0"/>
            <a:ext cx="8229600" cy="76470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820472" cy="514387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sz="2800" dirty="0" smtClean="0"/>
          </a:p>
          <a:p>
            <a:pPr algn="ctr">
              <a:buNone/>
            </a:pPr>
            <a:endParaRPr lang="pl-PL" sz="2800" dirty="0"/>
          </a:p>
          <a:p>
            <a:pPr marL="514350" indent="-514350">
              <a:buFont typeface="+mj-lt"/>
              <a:buAutoNum type="arabicPeriod"/>
            </a:pPr>
            <a:r>
              <a:rPr lang="pl-PL" sz="2800" dirty="0" smtClean="0"/>
              <a:t>Za </a:t>
            </a:r>
            <a:r>
              <a:rPr lang="pl-PL" sz="2800" dirty="0"/>
              <a:t>pomocą programu </a:t>
            </a:r>
            <a:r>
              <a:rPr lang="pl-PL" sz="2800" dirty="0" err="1"/>
              <a:t>ChemSkech</a:t>
            </a:r>
            <a:r>
              <a:rPr lang="pl-PL" sz="2800" dirty="0"/>
              <a:t> narysuj wzór </a:t>
            </a:r>
            <a:r>
              <a:rPr lang="pl-PL" sz="2800" dirty="0" smtClean="0"/>
              <a:t>monomeru PVC w różnych wersjach. </a:t>
            </a:r>
          </a:p>
          <a:p>
            <a:pPr marL="514350" indent="-514350">
              <a:buFont typeface="+mj-lt"/>
              <a:buAutoNum type="arabicPeriod"/>
            </a:pPr>
            <a:endParaRPr lang="pl-PL" sz="2800" dirty="0"/>
          </a:p>
          <a:p>
            <a:pPr marL="514350" indent="-514350">
              <a:buFont typeface="+mj-lt"/>
              <a:buAutoNum type="arabicPeriod"/>
            </a:pPr>
            <a:r>
              <a:rPr lang="pl-PL" sz="2800" dirty="0"/>
              <a:t>Obejrzyj narysowane przez Ciebie struktury </a:t>
            </a:r>
            <a:br>
              <a:rPr lang="pl-PL" sz="2800" dirty="0"/>
            </a:br>
            <a:r>
              <a:rPr lang="pl-PL" sz="2800" dirty="0"/>
              <a:t>w przestrzeni trójwymiarowej, wykorzystując funkcje programu </a:t>
            </a:r>
            <a:r>
              <a:rPr lang="pl-PL" sz="2800" dirty="0" err="1"/>
              <a:t>ChemSkech</a:t>
            </a:r>
            <a:r>
              <a:rPr lang="pl-PL" sz="2800" dirty="0"/>
              <a:t> o nazwie </a:t>
            </a:r>
            <a:br>
              <a:rPr lang="pl-PL" sz="2800" dirty="0"/>
            </a:br>
            <a:r>
              <a:rPr lang="pl-PL" sz="2800" dirty="0"/>
              <a:t>3D Viewer.</a:t>
            </a:r>
          </a:p>
        </p:txBody>
      </p:sp>
    </p:spTree>
    <p:extLst>
      <p:ext uri="{BB962C8B-B14F-4D97-AF65-F5344CB8AC3E}">
        <p14:creationId xmlns:p14="http://schemas.microsoft.com/office/powerpoint/2010/main" val="85335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Model cząsteczki </a:t>
            </a:r>
            <a:r>
              <a:rPr lang="pl-PL" sz="2800" b="1" dirty="0" err="1" smtClean="0">
                <a:solidFill>
                  <a:schemeClr val="bg1"/>
                </a:solidFill>
              </a:rPr>
              <a:t>chloroetenu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964488" cy="514387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sz="2800" dirty="0" smtClean="0"/>
          </a:p>
          <a:p>
            <a:pPr algn="ctr">
              <a:buNone/>
            </a:pPr>
            <a:endParaRPr lang="pl-PL" sz="2800" dirty="0"/>
          </a:p>
          <a:p>
            <a:pPr marL="514350" indent="-514350">
              <a:buFont typeface="+mj-lt"/>
              <a:buAutoNum type="arabicPeriod"/>
            </a:pPr>
            <a:endParaRPr lang="pl-PL" sz="2800" dirty="0" smtClean="0"/>
          </a:p>
        </p:txBody>
      </p:sp>
      <p:pic>
        <p:nvPicPr>
          <p:cNvPr id="2283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134946"/>
            <a:ext cx="2104672" cy="1699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835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053308"/>
            <a:ext cx="2059682" cy="1838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04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104120"/>
            <a:ext cx="1936998" cy="177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524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34</a:t>
            </a:fld>
            <a:endParaRPr lang="pl-PL"/>
          </a:p>
        </p:txBody>
      </p:sp>
      <p:sp>
        <p:nvSpPr>
          <p:cNvPr id="1986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384615" y="980728"/>
            <a:ext cx="86409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+mn-lt"/>
              </a:rPr>
              <a:t>W podanym </a:t>
            </a:r>
            <a:r>
              <a:rPr lang="pl-PL" sz="2800" dirty="0">
                <a:latin typeface="+mn-lt"/>
              </a:rPr>
              <a:t>schemacie reakcji </a:t>
            </a:r>
            <a:r>
              <a:rPr lang="pl-PL" sz="2800" dirty="0" smtClean="0">
                <a:latin typeface="+mn-lt"/>
              </a:rPr>
              <a:t>narysuj wzór </a:t>
            </a:r>
            <a:r>
              <a:rPr lang="pl-PL" sz="2800" dirty="0">
                <a:latin typeface="+mn-lt"/>
              </a:rPr>
              <a:t>produktu </a:t>
            </a:r>
            <a:r>
              <a:rPr lang="pl-PL" sz="2800" dirty="0" smtClean="0">
                <a:latin typeface="+mn-lt"/>
              </a:rPr>
              <a:t>polimeryzacji </a:t>
            </a:r>
            <a:r>
              <a:rPr lang="pl-PL" sz="2800" dirty="0">
                <a:latin typeface="+mn-lt"/>
              </a:rPr>
              <a:t>propenu. </a:t>
            </a:r>
            <a:endParaRPr lang="pl-PL" sz="2800" dirty="0" smtClean="0">
              <a:latin typeface="+mn-lt"/>
            </a:endParaRPr>
          </a:p>
          <a:p>
            <a:r>
              <a:rPr lang="pl-PL" sz="2800" dirty="0" smtClean="0">
                <a:latin typeface="+mn-lt"/>
              </a:rPr>
              <a:t>Podaj jego nazwę</a:t>
            </a:r>
            <a:r>
              <a:rPr lang="pl-PL" sz="2800" dirty="0" smtClean="0"/>
              <a:t>.</a:t>
            </a:r>
            <a:endParaRPr lang="pl-PL" sz="2800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384614" y="116632"/>
            <a:ext cx="7078049" cy="50405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27362" name="Picture 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6921"/>
            <a:ext cx="462915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091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35</a:t>
            </a:fld>
            <a:endParaRPr lang="pl-PL"/>
          </a:p>
        </p:txBody>
      </p:sp>
      <p:sp>
        <p:nvSpPr>
          <p:cNvPr id="1986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395536" y="116632"/>
            <a:ext cx="7067128" cy="50405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314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708920"/>
            <a:ext cx="4591050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297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36</a:t>
            </a:fld>
            <a:endParaRPr lang="pl-PL" dirty="0"/>
          </a:p>
        </p:txBody>
      </p:sp>
      <p:sp>
        <p:nvSpPr>
          <p:cNvPr id="1986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395536" y="116632"/>
            <a:ext cx="7067128" cy="50405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80028" y="836712"/>
            <a:ext cx="835292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>
                <a:latin typeface="+mn-lt"/>
              </a:rPr>
              <a:t>Zadanie </a:t>
            </a:r>
            <a:r>
              <a:rPr lang="pl-PL" sz="2800" b="1" dirty="0" smtClean="0">
                <a:latin typeface="+mn-lt"/>
              </a:rPr>
              <a:t>domowe</a:t>
            </a:r>
            <a:endParaRPr lang="pl-PL" sz="2800" b="1" dirty="0">
              <a:latin typeface="+mn-lt"/>
            </a:endParaRPr>
          </a:p>
          <a:p>
            <a:pPr marL="514350" indent="-514350">
              <a:buFont typeface="+mj-lt"/>
              <a:buAutoNum type="arabicPeriod"/>
            </a:pPr>
            <a:r>
              <a:rPr lang="pl-PL" sz="2800" dirty="0">
                <a:latin typeface="+mn-lt"/>
              </a:rPr>
              <a:t>Znajdź na stronie CKE </a:t>
            </a:r>
            <a:r>
              <a:rPr lang="pl-PL" sz="2800" dirty="0" smtClean="0">
                <a:latin typeface="+mn-lt"/>
              </a:rPr>
              <a:t>arkusze egzaminacyjne z egzaminów maturalnych   z chemii w maju 2012 roku (zakres </a:t>
            </a:r>
            <a:r>
              <a:rPr lang="pl-PL" sz="2800" dirty="0">
                <a:latin typeface="+mn-lt"/>
              </a:rPr>
              <a:t>rozszerzony)</a:t>
            </a:r>
            <a:r>
              <a:rPr lang="pl-PL" sz="2800" dirty="0" smtClean="0">
                <a:latin typeface="+mn-lt"/>
              </a:rPr>
              <a:t>. Rozwiąż zadania nr 36-38,     a następnie porównaj uzyskane wyniki         z modelem odpowiedzi.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800" dirty="0" smtClean="0">
                <a:latin typeface="+mn-lt"/>
              </a:rPr>
              <a:t>Znajdź na stronie CKE podstawę programową kształcenia ogólnego z chemii na III i IV etapach edukacyjnych oraz zapisz wymagania szczegółowe dotyczące polimerów.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3314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0432"/>
            <a:ext cx="9146689" cy="6855984"/>
          </a:xfrm>
          <a:prstGeom prst="rect">
            <a:avLst/>
          </a:prstGeom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ytuł 5"/>
          <p:cNvSpPr txBox="1">
            <a:spLocks/>
          </p:cNvSpPr>
          <p:nvPr/>
        </p:nvSpPr>
        <p:spPr>
          <a:xfrm>
            <a:off x="179389" y="476672"/>
            <a:ext cx="7848995" cy="446521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algn="ctr" fontAlgn="auto">
              <a:lnSpc>
                <a:spcPct val="140000"/>
              </a:lnSpc>
              <a:spcAft>
                <a:spcPts val="0"/>
              </a:spcAft>
            </a:pPr>
            <a:endParaRPr lang="pl-PL" sz="6700" b="1" dirty="0" smtClean="0">
              <a:solidFill>
                <a:prstClr val="white"/>
              </a:solidFill>
              <a:latin typeface="Bookman Old Style" pitchFamily="18" charset="0"/>
            </a:endParaRPr>
          </a:p>
          <a:p>
            <a:pPr algn="ctr" fontAlgn="auto">
              <a:lnSpc>
                <a:spcPct val="140000"/>
              </a:lnSpc>
              <a:spcAft>
                <a:spcPts val="0"/>
              </a:spcAft>
            </a:pPr>
            <a:r>
              <a:rPr lang="pl-PL" sz="67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r>
              <a:rPr lang="pl-PL" sz="67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r>
              <a:rPr lang="pl-PL" sz="17600" b="1" dirty="0" smtClean="0">
                <a:solidFill>
                  <a:prstClr val="white"/>
                </a:solidFill>
                <a:latin typeface="Bookman Old Style"/>
              </a:rPr>
              <a:t>Reakcje polimeryzacji </a:t>
            </a:r>
            <a:endParaRPr lang="pl-PL" sz="17600" b="1" dirty="0">
              <a:solidFill>
                <a:prstClr val="white"/>
              </a:solidFill>
              <a:latin typeface="Bookman Old Style"/>
            </a:endParaRPr>
          </a:p>
          <a:p>
            <a:pPr algn="ctr" fontAlgn="auto">
              <a:lnSpc>
                <a:spcPct val="140000"/>
              </a:lnSpc>
              <a:spcAft>
                <a:spcPts val="0"/>
              </a:spcAft>
            </a:pPr>
            <a:r>
              <a:rPr lang="pl-PL" sz="17600" b="1" dirty="0">
                <a:solidFill>
                  <a:prstClr val="white"/>
                </a:solidFill>
                <a:latin typeface="Bookman Old Style"/>
              </a:rPr>
              <a:t>i </a:t>
            </a:r>
            <a:r>
              <a:rPr lang="pl-PL" sz="17600" b="1" dirty="0" smtClean="0">
                <a:solidFill>
                  <a:prstClr val="white"/>
                </a:solidFill>
                <a:latin typeface="Bookman Old Style"/>
              </a:rPr>
              <a:t>polikondensacji</a:t>
            </a:r>
            <a:r>
              <a:rPr lang="pl-PL" sz="17600" b="1" dirty="0">
                <a:solidFill>
                  <a:prstClr val="white"/>
                </a:solidFill>
                <a:latin typeface="Bookman Old Style"/>
              </a:rPr>
              <a:t/>
            </a:r>
            <a:br>
              <a:rPr lang="pl-PL" sz="17600" b="1" dirty="0">
                <a:solidFill>
                  <a:prstClr val="white"/>
                </a:solidFill>
                <a:latin typeface="Bookman Old Style"/>
              </a:rPr>
            </a:br>
            <a:endParaRPr lang="pl-PL" sz="2000" b="1" dirty="0" smtClean="0">
              <a:solidFill>
                <a:prstClr val="white"/>
              </a:solidFill>
              <a:latin typeface="Bookman Old Style"/>
            </a:endParaRPr>
          </a:p>
          <a:p>
            <a:pPr algn="ctr" fontAlgn="auto">
              <a:lnSpc>
                <a:spcPct val="140000"/>
              </a:lnSpc>
              <a:spcAft>
                <a:spcPts val="0"/>
              </a:spcAft>
            </a:pPr>
            <a:endParaRPr lang="pl-PL" sz="2000" b="1" dirty="0">
              <a:solidFill>
                <a:prstClr val="white"/>
              </a:solidFill>
              <a:latin typeface="Bookman Old Style"/>
            </a:endParaRPr>
          </a:p>
          <a:p>
            <a:pPr algn="ctr" fontAlgn="auto">
              <a:lnSpc>
                <a:spcPct val="140000"/>
              </a:lnSpc>
              <a:spcAft>
                <a:spcPts val="0"/>
              </a:spcAft>
            </a:pPr>
            <a:endParaRPr lang="pl-PL" sz="2000" b="1" dirty="0" smtClean="0">
              <a:solidFill>
                <a:prstClr val="white"/>
              </a:solidFill>
              <a:latin typeface="Bookman Old Style"/>
            </a:endParaRPr>
          </a:p>
          <a:p>
            <a:pPr algn="ctr" fontAlgn="auto">
              <a:lnSpc>
                <a:spcPct val="140000"/>
              </a:lnSpc>
              <a:spcAft>
                <a:spcPts val="0"/>
              </a:spcAft>
            </a:pPr>
            <a:r>
              <a:rPr lang="pl-PL" sz="67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r>
              <a:rPr lang="pl-PL" sz="74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74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endParaRPr lang="pl-PL" sz="3200" b="1" dirty="0" smtClean="0">
              <a:solidFill>
                <a:prstClr val="white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965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Biopolimery</a:t>
            </a:r>
          </a:p>
        </p:txBody>
      </p:sp>
      <p:pic>
        <p:nvPicPr>
          <p:cNvPr id="260098" name="Picture 2" descr="C:\Documents and Settings\mkopacz\Moje dokumenty\Downloads\Depositphotos_23660319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8" y="836712"/>
            <a:ext cx="3715061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0099" name="Picture 3" descr="C:\Documents and Settings\mkopacz\Moje dokumenty\Downloads\Depositphotos_5825300_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696" y="836712"/>
            <a:ext cx="3406147" cy="2554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0100" name="Picture 4" descr="C:\Documents and Settings\mkopacz\Moje dokumenty\Downloads\Depositphotos_22984136_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34" y="3717032"/>
            <a:ext cx="4273103" cy="2843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0101" name="Picture 5" descr="C:\Documents and Settings\mkopacz\Moje dokumenty\Downloads\Depositphotos_2049300_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916219"/>
            <a:ext cx="3526160" cy="264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062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zawartości 2"/>
          <p:cNvSpPr>
            <a:spLocks noGrp="1"/>
          </p:cNvSpPr>
          <p:nvPr>
            <p:ph idx="1"/>
          </p:nvPr>
        </p:nvSpPr>
        <p:spPr>
          <a:xfrm>
            <a:off x="395536" y="1052736"/>
            <a:ext cx="8435280" cy="45979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b="1" dirty="0" smtClean="0"/>
              <a:t>REAKCJA POLIMERYZACJI </a:t>
            </a:r>
          </a:p>
          <a:p>
            <a:pPr marL="0" indent="0">
              <a:buNone/>
            </a:pPr>
            <a:r>
              <a:rPr lang="pl-PL" sz="2800" dirty="0" smtClean="0"/>
              <a:t>to proces łączenia się cząsteczek monomeru    z utworzeniem substancji wielkocząsteczkowej, któremu nie towarzyszy powstawanie żadnych produktów ubocznych </a:t>
            </a:r>
            <a:endParaRPr lang="pl-PL" sz="2800" dirty="0"/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Reakcja polimeryzacji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920" y="4149080"/>
            <a:ext cx="5904656" cy="1880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95019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Reakcja polikondensacji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5073427"/>
          </a:xfrm>
        </p:spPr>
        <p:txBody>
          <a:bodyPr/>
          <a:lstStyle/>
          <a:p>
            <a:pPr marL="0" indent="0">
              <a:buNone/>
            </a:pPr>
            <a:r>
              <a:rPr lang="pl-PL" sz="2800" b="1" dirty="0"/>
              <a:t>REAKCJA </a:t>
            </a:r>
            <a:r>
              <a:rPr lang="pl-PL" sz="2800" b="1" dirty="0" smtClean="0"/>
              <a:t>POLIKONDENSACJI                   </a:t>
            </a:r>
            <a:r>
              <a:rPr lang="pl-PL" sz="2800" dirty="0" smtClean="0"/>
              <a:t>to </a:t>
            </a:r>
            <a:r>
              <a:rPr lang="pl-PL" sz="2800" dirty="0"/>
              <a:t>proces łączenia się cząsteczek </a:t>
            </a:r>
            <a:r>
              <a:rPr lang="pl-PL" sz="2800" dirty="0" smtClean="0"/>
              <a:t>monomeru    z utworzeniem substancji wielkocząsteczkowej, </a:t>
            </a:r>
            <a:r>
              <a:rPr lang="pl-PL" sz="2800" dirty="0"/>
              <a:t>któremu </a:t>
            </a:r>
            <a:r>
              <a:rPr lang="pl-PL" sz="2800" dirty="0" smtClean="0"/>
              <a:t>towarzyszy </a:t>
            </a:r>
            <a:r>
              <a:rPr lang="pl-PL" sz="2800" dirty="0"/>
              <a:t>powstawanie </a:t>
            </a:r>
            <a:r>
              <a:rPr lang="pl-PL" sz="2800" dirty="0" smtClean="0"/>
              <a:t>prostych produktów ubocznych, np. wody  </a:t>
            </a:r>
            <a:endParaRPr lang="pl-PL" sz="2800" dirty="0"/>
          </a:p>
          <a:p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6" name="Obi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4525212"/>
              </p:ext>
            </p:extLst>
          </p:nvPr>
        </p:nvGraphicFramePr>
        <p:xfrm>
          <a:off x="107504" y="3717032"/>
          <a:ext cx="8569325" cy="224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378" name="Obraz - mapa bitowa" r:id="rId3" imgW="6439799" imgH="1685714" progId="PBrush">
                  <p:embed/>
                </p:oleObj>
              </mc:Choice>
              <mc:Fallback>
                <p:oleObj name="Obraz - mapa bitowa" r:id="rId3" imgW="6439799" imgH="1685714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504" y="3717032"/>
                        <a:ext cx="8569325" cy="2241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722782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86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251520" y="116632"/>
            <a:ext cx="7211144" cy="50405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pl-PL" sz="2800" b="1" smtClean="0">
                <a:solidFill>
                  <a:prstClr val="white"/>
                </a:solidFill>
              </a:rPr>
              <a:t>Polecenie</a:t>
            </a:r>
            <a:endParaRPr lang="pl-PL" sz="2800" b="1" dirty="0">
              <a:solidFill>
                <a:prstClr val="white"/>
              </a:solidFill>
            </a:endParaRPr>
          </a:p>
        </p:txBody>
      </p:sp>
      <p:pic>
        <p:nvPicPr>
          <p:cNvPr id="22630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630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13" y="3567113"/>
            <a:ext cx="2857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500370" y="1052736"/>
            <a:ext cx="85329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Spośród </a:t>
            </a:r>
            <a:r>
              <a:rPr lang="pl-PL" sz="2800" dirty="0">
                <a:solidFill>
                  <a:prstClr val="black"/>
                </a:solidFill>
                <a:latin typeface="Bookman Old Style"/>
              </a:rPr>
              <a:t>podanych poniżej przykładów reakcji chemicznych wskaż reakcję </a:t>
            </a: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kondensacji.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aphicFrame>
        <p:nvGraphicFramePr>
          <p:cNvPr id="9" name="Obi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222651"/>
              </p:ext>
            </p:extLst>
          </p:nvPr>
        </p:nvGraphicFramePr>
        <p:xfrm>
          <a:off x="1043608" y="2744612"/>
          <a:ext cx="1944216" cy="89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02" name="Obraz - mapa bitowa" r:id="rId4" imgW="2257740" imgH="1047619" progId="PBrush">
                  <p:embed/>
                </p:oleObj>
              </mc:Choice>
              <mc:Fallback>
                <p:oleObj name="Obraz - mapa bitowa" r:id="rId4" imgW="2257740" imgH="1047619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3608" y="2744612"/>
                        <a:ext cx="1944216" cy="896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pole tekstowe 9"/>
          <p:cNvSpPr txBox="1"/>
          <p:nvPr/>
        </p:nvSpPr>
        <p:spPr>
          <a:xfrm>
            <a:off x="580728" y="2918198"/>
            <a:ext cx="65527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solidFill>
                  <a:prstClr val="black"/>
                </a:solidFill>
              </a:rPr>
              <a:t>A.</a:t>
            </a:r>
          </a:p>
          <a:p>
            <a:endParaRPr lang="pl-PL" dirty="0">
              <a:solidFill>
                <a:prstClr val="black"/>
              </a:solidFill>
            </a:endParaRPr>
          </a:p>
          <a:p>
            <a:endParaRPr lang="pl-PL" dirty="0" smtClean="0">
              <a:solidFill>
                <a:prstClr val="black"/>
              </a:solidFill>
            </a:endParaRPr>
          </a:p>
          <a:p>
            <a:r>
              <a:rPr lang="pl-PL" dirty="0">
                <a:solidFill>
                  <a:prstClr val="black"/>
                </a:solidFill>
              </a:rPr>
              <a:t>B</a:t>
            </a:r>
            <a:r>
              <a:rPr lang="pl-PL" dirty="0" smtClean="0">
                <a:solidFill>
                  <a:prstClr val="black"/>
                </a:solidFill>
              </a:rPr>
              <a:t>.</a:t>
            </a:r>
          </a:p>
          <a:p>
            <a:endParaRPr lang="pl-PL" dirty="0">
              <a:solidFill>
                <a:prstClr val="black"/>
              </a:solidFill>
            </a:endParaRPr>
          </a:p>
          <a:p>
            <a:endParaRPr lang="pl-PL" dirty="0" smtClean="0">
              <a:solidFill>
                <a:prstClr val="black"/>
              </a:solidFill>
            </a:endParaRPr>
          </a:p>
          <a:p>
            <a:r>
              <a:rPr lang="pl-PL" dirty="0" smtClean="0">
                <a:solidFill>
                  <a:prstClr val="black"/>
                </a:solidFill>
              </a:rPr>
              <a:t>C.</a:t>
            </a:r>
          </a:p>
          <a:p>
            <a:endParaRPr lang="pl-PL" dirty="0">
              <a:solidFill>
                <a:prstClr val="black"/>
              </a:solidFill>
            </a:endParaRPr>
          </a:p>
          <a:p>
            <a:endParaRPr lang="pl-PL" dirty="0" smtClean="0">
              <a:solidFill>
                <a:prstClr val="black"/>
              </a:solidFill>
            </a:endParaRPr>
          </a:p>
          <a:p>
            <a:r>
              <a:rPr lang="pl-PL" dirty="0">
                <a:solidFill>
                  <a:prstClr val="black"/>
                </a:solidFill>
              </a:rPr>
              <a:t>D</a:t>
            </a:r>
            <a:r>
              <a:rPr lang="pl-PL" dirty="0" smtClean="0">
                <a:solidFill>
                  <a:prstClr val="black"/>
                </a:solidFill>
              </a:rPr>
              <a:t>.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aphicFrame>
        <p:nvGraphicFramePr>
          <p:cNvPr id="12" name="Obiek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0551556"/>
              </p:ext>
            </p:extLst>
          </p:nvPr>
        </p:nvGraphicFramePr>
        <p:xfrm>
          <a:off x="971600" y="3717032"/>
          <a:ext cx="4547802" cy="427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03" name="Obraz - mapa bitowa" r:id="rId6" imgW="3533333" imgH="333333" progId="PBrush">
                  <p:embed/>
                </p:oleObj>
              </mc:Choice>
              <mc:Fallback>
                <p:oleObj name="Obraz - mapa bitowa" r:id="rId6" imgW="3533333" imgH="333333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3717032"/>
                        <a:ext cx="4547802" cy="427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aphicFrame>
        <p:nvGraphicFramePr>
          <p:cNvPr id="14" name="Obiek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8097208"/>
              </p:ext>
            </p:extLst>
          </p:nvPr>
        </p:nvGraphicFramePr>
        <p:xfrm>
          <a:off x="1043608" y="4318966"/>
          <a:ext cx="2084709" cy="7454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04" name="Obraz - mapa bitowa" r:id="rId8" imgW="4304762" imgH="1523810" progId="PBrush">
                  <p:embed/>
                </p:oleObj>
              </mc:Choice>
              <mc:Fallback>
                <p:oleObj name="Obraz - mapa bitowa" r:id="rId8" imgW="4304762" imgH="1523810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3608" y="4318966"/>
                        <a:ext cx="2084709" cy="74544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aphicFrame>
        <p:nvGraphicFramePr>
          <p:cNvPr id="16" name="Obiek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4364626"/>
              </p:ext>
            </p:extLst>
          </p:nvPr>
        </p:nvGraphicFramePr>
        <p:xfrm>
          <a:off x="1043608" y="5445224"/>
          <a:ext cx="4081864" cy="3352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05" name="Obraz - mapa bitowa" r:id="rId10" imgW="3723810" imgH="304923" progId="PBrush">
                  <p:embed/>
                </p:oleObj>
              </mc:Choice>
              <mc:Fallback>
                <p:oleObj name="Obraz - mapa bitowa" r:id="rId10" imgW="3723810" imgH="304923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3608" y="5445224"/>
                        <a:ext cx="4081864" cy="3352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493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86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251520" y="116632"/>
            <a:ext cx="7211144" cy="50405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pl-PL" sz="2800" b="1" smtClean="0">
                <a:solidFill>
                  <a:prstClr val="white"/>
                </a:solidFill>
              </a:rPr>
              <a:t>Polecenie</a:t>
            </a:r>
            <a:endParaRPr lang="pl-PL" sz="2800" b="1" dirty="0">
              <a:solidFill>
                <a:prstClr val="white"/>
              </a:solidFill>
            </a:endParaRPr>
          </a:p>
        </p:txBody>
      </p:sp>
      <p:pic>
        <p:nvPicPr>
          <p:cNvPr id="22630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713" y="3414713"/>
            <a:ext cx="2857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630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13" y="3567113"/>
            <a:ext cx="2857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aphicFrame>
        <p:nvGraphicFramePr>
          <p:cNvPr id="5" name="Obi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8332955"/>
              </p:ext>
            </p:extLst>
          </p:nvPr>
        </p:nvGraphicFramePr>
        <p:xfrm>
          <a:off x="1139526" y="2996952"/>
          <a:ext cx="7469196" cy="6127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426" name="Obraz - mapa bitowa" r:id="rId4" imgW="3723810" imgH="304923" progId="PBrush">
                  <p:embed/>
                </p:oleObj>
              </mc:Choice>
              <mc:Fallback>
                <p:oleObj name="Obraz - mapa bitowa" r:id="rId4" imgW="3723810" imgH="304923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9526" y="2996952"/>
                        <a:ext cx="7469196" cy="61275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pole tekstowe 5"/>
          <p:cNvSpPr txBox="1"/>
          <p:nvPr/>
        </p:nvSpPr>
        <p:spPr>
          <a:xfrm>
            <a:off x="781831" y="319778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solidFill>
                  <a:prstClr val="black"/>
                </a:solidFill>
                <a:latin typeface="Bookman Old Style"/>
              </a:rPr>
              <a:t>D.</a:t>
            </a:r>
            <a:endParaRPr lang="pl-PL" dirty="0">
              <a:solidFill>
                <a:prstClr val="black"/>
              </a:solidFill>
              <a:latin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40419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267423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spcBef>
                <a:spcPct val="0"/>
              </a:spcBef>
              <a:buNone/>
            </a:pPr>
            <a:r>
              <a:rPr lang="pl-PL" sz="3600" i="1" dirty="0">
                <a:latin typeface="+mj-lt"/>
                <a:ea typeface="+mj-ea"/>
                <a:cs typeface="+mj-cs"/>
              </a:rPr>
              <a:t>Otrzymywanie nylonu</a:t>
            </a:r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Film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5" name="Picture 2" descr="G:\projekt\MODUŁ I\alkohole\zdjęcia z Internetu\pobrane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2643182"/>
            <a:ext cx="3960856" cy="31718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4063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964488" cy="5143872"/>
          </a:xfrm>
        </p:spPr>
        <p:txBody>
          <a:bodyPr>
            <a:normAutofit/>
          </a:bodyPr>
          <a:lstStyle/>
          <a:p>
            <a:pPr>
              <a:buNone/>
            </a:pPr>
            <a:endParaRPr lang="pl-PL" sz="2800" dirty="0"/>
          </a:p>
          <a:p>
            <a:pPr marL="0" indent="0">
              <a:buNone/>
            </a:pPr>
            <a:r>
              <a:rPr lang="pl-PL" sz="2800" dirty="0" smtClean="0"/>
              <a:t>Na podstawie filmu </a:t>
            </a:r>
            <a:r>
              <a:rPr lang="pl-PL" sz="2800" i="1" dirty="0" smtClean="0"/>
              <a:t>Otrzymywanie nylonu</a:t>
            </a:r>
            <a:r>
              <a:rPr lang="pl-PL" sz="2800" dirty="0" smtClean="0"/>
              <a:t>:</a:t>
            </a:r>
          </a:p>
          <a:p>
            <a:r>
              <a:rPr lang="pl-PL" sz="2800" dirty="0" smtClean="0"/>
              <a:t>podaj nazwy substratów,</a:t>
            </a:r>
          </a:p>
          <a:p>
            <a:r>
              <a:rPr lang="pl-PL" sz="2800" dirty="0" smtClean="0"/>
              <a:t>ustal, jaki to typ reakcji,</a:t>
            </a:r>
          </a:p>
          <a:p>
            <a:r>
              <a:rPr lang="pl-PL" sz="2800" dirty="0" smtClean="0"/>
              <a:t>określ mechanizm reakcji otrzymywania nylonu,</a:t>
            </a:r>
          </a:p>
          <a:p>
            <a:r>
              <a:rPr lang="pl-PL" sz="2800" dirty="0" smtClean="0"/>
              <a:t>wyjaśnij pochodzenie nazwy </a:t>
            </a:r>
            <a:r>
              <a:rPr lang="pl-PL" sz="2800" b="1" i="1" dirty="0" smtClean="0"/>
              <a:t>nylon</a:t>
            </a:r>
            <a:r>
              <a:rPr lang="pl-PL" sz="2800" dirty="0" smtClean="0"/>
              <a:t>.</a:t>
            </a:r>
          </a:p>
          <a:p>
            <a:endParaRPr lang="pl-PL" sz="2800" dirty="0" smtClean="0"/>
          </a:p>
        </p:txBody>
      </p:sp>
    </p:spTree>
    <p:extLst>
      <p:ext uri="{BB962C8B-B14F-4D97-AF65-F5344CB8AC3E}">
        <p14:creationId xmlns:p14="http://schemas.microsoft.com/office/powerpoint/2010/main" val="289628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Nylon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964488" cy="5143872"/>
          </a:xfrm>
        </p:spPr>
        <p:txBody>
          <a:bodyPr>
            <a:normAutofit/>
          </a:bodyPr>
          <a:lstStyle/>
          <a:p>
            <a:pPr>
              <a:buNone/>
            </a:pPr>
            <a:endParaRPr lang="pl-PL" sz="2800" dirty="0"/>
          </a:p>
          <a:p>
            <a:endParaRPr lang="pl-PL" sz="2800" dirty="0" smtClean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aphicFrame>
        <p:nvGraphicFramePr>
          <p:cNvPr id="6" name="Obi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5772804"/>
              </p:ext>
            </p:extLst>
          </p:nvPr>
        </p:nvGraphicFramePr>
        <p:xfrm>
          <a:off x="1331639" y="3861048"/>
          <a:ext cx="6533839" cy="2160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2450" name="Obraz - mapa bitowa" r:id="rId3" imgW="7133333" imgH="2343477" progId="PBrush">
                  <p:embed/>
                </p:oleObj>
              </mc:Choice>
              <mc:Fallback>
                <p:oleObj name="Obraz - mapa bitowa" r:id="rId3" imgW="7133333" imgH="2343477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39" y="3861048"/>
                        <a:ext cx="6533839" cy="216024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ole tekstowe 6"/>
          <p:cNvSpPr txBox="1"/>
          <p:nvPr/>
        </p:nvSpPr>
        <p:spPr>
          <a:xfrm>
            <a:off x="107504" y="1124744"/>
            <a:ext cx="87027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prstClr val="black"/>
                </a:solidFill>
                <a:latin typeface="Bookman Old Style"/>
              </a:rPr>
              <a:t>NYLON</a:t>
            </a: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  </a:t>
            </a:r>
          </a:p>
          <a:p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to włókno o właściwościach podobnych            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do właściwości jedwabiu naturalnego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311085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Nylon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820472" cy="5143872"/>
          </a:xfrm>
        </p:spPr>
        <p:txBody>
          <a:bodyPr>
            <a:normAutofit/>
          </a:bodyPr>
          <a:lstStyle/>
          <a:p>
            <a:pPr>
              <a:buNone/>
            </a:pPr>
            <a:endParaRPr lang="pl-PL" sz="2800" dirty="0"/>
          </a:p>
          <a:p>
            <a:r>
              <a:rPr lang="pl-PL" sz="2400" dirty="0"/>
              <a:t>1935 r. otrzymanie </a:t>
            </a:r>
            <a:r>
              <a:rPr lang="pl-PL" sz="2400" dirty="0" smtClean="0"/>
              <a:t>nylonu </a:t>
            </a:r>
            <a:endParaRPr lang="pl-PL" sz="2400" dirty="0"/>
          </a:p>
          <a:p>
            <a:r>
              <a:rPr lang="pl-PL" sz="2400" dirty="0"/>
              <a:t>1938 r. wprowadzenie na rynek pierwszych </a:t>
            </a:r>
            <a:r>
              <a:rPr lang="pl-PL" sz="2400" dirty="0" smtClean="0"/>
              <a:t>wyrobów    z nylonu (szczoteczek </a:t>
            </a:r>
            <a:r>
              <a:rPr lang="pl-PL" sz="2400" dirty="0"/>
              <a:t>do zębów z włosiem </a:t>
            </a:r>
            <a:r>
              <a:rPr lang="pl-PL" sz="2400" dirty="0" smtClean="0"/>
              <a:t>nylonowym)</a:t>
            </a:r>
            <a:endParaRPr lang="pl-PL" sz="2400" dirty="0"/>
          </a:p>
          <a:p>
            <a:r>
              <a:rPr lang="pl-PL" sz="2400" dirty="0" smtClean="0"/>
              <a:t>1940 r</a:t>
            </a:r>
            <a:r>
              <a:rPr lang="pl-PL" sz="2400" dirty="0"/>
              <a:t>. sprzedaż nylonowych </a:t>
            </a:r>
            <a:r>
              <a:rPr lang="pl-PL" sz="2400" dirty="0" smtClean="0"/>
              <a:t>pończoch (</a:t>
            </a:r>
            <a:r>
              <a:rPr lang="pl-PL" sz="2400" dirty="0"/>
              <a:t>najbardziej </a:t>
            </a:r>
            <a:r>
              <a:rPr lang="pl-PL" sz="2400" dirty="0" smtClean="0"/>
              <a:t>popularnego wyrobu </a:t>
            </a:r>
            <a:r>
              <a:rPr lang="pl-PL" sz="2400" dirty="0"/>
              <a:t>z nylonu) </a:t>
            </a:r>
            <a:endParaRPr lang="pl-PL" sz="2800" dirty="0"/>
          </a:p>
          <a:p>
            <a:endParaRPr lang="pl-PL" sz="2800" dirty="0" smtClean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861049"/>
            <a:ext cx="3288762" cy="218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 descr="C:\Documents and Settings\mkopacz\Moje dokumenty\Downloads\Depositphotos_38295769_s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8" r="-20848"/>
          <a:stretch/>
        </p:blipFill>
        <p:spPr bwMode="auto">
          <a:xfrm>
            <a:off x="107504" y="3861048"/>
            <a:ext cx="3024336" cy="2178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540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Nylon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820472" cy="5143872"/>
          </a:xfrm>
        </p:spPr>
        <p:txBody>
          <a:bodyPr>
            <a:normAutofit/>
          </a:bodyPr>
          <a:lstStyle/>
          <a:p>
            <a:r>
              <a:rPr lang="pl-PL" sz="2400" dirty="0" smtClean="0"/>
              <a:t>1940 r</a:t>
            </a:r>
            <a:r>
              <a:rPr lang="pl-PL" sz="2400" dirty="0"/>
              <a:t>. </a:t>
            </a:r>
            <a:r>
              <a:rPr lang="pl-PL" sz="2400" dirty="0" smtClean="0"/>
              <a:t>Produkcja nylonu </a:t>
            </a:r>
            <a:r>
              <a:rPr lang="pl-PL" sz="2400" dirty="0"/>
              <a:t>w USA </a:t>
            </a:r>
            <a:r>
              <a:rPr lang="pl-PL" sz="2400" dirty="0" smtClean="0"/>
              <a:t>przeznaczona na </a:t>
            </a:r>
            <a:r>
              <a:rPr lang="pl-PL" sz="2400" dirty="0"/>
              <a:t>cele wojenne (produkcja spadochronów</a:t>
            </a:r>
            <a:r>
              <a:rPr lang="pl-PL" sz="2400" dirty="0" smtClean="0"/>
              <a:t>)</a:t>
            </a:r>
          </a:p>
          <a:p>
            <a:endParaRPr lang="pl-PL" sz="2800" dirty="0"/>
          </a:p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endParaRPr lang="pl-PL" sz="2800" dirty="0"/>
          </a:p>
          <a:p>
            <a:endParaRPr lang="pl-PL" sz="2800" dirty="0" smtClean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261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060848"/>
            <a:ext cx="3359087" cy="4134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584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 algn="ctr">
              <a:spcBef>
                <a:spcPct val="0"/>
              </a:spcBef>
              <a:buNone/>
            </a:pPr>
            <a:r>
              <a:rPr lang="pl-PL" sz="3600" i="1" dirty="0">
                <a:latin typeface="+mj-lt"/>
                <a:ea typeface="+mj-ea"/>
                <a:cs typeface="+mj-cs"/>
              </a:rPr>
              <a:t>Otrzymywanie polistyrenu</a:t>
            </a:r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Film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5" name="Picture 2" descr="G:\projekt\MODUŁ I\alkohole\zdjęcia z Internetu\pobrane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2643182"/>
            <a:ext cx="3960856" cy="31718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4560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820472" cy="51438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endParaRPr lang="pl-PL" sz="2800" dirty="0"/>
          </a:p>
          <a:p>
            <a:endParaRPr lang="pl-PL" sz="2800" dirty="0" smtClean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0" y="620688"/>
            <a:ext cx="9089402" cy="5792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Na </a:t>
            </a:r>
            <a:r>
              <a:rPr lang="pl-PL" sz="2800" dirty="0">
                <a:solidFill>
                  <a:prstClr val="black"/>
                </a:solidFill>
                <a:latin typeface="Bookman Old Style"/>
              </a:rPr>
              <a:t>podstawie filmu </a:t>
            </a:r>
            <a:r>
              <a:rPr lang="pl-PL" sz="2700" i="1" dirty="0">
                <a:solidFill>
                  <a:prstClr val="black"/>
                </a:solidFill>
                <a:latin typeface="Bookman Old Style"/>
              </a:rPr>
              <a:t>Otrzymywanie polistyrenu</a:t>
            </a:r>
            <a:r>
              <a:rPr lang="pl-PL" sz="2700" dirty="0" smtClean="0">
                <a:solidFill>
                  <a:prstClr val="black"/>
                </a:solidFill>
                <a:latin typeface="Bookman Old Style"/>
              </a:rPr>
              <a:t>:</a:t>
            </a:r>
            <a:endParaRPr lang="pl-PL" sz="2700" dirty="0">
              <a:solidFill>
                <a:prstClr val="black"/>
              </a:solidFill>
              <a:latin typeface="Bookman Old Style"/>
            </a:endParaRP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pl-PL" sz="2800" dirty="0">
                <a:solidFill>
                  <a:prstClr val="black"/>
                </a:solidFill>
                <a:latin typeface="Bookman Old Style"/>
              </a:rPr>
              <a:t>podaj </a:t>
            </a: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nazwę systematyczną oraz zwyczajową monomeru, z którego można otrzymać polistyren,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ustal, jaki to typ reakcji,</a:t>
            </a: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określ mechanizm tej reakcji,</a:t>
            </a: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wyjaśnij co to jest </a:t>
            </a:r>
            <a:r>
              <a:rPr lang="pl-PL" sz="2800" b="1" i="1" dirty="0" smtClean="0">
                <a:solidFill>
                  <a:prstClr val="black"/>
                </a:solidFill>
                <a:latin typeface="Bookman Old Style"/>
              </a:rPr>
              <a:t>styropian</a:t>
            </a: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,</a:t>
            </a:r>
          </a:p>
          <a:p>
            <a:pPr marL="514350" indent="-514350">
              <a:spcBef>
                <a:spcPct val="20000"/>
              </a:spcBef>
              <a:buFont typeface="+mj-lt"/>
              <a:buAutoNum type="arabicPeriod" startAt="2"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Odszukaj w zasobach </a:t>
            </a:r>
            <a:r>
              <a:rPr lang="pl-PL" sz="2800" dirty="0">
                <a:solidFill>
                  <a:prstClr val="black"/>
                </a:solidFill>
                <a:latin typeface="Bookman Old Style"/>
              </a:rPr>
              <a:t>I</a:t>
            </a: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nternetu informacje na temat zastosowania polistyrenu.</a:t>
            </a:r>
          </a:p>
          <a:p>
            <a:pPr marL="514350" indent="-514350">
              <a:spcBef>
                <a:spcPct val="20000"/>
              </a:spcBef>
              <a:buFont typeface="+mj-lt"/>
              <a:buAutoNum type="arabicPeriod" startAt="2"/>
            </a:pPr>
            <a:r>
              <a:rPr lang="pl-PL" sz="2800" dirty="0">
                <a:solidFill>
                  <a:prstClr val="black"/>
                </a:solidFill>
                <a:latin typeface="Bookman Old Style"/>
              </a:rPr>
              <a:t>Narysuj schemat doświadczenia, w wyniku którego można otrzymać polistyren</a:t>
            </a:r>
            <a:r>
              <a:rPr lang="pl-PL" sz="2800" dirty="0">
                <a:solidFill>
                  <a:prstClr val="black"/>
                </a:solidFill>
              </a:rPr>
              <a:t>.</a:t>
            </a:r>
          </a:p>
          <a:p>
            <a:pPr marL="514350" indent="-514350">
              <a:spcBef>
                <a:spcPct val="20000"/>
              </a:spcBef>
              <a:buFont typeface="+mj-lt"/>
              <a:buAutoNum type="arabicPeriod" startAt="2"/>
            </a:pPr>
            <a:endParaRPr lang="pl-PL" sz="2400" dirty="0">
              <a:solidFill>
                <a:prstClr val="black"/>
              </a:solidFill>
              <a:latin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214171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346050"/>
          </a:xfrm>
        </p:spPr>
        <p:txBody>
          <a:bodyPr>
            <a:normAutofit fontScale="90000"/>
          </a:bodyPr>
          <a:lstStyle/>
          <a:p>
            <a:pPr algn="l"/>
            <a:r>
              <a:rPr lang="pl-PL" sz="3200" b="1" dirty="0">
                <a:solidFill>
                  <a:schemeClr val="bg1"/>
                </a:solidFill>
              </a:rPr>
              <a:t>Mechanizm polimeryzacji rodnikowej</a:t>
            </a:r>
            <a:endParaRPr lang="pl-PL" sz="31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000" b="1" dirty="0" smtClean="0">
                <a:latin typeface="Arial Narrow" panose="020B0606020202030204" pitchFamily="34" charset="0"/>
              </a:rPr>
              <a:t>Otrzymywanie polistyrenu</a:t>
            </a:r>
            <a:endParaRPr lang="pl-PL" sz="2000" b="1" dirty="0">
              <a:latin typeface="Arial Narrow" panose="020B0606020202030204" pitchFamily="34" charset="0"/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50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145" y="1340768"/>
            <a:ext cx="6498315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51881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Inicjacja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820472" cy="51438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endParaRPr lang="pl-PL" sz="2800" dirty="0"/>
          </a:p>
          <a:p>
            <a:endParaRPr lang="pl-PL" sz="2800" dirty="0" smtClean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60" y="908720"/>
            <a:ext cx="8589280" cy="537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0076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7675" y="188640"/>
            <a:ext cx="8229600" cy="346050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Inicjacja</a:t>
            </a:r>
            <a:endParaRPr lang="pl-PL" sz="2800" b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52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6010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836712"/>
            <a:ext cx="8156773" cy="4951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34648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02770" y="116632"/>
            <a:ext cx="8229600" cy="418058"/>
          </a:xfrm>
        </p:spPr>
        <p:txBody>
          <a:bodyPr>
            <a:no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Inicjacja</a:t>
            </a:r>
            <a:endParaRPr lang="pl-PL" sz="28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53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61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31" y="908719"/>
            <a:ext cx="8084352" cy="5564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633400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Propagacja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820472" cy="51438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endParaRPr lang="pl-PL" sz="2800" dirty="0"/>
          </a:p>
          <a:p>
            <a:endParaRPr lang="pl-PL" sz="2800" dirty="0" smtClean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70607"/>
            <a:ext cx="8784976" cy="4658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1277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err="1" smtClean="0">
                <a:solidFill>
                  <a:schemeClr val="bg1"/>
                </a:solidFill>
              </a:rPr>
              <a:t>Terminacja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692696"/>
            <a:ext cx="8820472" cy="51438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endParaRPr lang="pl-PL" sz="2800" dirty="0"/>
          </a:p>
          <a:p>
            <a:endParaRPr lang="pl-PL" sz="2800" dirty="0" smtClean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305" y="836712"/>
            <a:ext cx="7073389" cy="5629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69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418058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Polistyren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81009" y="1600200"/>
            <a:ext cx="8505791" cy="4525963"/>
          </a:xfrm>
        </p:spPr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sz="1200" b="1" dirty="0" smtClean="0"/>
              <a:t>STYREN +  </a:t>
            </a:r>
            <a:r>
              <a:rPr lang="pl-PL" sz="1200" b="1" dirty="0" err="1" smtClean="0"/>
              <a:t>diwinylobenzen</a:t>
            </a:r>
            <a:r>
              <a:rPr lang="pl-PL" sz="1200" b="1" dirty="0" smtClean="0"/>
              <a:t>  +  nadtlenek benzoilu   </a:t>
            </a:r>
            <a:r>
              <a:rPr lang="pl-PL" sz="1600" b="1" dirty="0" smtClean="0"/>
              <a:t>→ </a:t>
            </a:r>
            <a:r>
              <a:rPr lang="pl-PL" sz="1200" b="1" dirty="0" smtClean="0"/>
              <a:t>      POLISTYREN                             STYROPIAN</a:t>
            </a:r>
          </a:p>
          <a:p>
            <a:pPr marL="0" indent="0">
              <a:buNone/>
            </a:pPr>
            <a:endParaRPr lang="pl-PL" sz="1200" b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56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2942512"/>
            <a:ext cx="2304391" cy="2111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594" y="2942512"/>
            <a:ext cx="2450758" cy="2111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az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96853"/>
            <a:ext cx="795020" cy="15569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az 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496853"/>
            <a:ext cx="751523" cy="15569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Symbol zastępczy zawartości 7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496853"/>
            <a:ext cx="720080" cy="15569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684517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07504" y="819200"/>
            <a:ext cx="8856984" cy="5309592"/>
          </a:xfrm>
        </p:spPr>
        <p:txBody>
          <a:bodyPr>
            <a:normAutofit/>
          </a:bodyPr>
          <a:lstStyle/>
          <a:p>
            <a:pPr marL="695325" indent="-514350">
              <a:buFont typeface="+mj-lt"/>
              <a:buAutoNum type="arabicPeriod"/>
            </a:pPr>
            <a:r>
              <a:rPr lang="pl-PL" dirty="0"/>
              <a:t>Mając do dyspozycji </a:t>
            </a:r>
            <a:r>
              <a:rPr lang="pl-PL" dirty="0" smtClean="0"/>
              <a:t>potrzebny sprzęt        oraz niezbędne odczynniki </a:t>
            </a:r>
            <a:r>
              <a:rPr lang="pl-PL" dirty="0"/>
              <a:t>zaprojektuj doświadczenie, które pozwoli wykazać, że </a:t>
            </a:r>
            <a:r>
              <a:rPr lang="pl-PL" dirty="0" smtClean="0"/>
              <a:t>produktem depolimeryzacji polietylenu jest węglowodór nienasycony.</a:t>
            </a:r>
          </a:p>
          <a:p>
            <a:pPr marL="695325" indent="-514350">
              <a:buFont typeface="+mj-lt"/>
              <a:buAutoNum type="arabicPeriod"/>
            </a:pPr>
            <a:r>
              <a:rPr lang="pl-PL" dirty="0" smtClean="0"/>
              <a:t>Korzystając z dowolnych programów narysuj schemat tego doświadczenia, zapisz obserwacje, równanie reakcji oraz sformułuj wniosek.</a:t>
            </a:r>
            <a:endParaRPr lang="pl-PL" dirty="0"/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b="1" smtClean="0">
                <a:solidFill>
                  <a:prstClr val="white"/>
                </a:solidFill>
                <a:latin typeface="Bookman Old Style"/>
              </a:rPr>
              <a:t>Polecenie </a:t>
            </a:r>
            <a:endParaRPr lang="pl-PL" sz="2800" b="1" dirty="0">
              <a:solidFill>
                <a:prstClr val="white"/>
              </a:solidFill>
              <a:latin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11890481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07504" y="819200"/>
            <a:ext cx="8856984" cy="5309592"/>
          </a:xfrm>
        </p:spPr>
        <p:txBody>
          <a:bodyPr>
            <a:normAutofit/>
          </a:bodyPr>
          <a:lstStyle/>
          <a:p>
            <a:pPr marL="180975" indent="0">
              <a:buNone/>
            </a:pPr>
            <a:endParaRPr lang="pl-PL" dirty="0" smtClean="0"/>
          </a:p>
          <a:p>
            <a:pPr marL="180975" indent="0">
              <a:buNone/>
            </a:pPr>
            <a:endParaRPr lang="pl-PL" dirty="0"/>
          </a:p>
          <a:p>
            <a:pPr marL="180975" indent="0">
              <a:buNone/>
            </a:pPr>
            <a:endParaRPr lang="pl-PL" dirty="0" smtClean="0"/>
          </a:p>
          <a:p>
            <a:pPr marL="180975" indent="0">
              <a:buNone/>
            </a:pPr>
            <a:endParaRPr lang="pl-PL" dirty="0"/>
          </a:p>
          <a:p>
            <a:pPr marL="180975" indent="0">
              <a:buNone/>
            </a:pPr>
            <a:endParaRPr lang="pl-PL" dirty="0"/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prstClr val="white"/>
                </a:solidFill>
                <a:latin typeface="Bookman Old Style"/>
              </a:rPr>
              <a:t>Polecenie </a:t>
            </a:r>
            <a:endParaRPr lang="pl-PL" sz="2800" b="1" dirty="0">
              <a:solidFill>
                <a:prstClr val="white"/>
              </a:solidFill>
              <a:latin typeface="Bookman Old Style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5437129"/>
              </p:ext>
            </p:extLst>
          </p:nvPr>
        </p:nvGraphicFramePr>
        <p:xfrm>
          <a:off x="238166" y="980728"/>
          <a:ext cx="3960440" cy="23762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3474" name="Obraz - mapa bitowa" r:id="rId3" imgW="3381847" imgH="2029108" progId="PBrush">
                  <p:embed/>
                </p:oleObj>
              </mc:Choice>
              <mc:Fallback>
                <p:oleObj name="Obraz - mapa bitowa" r:id="rId3" imgW="3381847" imgH="2029108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166" y="980728"/>
                        <a:ext cx="3960440" cy="237626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ole tekstowe 6"/>
          <p:cNvSpPr txBox="1"/>
          <p:nvPr/>
        </p:nvSpPr>
        <p:spPr>
          <a:xfrm>
            <a:off x="232305" y="3573015"/>
            <a:ext cx="86409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prstClr val="black"/>
                </a:solidFill>
                <a:latin typeface="Bookman Old Style"/>
              </a:rPr>
              <a:t>Polietylen w trakcie ogrzewania topi się. Wydzielający się bezbarwny gaz wprowadzony do roztworu wody bromowej (lub roztworu manganianu(VII) potasu) powoduje jej odbarwienie.</a:t>
            </a:r>
          </a:p>
          <a:p>
            <a:endParaRPr lang="pl-PL" sz="2400" dirty="0">
              <a:solidFill>
                <a:prstClr val="black"/>
              </a:solidFill>
              <a:latin typeface="Bookman Old Style"/>
            </a:endParaRPr>
          </a:p>
          <a:p>
            <a:r>
              <a:rPr lang="pl-PL" sz="2000" b="1" dirty="0" smtClean="0">
                <a:solidFill>
                  <a:prstClr val="black"/>
                </a:solidFill>
                <a:latin typeface="Bookman Old Style"/>
              </a:rPr>
              <a:t>Wniosek: </a:t>
            </a:r>
          </a:p>
          <a:p>
            <a:r>
              <a:rPr lang="pl-PL" sz="2400" dirty="0" smtClean="0">
                <a:solidFill>
                  <a:prstClr val="black"/>
                </a:solidFill>
                <a:latin typeface="Bookman Old Style"/>
              </a:rPr>
              <a:t>Produktem depolimeryzacji polietylenu jest substancja gazowa o nienasyconym charakterze.</a:t>
            </a:r>
            <a:endParaRPr lang="pl-PL" sz="2400" dirty="0">
              <a:solidFill>
                <a:prstClr val="black"/>
              </a:solidFill>
              <a:latin typeface="Bookman Old Style"/>
            </a:endParaRPr>
          </a:p>
        </p:txBody>
      </p:sp>
      <p:pic>
        <p:nvPicPr>
          <p:cNvPr id="24474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785" y="1988840"/>
            <a:ext cx="40100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93263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764704"/>
            <a:ext cx="8391737" cy="13681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2800" dirty="0" smtClean="0"/>
              <a:t>Poza reakcjami polimeryzacji i polikondensacji, do otrzymywania polimerów wykorzystuje się także metody biotechnologiczne.</a:t>
            </a:r>
          </a:p>
          <a:p>
            <a:pPr marL="0" indent="0">
              <a:buNone/>
            </a:pPr>
            <a:endParaRPr lang="pl-PL" sz="24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59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pl-PL" sz="2800" b="1" dirty="0" smtClean="0">
                <a:solidFill>
                  <a:prstClr val="white"/>
                </a:solidFill>
                <a:cs typeface="Times New Roman" pitchFamily="18" charset="0"/>
              </a:rPr>
              <a:t>Biotechnologia</a:t>
            </a:r>
            <a:endParaRPr lang="pl-PL" sz="2800" b="1" dirty="0">
              <a:solidFill>
                <a:prstClr val="white"/>
              </a:solidFill>
              <a:cs typeface="Times New Roman" pitchFamily="18" charset="0"/>
            </a:endParaRPr>
          </a:p>
        </p:txBody>
      </p:sp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41" y="2469691"/>
            <a:ext cx="3058269" cy="2296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2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516" y="2002558"/>
            <a:ext cx="2519122" cy="3010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2148" name="Picture 4" descr="C:\Documents and Settings\mkopacz\Moje dokumenty\Downloads\PHA00013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472573"/>
            <a:ext cx="183515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05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07504" y="819200"/>
            <a:ext cx="8856984" cy="5309592"/>
          </a:xfrm>
        </p:spPr>
        <p:txBody>
          <a:bodyPr>
            <a:normAutofit/>
          </a:bodyPr>
          <a:lstStyle/>
          <a:p>
            <a:pPr marL="180975" indent="0">
              <a:buNone/>
            </a:pPr>
            <a:endParaRPr lang="pl-PL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180975" indent="0">
              <a:buNone/>
            </a:pPr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</a:rPr>
              <a:t>Zadanie domowe</a:t>
            </a:r>
          </a:p>
          <a:p>
            <a:pPr marL="180975" indent="0"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dowolnych programów, przygotuj animację przedstawiającą mechanizm przebiegu reakcji polimeryzacji lub polikondensacji dowolnie wybranego tworzywa.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prstClr val="white"/>
                </a:solidFill>
                <a:latin typeface="Bookman Old Style"/>
              </a:rPr>
              <a:t>Polecenie </a:t>
            </a:r>
            <a:endParaRPr lang="pl-PL" sz="2800" b="1" dirty="0">
              <a:solidFill>
                <a:prstClr val="white"/>
              </a:solidFill>
              <a:latin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40239170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6689" cy="6855984"/>
          </a:xfrm>
          <a:prstGeom prst="rect">
            <a:avLst/>
          </a:prstGeom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61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ytuł 5"/>
          <p:cNvSpPr txBox="1">
            <a:spLocks/>
          </p:cNvSpPr>
          <p:nvPr/>
        </p:nvSpPr>
        <p:spPr>
          <a:xfrm>
            <a:off x="179389" y="188913"/>
            <a:ext cx="7776988" cy="475297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67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endParaRPr lang="pl-PL" sz="6700" b="1" dirty="0">
              <a:solidFill>
                <a:prstClr val="white"/>
              </a:solidFill>
              <a:latin typeface="Bookman Old Style" pitchFamily="18" charset="0"/>
            </a:endParaRPr>
          </a:p>
          <a:p>
            <a:pPr algn="ctr" fontAlgn="auto">
              <a:lnSpc>
                <a:spcPct val="120000"/>
              </a:lnSpc>
              <a:spcAft>
                <a:spcPts val="0"/>
              </a:spcAft>
            </a:pPr>
            <a:endParaRPr lang="pl-PL" sz="6700" b="1" dirty="0">
              <a:solidFill>
                <a:prstClr val="white"/>
              </a:solidFill>
              <a:latin typeface="Bookman Old Style" pitchFamily="18" charset="0"/>
            </a:endParaRPr>
          </a:p>
          <a:p>
            <a:pPr algn="ctr" fontAlgn="auto">
              <a:lnSpc>
                <a:spcPct val="120000"/>
              </a:lnSpc>
              <a:spcAft>
                <a:spcPts val="0"/>
              </a:spcAft>
            </a:pPr>
            <a:endParaRPr lang="pl-PL" sz="6700" b="1" dirty="0" smtClean="0">
              <a:solidFill>
                <a:prstClr val="white"/>
              </a:solidFill>
              <a:latin typeface="Bookman Old Style" pitchFamily="18" charset="0"/>
            </a:endParaRPr>
          </a:p>
          <a:p>
            <a:pPr algn="ctr" fontAlgn="auto">
              <a:lnSpc>
                <a:spcPct val="120000"/>
              </a:lnSpc>
              <a:spcAft>
                <a:spcPts val="0"/>
              </a:spcAft>
            </a:pPr>
            <a:endParaRPr lang="pl-PL" sz="6700" b="1" dirty="0" smtClean="0">
              <a:solidFill>
                <a:prstClr val="white"/>
              </a:solidFill>
              <a:latin typeface="Bookman Old Style" pitchFamily="18" charset="0"/>
            </a:endParaRPr>
          </a:p>
          <a:p>
            <a:pPr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16000" b="1" dirty="0" smtClean="0">
                <a:solidFill>
                  <a:prstClr val="white"/>
                </a:solidFill>
                <a:latin typeface="Bookman Old Style"/>
              </a:rPr>
              <a:t>Właściwości </a:t>
            </a:r>
            <a:r>
              <a:rPr lang="pl-PL" sz="16000" b="1" dirty="0">
                <a:solidFill>
                  <a:prstClr val="white"/>
                </a:solidFill>
                <a:latin typeface="Bookman Old Style"/>
              </a:rPr>
              <a:t>i z</a:t>
            </a:r>
            <a:r>
              <a:rPr lang="pl-PL" sz="16000" b="1" dirty="0" smtClean="0">
                <a:solidFill>
                  <a:prstClr val="white"/>
                </a:solidFill>
                <a:latin typeface="Bookman Old Style"/>
              </a:rPr>
              <a:t>astosowanie polimerów</a:t>
            </a:r>
            <a:r>
              <a:rPr lang="pl-PL" sz="12800" b="1" dirty="0">
                <a:solidFill>
                  <a:prstClr val="white"/>
                </a:solidFill>
                <a:latin typeface="Bookman Old Style"/>
              </a:rPr>
              <a:t/>
            </a:r>
            <a:br>
              <a:rPr lang="pl-PL" sz="12800" b="1" dirty="0">
                <a:solidFill>
                  <a:prstClr val="white"/>
                </a:solidFill>
                <a:latin typeface="Bookman Old Style"/>
              </a:rPr>
            </a:br>
            <a:r>
              <a:rPr lang="pl-PL" sz="12800" b="1" dirty="0">
                <a:solidFill>
                  <a:prstClr val="white"/>
                </a:solidFill>
                <a:latin typeface="Bookman Old Style"/>
              </a:rPr>
              <a:t/>
            </a:r>
            <a:br>
              <a:rPr lang="pl-PL" sz="12800" b="1" dirty="0">
                <a:solidFill>
                  <a:prstClr val="white"/>
                </a:solidFill>
                <a:latin typeface="Bookman Old Style"/>
              </a:rPr>
            </a:br>
            <a:r>
              <a:rPr lang="pl-PL" sz="13500" b="1" dirty="0">
                <a:solidFill>
                  <a:prstClr val="white"/>
                </a:solidFill>
                <a:latin typeface="Bookman Old Style"/>
              </a:rPr>
              <a:t/>
            </a:r>
            <a:br>
              <a:rPr lang="pl-PL" sz="13500" b="1" dirty="0">
                <a:solidFill>
                  <a:prstClr val="white"/>
                </a:solidFill>
                <a:latin typeface="Bookman Old Style"/>
              </a:rPr>
            </a:br>
            <a:endParaRPr lang="pl-PL" sz="13500" b="1" dirty="0" smtClean="0">
              <a:solidFill>
                <a:prstClr val="white"/>
              </a:solidFill>
              <a:latin typeface="Bookman Old Style"/>
            </a:endParaRPr>
          </a:p>
          <a:p>
            <a:pPr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74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74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prstClr val="white"/>
                </a:solidFill>
                <a:latin typeface="Bookman Old Style" pitchFamily="18" charset="0"/>
              </a:rPr>
            </a:br>
            <a:endParaRPr lang="pl-PL" sz="3200" b="1" dirty="0" smtClean="0">
              <a:solidFill>
                <a:prstClr val="white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05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836712"/>
            <a:ext cx="8435280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dirty="0" smtClean="0"/>
              <a:t>Ruchy społeczne </a:t>
            </a:r>
            <a:r>
              <a:rPr lang="pl-PL" sz="2800" dirty="0"/>
              <a:t>w obronie słoni afrykańskich, </a:t>
            </a:r>
            <a:r>
              <a:rPr lang="pl-PL" sz="2800" dirty="0" smtClean="0"/>
              <a:t>zabijanych </a:t>
            </a:r>
            <a:r>
              <a:rPr lang="pl-PL" sz="2800" dirty="0"/>
              <a:t>dla kości </a:t>
            </a:r>
            <a:r>
              <a:rPr lang="pl-PL" sz="2800" dirty="0" smtClean="0"/>
              <a:t>słoniowej, </a:t>
            </a:r>
            <a:r>
              <a:rPr lang="pl-PL" sz="2800" dirty="0"/>
              <a:t>z której wytwarzano m.in. kule bilardowe, przedmioty ozdobne, drobne przedmioty użytkowe, zewnętrzne powłoki klawiszy </a:t>
            </a:r>
            <a:r>
              <a:rPr lang="pl-PL" sz="2800" dirty="0" smtClean="0"/>
              <a:t>fortepianowych, przyczyniły się do wynalezienia tworzywa zwanego </a:t>
            </a:r>
            <a:r>
              <a:rPr lang="pl-PL" sz="2800" b="1" i="1" dirty="0" smtClean="0"/>
              <a:t>sztuczną kością słoniową</a:t>
            </a:r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Sztuczna kość słoniowa (celuloid)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256002" name="Picture 2" descr="C:\Documents and Settings\mkopacz\Moje dokumenty\Downloads\Depositphotos_2322303_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19" r="-40119"/>
          <a:stretch/>
        </p:blipFill>
        <p:spPr bwMode="auto">
          <a:xfrm>
            <a:off x="323528" y="3861048"/>
            <a:ext cx="3426147" cy="271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596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79512" y="836712"/>
            <a:ext cx="8507288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dirty="0" smtClean="0"/>
              <a:t>Zabawki</a:t>
            </a:r>
            <a:r>
              <a:rPr lang="pl-PL" sz="2800" dirty="0"/>
              <a:t>, błony filmowe, guziki i wieczne pióra, </a:t>
            </a:r>
            <a:r>
              <a:rPr lang="pl-PL" sz="2800" dirty="0" smtClean="0"/>
              <a:t>kołnierzyki i </a:t>
            </a:r>
            <a:r>
              <a:rPr lang="pl-PL" sz="2800" dirty="0"/>
              <a:t>mankiety męskich koszul, uchwyty do sztućców i </a:t>
            </a:r>
            <a:r>
              <a:rPr lang="pl-PL" sz="2800" dirty="0" smtClean="0"/>
              <a:t>parasolek itp.</a:t>
            </a:r>
            <a:endParaRPr lang="pl-PL" sz="2800" dirty="0"/>
          </a:p>
          <a:p>
            <a:pPr marL="0" indent="0">
              <a:buNone/>
            </a:pPr>
            <a:endParaRPr lang="pl-PL" sz="2800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Zastosowanie celuloid</a:t>
            </a:r>
            <a:r>
              <a:rPr lang="pl-PL" sz="2800" b="1" dirty="0">
                <a:solidFill>
                  <a:schemeClr val="bg1"/>
                </a:solidFill>
                <a:cs typeface="Times New Roman" pitchFamily="18" charset="0"/>
              </a:rPr>
              <a:t>u</a:t>
            </a:r>
          </a:p>
        </p:txBody>
      </p:sp>
      <p:pic>
        <p:nvPicPr>
          <p:cNvPr id="257026" name="Picture 2" descr="C:\Documents and Settings\mkopacz\Moje dokumenty\Downloads\Depositphotos_2508204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96952"/>
            <a:ext cx="4412357" cy="2939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7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56992"/>
            <a:ext cx="3073212" cy="2051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565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836712"/>
            <a:ext cx="8640960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dirty="0"/>
              <a:t>Łatwopalny celuloid </a:t>
            </a:r>
            <a:r>
              <a:rPr lang="pl-PL" sz="2800" dirty="0" smtClean="0"/>
              <a:t>zastąpiono pierwszym </a:t>
            </a:r>
            <a:r>
              <a:rPr lang="pl-PL" sz="2800" dirty="0"/>
              <a:t>termoutwardzalnym tworzywem – </a:t>
            </a:r>
            <a:r>
              <a:rPr lang="pl-PL" sz="2800" b="1" i="1" dirty="0"/>
              <a:t>bakelitem</a:t>
            </a:r>
            <a:r>
              <a:rPr lang="pl-PL" sz="2800" dirty="0"/>
              <a:t> </a:t>
            </a:r>
            <a:r>
              <a:rPr lang="pl-PL" sz="2800" dirty="0" smtClean="0"/>
              <a:t>(żywicą fenolowo-formaldehydową). </a:t>
            </a:r>
            <a:endParaRPr lang="pl-PL" sz="2800" dirty="0"/>
          </a:p>
          <a:p>
            <a:pPr marL="0" indent="0">
              <a:buNone/>
            </a:pPr>
            <a:endParaRPr lang="pl-PL" sz="2800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Bakelit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248861" name="Picture 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348880"/>
            <a:ext cx="4836021" cy="2748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77072"/>
            <a:ext cx="3151621" cy="2101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99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79512" y="980728"/>
            <a:ext cx="8535892" cy="49320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4800" dirty="0" smtClean="0"/>
              <a:t>	</a:t>
            </a:r>
            <a:r>
              <a:rPr lang="pl-PL" sz="2800" dirty="0" smtClean="0"/>
              <a:t>Korzystając z informacji znalezionych </a:t>
            </a:r>
            <a:br>
              <a:rPr lang="pl-PL" sz="2800" dirty="0" smtClean="0"/>
            </a:br>
            <a:r>
              <a:rPr lang="pl-PL" sz="2800" dirty="0" smtClean="0"/>
              <a:t>w Internecie przygotuj kartę charakterystyki </a:t>
            </a:r>
            <a:r>
              <a:rPr lang="pl-PL" sz="2800" b="1" i="1" dirty="0" smtClean="0"/>
              <a:t>fenolu</a:t>
            </a:r>
            <a:r>
              <a:rPr lang="pl-PL" sz="2800" dirty="0" smtClean="0"/>
              <a:t> </a:t>
            </a:r>
            <a:r>
              <a:rPr lang="pl-PL" sz="2800" dirty="0"/>
              <a:t>– </a:t>
            </a:r>
            <a:r>
              <a:rPr lang="pl-PL" sz="2800" dirty="0" smtClean="0"/>
              <a:t>substratu w reakcji otrzymywania żywicy fenolowo-formaldehydowej.</a:t>
            </a:r>
            <a:endParaRPr lang="pl-PL" sz="2800" dirty="0"/>
          </a:p>
        </p:txBody>
      </p:sp>
      <p:pic>
        <p:nvPicPr>
          <p:cNvPr id="97282" name="Picture 2" descr="GHS-pictogram-acid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789040"/>
            <a:ext cx="1928826" cy="1928826"/>
          </a:xfrm>
          <a:prstGeom prst="rect">
            <a:avLst/>
          </a:prstGeom>
          <a:noFill/>
        </p:spPr>
      </p:pic>
      <p:pic>
        <p:nvPicPr>
          <p:cNvPr id="97284" name="Picture 4" descr="GHS-pictogram-skull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6403" y="3789040"/>
            <a:ext cx="1857388" cy="1928826"/>
          </a:xfrm>
          <a:prstGeom prst="rect">
            <a:avLst/>
          </a:prstGeom>
          <a:noFill/>
        </p:spPr>
      </p:pic>
      <p:pic>
        <p:nvPicPr>
          <p:cNvPr id="97286" name="Picture 6" descr="GHS-pictogram-silhouete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8962" y="3789040"/>
            <a:ext cx="1785950" cy="1785950"/>
          </a:xfrm>
          <a:prstGeom prst="rect">
            <a:avLst/>
          </a:prstGeom>
          <a:noFill/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539552" y="0"/>
            <a:ext cx="8226496" cy="6926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prstClr val="white"/>
                </a:solidFill>
                <a:latin typeface="Bookman Old Style"/>
              </a:rPr>
              <a:t>Polecenie </a:t>
            </a:r>
            <a:endParaRPr lang="pl-PL" sz="2800" b="1" dirty="0">
              <a:solidFill>
                <a:prstClr val="white"/>
              </a:solidFill>
              <a:latin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13359388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432048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Kauczuk naturalny i guma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b="1" dirty="0"/>
              <a:t>Kauczuk</a:t>
            </a:r>
            <a:r>
              <a:rPr lang="pl-PL" sz="2800" dirty="0"/>
              <a:t> jest naturalnym polimerem wytwarzanym przez ponad 400 różnych roślin. Głównym jego źródłem jest drzewo kauczukowe </a:t>
            </a:r>
            <a:r>
              <a:rPr lang="pl-PL" sz="2800" i="1" dirty="0" err="1"/>
              <a:t>Hevea</a:t>
            </a:r>
            <a:r>
              <a:rPr lang="pl-PL" sz="2800" i="1" dirty="0"/>
              <a:t> </a:t>
            </a:r>
            <a:r>
              <a:rPr lang="pl-PL" sz="2800" i="1" dirty="0" err="1"/>
              <a:t>brasiliensis</a:t>
            </a:r>
            <a:r>
              <a:rPr lang="pl-PL" sz="2800" i="1" dirty="0"/>
              <a:t>. </a:t>
            </a:r>
            <a:r>
              <a:rPr lang="pl-PL" sz="2800" dirty="0"/>
              <a:t>Naturalny kauczuk jest </a:t>
            </a:r>
            <a:r>
              <a:rPr lang="pl-PL" sz="2800" dirty="0" smtClean="0"/>
              <a:t>polimerem izoprenu                (</a:t>
            </a:r>
            <a:r>
              <a:rPr lang="pl-PL" sz="2800" dirty="0"/>
              <a:t>2-metylobuta-1,3-dienu). </a:t>
            </a:r>
          </a:p>
          <a:p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66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59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22853"/>
            <a:ext cx="4032448" cy="2681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609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836712"/>
            <a:ext cx="849694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dirty="0" smtClean="0"/>
              <a:t>Właściwości </a:t>
            </a:r>
            <a:r>
              <a:rPr lang="pl-PL" sz="2800" dirty="0"/>
              <a:t>polimerów można </a:t>
            </a:r>
            <a:r>
              <a:rPr lang="pl-PL" sz="2800" dirty="0" smtClean="0"/>
              <a:t>modyfikować  </a:t>
            </a:r>
            <a:br>
              <a:rPr lang="pl-PL" sz="2800" dirty="0" smtClean="0"/>
            </a:br>
            <a:r>
              <a:rPr lang="pl-PL" sz="2800" dirty="0" smtClean="0"/>
              <a:t>w </a:t>
            </a:r>
            <a:r>
              <a:rPr lang="pl-PL" sz="2800" dirty="0"/>
              <a:t>szerokim </a:t>
            </a:r>
            <a:r>
              <a:rPr lang="pl-PL" sz="2800" dirty="0" smtClean="0"/>
              <a:t>zakresie i zależą one </a:t>
            </a:r>
            <a:r>
              <a:rPr lang="pl-PL" sz="2800" dirty="0"/>
              <a:t>od długości łańcucha oraz dodatku tzw. substancji modyfikujących ich właściwości, m.in.: </a:t>
            </a:r>
            <a:r>
              <a:rPr lang="pl-PL" sz="2800" dirty="0" smtClean="0"/>
              <a:t>napełniaczy, nośników, zmiękczaczy, stabilizatorów, utwardzaczy (np</a:t>
            </a:r>
            <a:r>
              <a:rPr lang="pl-PL" sz="2800" dirty="0"/>
              <a:t>. </a:t>
            </a:r>
            <a:r>
              <a:rPr lang="pl-PL" sz="2800" dirty="0" smtClean="0"/>
              <a:t>siarka </a:t>
            </a:r>
            <a:br>
              <a:rPr lang="pl-PL" sz="2800" dirty="0" smtClean="0"/>
            </a:br>
            <a:r>
              <a:rPr lang="pl-PL" sz="2800" dirty="0" smtClean="0"/>
              <a:t>w </a:t>
            </a:r>
            <a:r>
              <a:rPr lang="pl-PL" sz="2800" dirty="0"/>
              <a:t>procesie wulkanizacji kauczuku), </a:t>
            </a:r>
            <a:r>
              <a:rPr lang="pl-PL" sz="2800" dirty="0" smtClean="0"/>
              <a:t>barwników, środków antystatycznych, poroforów. </a:t>
            </a:r>
          </a:p>
          <a:p>
            <a:pPr marL="0" indent="0">
              <a:buNone/>
            </a:pPr>
            <a:r>
              <a:rPr lang="pl-PL" sz="2800" dirty="0" smtClean="0"/>
              <a:t>Im dłuższy łańcuch, tym większa lepkość, twardość, odporność mechaniczna, cieplna</a:t>
            </a:r>
            <a:br>
              <a:rPr lang="pl-PL" sz="2800" dirty="0" smtClean="0"/>
            </a:br>
            <a:r>
              <a:rPr lang="pl-PL" sz="2800" dirty="0" smtClean="0"/>
              <a:t>i chemiczna </a:t>
            </a:r>
            <a:r>
              <a:rPr lang="pl-PL" sz="2800" dirty="0"/>
              <a:t>tworzywa.</a:t>
            </a:r>
          </a:p>
          <a:p>
            <a:pPr marL="0" indent="0">
              <a:buNone/>
            </a:pPr>
            <a:endParaRPr lang="pl-PL" sz="2800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Właściwości polimerów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15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56792"/>
            <a:ext cx="8229600" cy="41581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prstClr val="white"/>
                </a:solidFill>
                <a:latin typeface="Bookman Old Style"/>
              </a:rPr>
              <a:t>Właściwości i zastosowanie polimerów </a:t>
            </a:r>
            <a:endParaRPr lang="pl-PL" sz="2800" b="1" dirty="0">
              <a:solidFill>
                <a:prstClr val="white"/>
              </a:solidFill>
              <a:latin typeface="Bookman Old Style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161621"/>
              </p:ext>
            </p:extLst>
          </p:nvPr>
        </p:nvGraphicFramePr>
        <p:xfrm>
          <a:off x="0" y="692696"/>
          <a:ext cx="9144000" cy="61931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85495"/>
                <a:gridCol w="2285495"/>
                <a:gridCol w="2286505"/>
                <a:gridCol w="2286505"/>
              </a:tblGrid>
              <a:tr h="6031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effectLst/>
                          <a:latin typeface="+mj-lt"/>
                        </a:rPr>
                        <a:t>Nazwa polimeru</a:t>
                      </a:r>
                      <a:endParaRPr lang="pl-PL" sz="1800" dirty="0" smtClean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+mj-lt"/>
                        </a:rPr>
                        <a:t>Nazwa i  wzór </a:t>
                      </a:r>
                      <a:r>
                        <a:rPr lang="pl-PL" sz="1800" dirty="0">
                          <a:effectLst/>
                          <a:latin typeface="+mj-lt"/>
                        </a:rPr>
                        <a:t>monomeru</a:t>
                      </a: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+mj-lt"/>
                        </a:rPr>
                        <a:t>Właściwości polimeru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+mj-lt"/>
                        </a:rPr>
                        <a:t>Przykładowe zastosowania</a:t>
                      </a: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8558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effectLst/>
                          <a:latin typeface="+mj-lt"/>
                        </a:rPr>
                        <a:t>polietylen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+mj-lt"/>
                        </a:rPr>
                        <a:t> </a:t>
                      </a: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err="1" smtClean="0">
                          <a:effectLst/>
                          <a:latin typeface="+mj-lt"/>
                        </a:rPr>
                        <a:t>eten</a:t>
                      </a:r>
                      <a:r>
                        <a:rPr lang="pl-PL" sz="1800" dirty="0" smtClean="0">
                          <a:effectLst/>
                          <a:latin typeface="+mj-lt"/>
                        </a:rPr>
                        <a:t> (etylen)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+mj-lt"/>
                        </a:rPr>
                        <a:t>H</a:t>
                      </a:r>
                      <a:r>
                        <a:rPr lang="pl-PL" sz="1800" baseline="-25000" dirty="0" smtClean="0">
                          <a:effectLst/>
                          <a:latin typeface="+mj-lt"/>
                        </a:rPr>
                        <a:t>2</a:t>
                      </a:r>
                      <a:r>
                        <a:rPr lang="pl-PL" sz="1800" dirty="0" smtClean="0">
                          <a:effectLst/>
                          <a:latin typeface="+mj-lt"/>
                        </a:rPr>
                        <a:t>C=CH</a:t>
                      </a:r>
                      <a:r>
                        <a:rPr lang="pl-PL" sz="1800" baseline="-25000" dirty="0" smtClean="0">
                          <a:effectLst/>
                          <a:latin typeface="+mj-lt"/>
                        </a:rPr>
                        <a:t>2</a:t>
                      </a:r>
                      <a:endParaRPr lang="pl-PL" sz="1800" dirty="0">
                        <a:effectLst/>
                        <a:latin typeface="+mj-lt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effectLst/>
                          <a:latin typeface="+mj-lt"/>
                        </a:rPr>
                        <a:t>duża odporność na działanie stężonych kwasów i zasad, mała wytrzymałość cieplna, palny</a:t>
                      </a:r>
                      <a:endParaRPr lang="pl-PL" sz="1800" dirty="0" smtClean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+mj-lt"/>
                        </a:rPr>
                        <a:t>skrzynki na butelki i produkty spożywcze, zabawki, </a:t>
                      </a:r>
                      <a:r>
                        <a:rPr lang="pl-PL" sz="1800" dirty="0" smtClean="0">
                          <a:effectLst/>
                          <a:latin typeface="+mj-lt"/>
                        </a:rPr>
                        <a:t>pojemniki </a:t>
                      </a:r>
                      <a:r>
                        <a:rPr lang="pl-PL" sz="1800" dirty="0">
                          <a:effectLst/>
                          <a:latin typeface="+mj-lt"/>
                        </a:rPr>
                        <a:t>na chemikalia, folie opakowaniowe</a:t>
                      </a: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7660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b="1" kern="1200" dirty="0" smtClean="0">
                          <a:solidFill>
                            <a:schemeClr val="lt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polipropylen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propen (propylen)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C=CHCH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  <a:endParaRPr lang="pl-PL" sz="180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>
                        <a:effectLst/>
                        <a:latin typeface="+mj-lt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właściwości podobne do polietylenu, większa odporność cieplna                  i mechaniczna</a:t>
                      </a: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sznury, włókna na dywany, worki do pakowania płodów rolnych</a:t>
                      </a: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245792" name="Picture 32" descr="C:\Documents and Settings\mkopacz\Moje dokumenty\Downloads\Depositphotos_24793267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24" y="2420888"/>
            <a:ext cx="1696322" cy="1696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3" name="Picture 33" descr="C:\Documents and Settings\mkopacz\Moje dokumenty\Downloads\Depositphotos_2824301_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16" y="5059222"/>
            <a:ext cx="1832112" cy="183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25981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56792"/>
            <a:ext cx="8229600" cy="41581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188640"/>
            <a:ext cx="8153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prstClr val="white"/>
                </a:solidFill>
                <a:latin typeface="Bookman Old Style"/>
              </a:rPr>
              <a:t>Właściwości i zastosowanie </a:t>
            </a:r>
            <a:r>
              <a:rPr lang="pl-PL" sz="2800" b="1" dirty="0">
                <a:solidFill>
                  <a:prstClr val="white"/>
                </a:solidFill>
                <a:latin typeface="Bookman Old Style"/>
              </a:rPr>
              <a:t>polimerów </a:t>
            </a:r>
          </a:p>
          <a:p>
            <a:pPr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prstClr val="white"/>
                </a:solidFill>
                <a:latin typeface="Bookman Old Style"/>
              </a:rPr>
              <a:t> </a:t>
            </a:r>
            <a:endParaRPr lang="pl-PL" sz="2800" b="1" dirty="0">
              <a:solidFill>
                <a:prstClr val="white"/>
              </a:solidFill>
              <a:latin typeface="Bookman Old Style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559521"/>
              </p:ext>
            </p:extLst>
          </p:nvPr>
        </p:nvGraphicFramePr>
        <p:xfrm>
          <a:off x="0" y="692696"/>
          <a:ext cx="9144000" cy="61931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67744"/>
                <a:gridCol w="2303246"/>
                <a:gridCol w="2161250"/>
                <a:gridCol w="2411760"/>
              </a:tblGrid>
              <a:tr h="6031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effectLst/>
                          <a:latin typeface="+mj-lt"/>
                        </a:rPr>
                        <a:t>Nazwa polimeru</a:t>
                      </a:r>
                      <a:endParaRPr lang="pl-PL" sz="1800" dirty="0" smtClean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 smtClean="0">
                          <a:effectLst/>
                          <a:latin typeface="+mj-lt"/>
                        </a:rPr>
                        <a:t>Nazwa i  wzór </a:t>
                      </a:r>
                      <a:r>
                        <a:rPr lang="pl-PL" sz="1600" dirty="0">
                          <a:effectLst/>
                          <a:latin typeface="+mj-lt"/>
                        </a:rPr>
                        <a:t>monomeru</a:t>
                      </a:r>
                      <a:endParaRPr lang="pl-PL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 smtClean="0">
                          <a:effectLst/>
                          <a:latin typeface="+mj-lt"/>
                        </a:rPr>
                        <a:t>Właściwości polimeru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+mj-lt"/>
                        </a:rPr>
                        <a:t>Przykładowe zastosowania</a:t>
                      </a:r>
                      <a:endParaRPr lang="pl-PL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85583">
                <a:tc>
                  <a:txBody>
                    <a:bodyPr/>
                    <a:lstStyle/>
                    <a:p>
                      <a:pPr algn="ctr"/>
                      <a:r>
                        <a:rPr lang="pl-PL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poli</a:t>
                      </a:r>
                      <a:r>
                        <a:rPr lang="pl-PL" sz="1800" b="1" kern="1200" dirty="0" smtClean="0">
                          <a:solidFill>
                            <a:schemeClr val="lt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(chlorek winylu)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+mj-lt"/>
                        </a:rPr>
                        <a:t> </a:t>
                      </a: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chloroetylen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(chlorek winylu)</a:t>
                      </a:r>
                    </a:p>
                    <a:p>
                      <a:pPr algn="ctr"/>
                      <a:r>
                        <a:rPr lang="pl-PL" sz="16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</a:t>
                      </a:r>
                      <a:r>
                        <a:rPr lang="pl-PL" sz="16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16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C=</a:t>
                      </a:r>
                      <a:r>
                        <a:rPr lang="pl-PL" sz="16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CHCl</a:t>
                      </a:r>
                      <a:endParaRPr lang="pl-PL" sz="160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niepalny, odporny na działanie tłuszczów, duża odporność na działanie kwasów, reaguje                   z roztworami zasad, mała wytrzymałość cieplna</a:t>
                      </a:r>
                      <a:endParaRPr lang="pl-PL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wykładziny podłogowe, ramy okienne, rury kanalizacyjne, izolacja przewodów elektrycznych</a:t>
                      </a:r>
                      <a:endParaRPr lang="pl-PL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76607">
                <a:tc>
                  <a:txBody>
                    <a:bodyPr/>
                    <a:lstStyle/>
                    <a:p>
                      <a:pPr algn="ctr"/>
                      <a:r>
                        <a:rPr lang="pl-PL" sz="1800" b="1" kern="1200" dirty="0" smtClean="0">
                          <a:solidFill>
                            <a:schemeClr val="lt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polistyren (styropian)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styren</a:t>
                      </a:r>
                    </a:p>
                    <a:p>
                      <a:pPr algn="ctr"/>
                      <a:r>
                        <a:rPr lang="pl-PL" sz="16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</a:t>
                      </a:r>
                      <a:r>
                        <a:rPr lang="pl-PL" sz="16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16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C=CHC</a:t>
                      </a:r>
                      <a:r>
                        <a:rPr lang="pl-PL" sz="16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6</a:t>
                      </a:r>
                      <a:r>
                        <a:rPr lang="pl-PL" sz="16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</a:t>
                      </a:r>
                      <a:r>
                        <a:rPr lang="pl-PL" sz="16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5</a:t>
                      </a:r>
                      <a:endParaRPr lang="pl-PL" sz="160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duża wytrzymałość mechaniczna, mała wytrzymałość cieplna, palny, rozpuszcza się       w większości rozpuszczalników organicznych</a:t>
                      </a:r>
                      <a:endParaRPr lang="pl-PL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płyty izolacyjne do ocieplania budynków,  opakowania termoizolacyjne na produkty spożywcze    i napoje                 (np. jednorazowe termoizolacyjne kubki do kawy i herbaty)</a:t>
                      </a:r>
                      <a:endParaRPr lang="pl-PL" sz="160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247839" name="Picture 31" descr="C:\Documents and Settings\mkopacz\Moje dokumenty\Downloads\Depositphotos_1201846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3419"/>
            <a:ext cx="2277025" cy="1603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840" name="Picture 32" descr="C:\Documents and Settings\mkopacz\Moje dokumenty\Downloads\Depositphotos_34438329_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76668"/>
            <a:ext cx="2267743" cy="139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59427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56792"/>
            <a:ext cx="8229600" cy="41581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188640"/>
            <a:ext cx="815340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prstClr val="white"/>
                </a:solidFill>
                <a:latin typeface="Bookman Old Style"/>
              </a:rPr>
              <a:t>Właściwości i zastosowanie polimerów</a:t>
            </a:r>
            <a:r>
              <a:rPr lang="pl-PL" sz="2800" b="1" dirty="0" smtClean="0">
                <a:solidFill>
                  <a:prstClr val="white"/>
                </a:solidFill>
              </a:rPr>
              <a:t> </a:t>
            </a:r>
            <a:endParaRPr lang="pl-PL" sz="2800" b="1" dirty="0">
              <a:solidFill>
                <a:prstClr val="white"/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prstClr val="white"/>
                </a:solidFill>
                <a:latin typeface="Bookman Old Style"/>
              </a:rPr>
              <a:t> </a:t>
            </a:r>
            <a:endParaRPr lang="pl-PL" sz="2800" b="1" dirty="0">
              <a:solidFill>
                <a:prstClr val="white"/>
              </a:solidFill>
              <a:latin typeface="Bookman Old Style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1559363"/>
              </p:ext>
            </p:extLst>
          </p:nvPr>
        </p:nvGraphicFramePr>
        <p:xfrm>
          <a:off x="0" y="692696"/>
          <a:ext cx="9144000" cy="62646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23728"/>
                <a:gridCol w="2088232"/>
                <a:gridCol w="3168352"/>
                <a:gridCol w="1763688"/>
              </a:tblGrid>
              <a:tr h="63655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effectLst/>
                          <a:latin typeface="+mj-lt"/>
                        </a:rPr>
                        <a:t>Nazwa polimeru</a:t>
                      </a:r>
                      <a:endParaRPr lang="pl-PL" sz="1800" dirty="0" smtClean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+mj-lt"/>
                        </a:rPr>
                        <a:t>Nazwa i  wzór </a:t>
                      </a:r>
                      <a:r>
                        <a:rPr lang="pl-PL" sz="1800" dirty="0">
                          <a:effectLst/>
                          <a:latin typeface="+mj-lt"/>
                        </a:rPr>
                        <a:t>monomeru</a:t>
                      </a: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+mj-lt"/>
                        </a:rPr>
                        <a:t>Właściwości polimeru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+mj-lt"/>
                        </a:rPr>
                        <a:t>Przykładowe zastosowania</a:t>
                      </a:r>
                      <a:endParaRPr lang="pl-PL" sz="1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631485">
                <a:tc>
                  <a:txBody>
                    <a:bodyPr/>
                    <a:lstStyle/>
                    <a:p>
                      <a:pPr algn="ctr"/>
                      <a:r>
                        <a:rPr lang="pl-PL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teflon</a:t>
                      </a:r>
                      <a:endParaRPr lang="pl-PL" sz="1600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+mj-lt"/>
                        </a:rPr>
                        <a:t> </a:t>
                      </a:r>
                      <a:endParaRPr lang="pl-PL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Tetrafluoroetylen</a:t>
                      </a:r>
                      <a:r>
                        <a:rPr lang="pl-P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C=CF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pl-PL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duża odporność na działanie odczynników chemicznych, cieplna, wytrzymałość mechaniczna, niepalny</a:t>
                      </a:r>
                      <a:endParaRPr lang="pl-PL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zawory, uszczelki,</a:t>
                      </a:r>
                    </a:p>
                    <a:p>
                      <a:pPr algn="ctr"/>
                      <a:r>
                        <a:rPr lang="pl-P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powłoki ochronne</a:t>
                      </a:r>
                      <a:endParaRPr lang="pl-PL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996653">
                <a:tc>
                  <a:txBody>
                    <a:bodyPr/>
                    <a:lstStyle/>
                    <a:p>
                      <a:pPr algn="ctr"/>
                      <a:r>
                        <a:rPr lang="pl-PL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poli</a:t>
                      </a:r>
                      <a:r>
                        <a:rPr lang="pl-PL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(octan winylu)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octan winylu 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C=CHOCOCH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pl-PL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duża wytrzymałość mechaniczna i cieplna, ulega działaniu stężonych kwasów i zasad oraz wielu rozpuszczalników organicznych, wykazuje dobrą przyczepność do powierzchni wielu materiałów, palny</a:t>
                      </a:r>
                      <a:endParaRPr lang="pl-PL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farby, kleje</a:t>
                      </a:r>
                      <a:endParaRPr lang="pl-PL" sz="160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260098" name="Picture 2" descr="C:\Documents and Settings\mkopacz\Moje dokumenty\Downloads\Depositphotos_6819526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7173"/>
            <a:ext cx="2120617" cy="163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0099" name="Picture 3" descr="C:\Documents and Settings\mkopacz\Moje dokumenty\Downloads\Depositphotos_2505171_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44904"/>
            <a:ext cx="2111829" cy="1389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6632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836857"/>
            <a:ext cx="8153400" cy="50866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l-PL" sz="2800" dirty="0" smtClean="0"/>
              <a:t>Odwołując się do posiadanej wiedzy oraz korzystając z zasobów Internetu, połącz   </a:t>
            </a:r>
            <a:br>
              <a:rPr lang="pl-PL" sz="2800" dirty="0" smtClean="0"/>
            </a:br>
            <a:r>
              <a:rPr lang="pl-PL" sz="2800" dirty="0" smtClean="0"/>
              <a:t>w pary nazwiska wynalazców z nazwami tworzyw przez nich wytworzonych.</a:t>
            </a:r>
          </a:p>
          <a:p>
            <a:pPr marL="0" indent="0">
              <a:buNone/>
            </a:pPr>
            <a:endParaRPr lang="pl-PL" sz="2800" dirty="0" smtClean="0"/>
          </a:p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endParaRPr lang="pl-PL" sz="2800" dirty="0" smtClean="0"/>
          </a:p>
          <a:p>
            <a:pPr marL="0" indent="0">
              <a:buNone/>
            </a:pPr>
            <a:endParaRPr lang="pl-PL" sz="2800" dirty="0" smtClean="0"/>
          </a:p>
          <a:p>
            <a:pPr marL="0" indent="0">
              <a:buNone/>
            </a:pPr>
            <a:endParaRPr lang="pl-PL" sz="2800" dirty="0" smtClean="0"/>
          </a:p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endParaRPr lang="pl-PL" sz="2800" dirty="0" smtClean="0"/>
          </a:p>
          <a:p>
            <a:pPr marL="0" indent="0">
              <a:buNone/>
            </a:pPr>
            <a:r>
              <a:rPr lang="pl-PL" sz="2800" dirty="0">
                <a:solidFill>
                  <a:srgbClr val="FF0000"/>
                </a:solidFill>
              </a:rPr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              </a:t>
            </a:r>
            <a:r>
              <a:rPr lang="pl-PL" sz="2800" dirty="0" smtClean="0"/>
              <a:t>  </a:t>
            </a:r>
            <a:endParaRPr lang="pl-PL" sz="2800" dirty="0"/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b="1" smtClean="0">
                <a:solidFill>
                  <a:prstClr val="white"/>
                </a:solidFill>
                <a:latin typeface="Bookman Old Style"/>
              </a:rPr>
              <a:t>Polecenie </a:t>
            </a:r>
            <a:endParaRPr lang="pl-PL" sz="2800" b="1" dirty="0">
              <a:solidFill>
                <a:prstClr val="white"/>
              </a:solidFill>
              <a:latin typeface="Bookman Old Style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2389739"/>
              </p:ext>
            </p:extLst>
          </p:nvPr>
        </p:nvGraphicFramePr>
        <p:xfrm>
          <a:off x="1403648" y="2852937"/>
          <a:ext cx="6048671" cy="18636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35420"/>
                <a:gridCol w="2713251"/>
              </a:tblGrid>
              <a:tr h="310614">
                <a:tc>
                  <a:txBody>
                    <a:bodyPr/>
                    <a:lstStyle/>
                    <a:p>
                      <a:pPr marL="28575" marR="38100" algn="ctr"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</a:rPr>
                        <a:t>I</a:t>
                      </a:r>
                      <a:endParaRPr lang="pl-PL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575" marR="38100" algn="ctr"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</a:rPr>
                        <a:t>II</a:t>
                      </a:r>
                      <a:endParaRPr lang="pl-PL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0614">
                <a:tc>
                  <a:txBody>
                    <a:bodyPr/>
                    <a:lstStyle/>
                    <a:p>
                      <a:pPr marL="28575" marR="38100"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</a:rPr>
                        <a:t>George de </a:t>
                      </a:r>
                      <a:r>
                        <a:rPr lang="pl-PL" sz="1800" dirty="0" err="1">
                          <a:effectLst/>
                        </a:rPr>
                        <a:t>Mestral</a:t>
                      </a:r>
                      <a:endParaRPr lang="pl-PL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8100"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</a:rPr>
                        <a:t>celuloid</a:t>
                      </a:r>
                      <a:endParaRPr lang="pl-PL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0614">
                <a:tc>
                  <a:txBody>
                    <a:bodyPr/>
                    <a:lstStyle/>
                    <a:p>
                      <a:pPr marL="28575" marR="38100"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</a:rPr>
                        <a:t>Charles Goodyear</a:t>
                      </a:r>
                      <a:endParaRPr lang="pl-PL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8100"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</a:rPr>
                        <a:t>bakelit </a:t>
                      </a:r>
                      <a:endParaRPr lang="pl-PL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0614">
                <a:tc>
                  <a:txBody>
                    <a:bodyPr/>
                    <a:lstStyle/>
                    <a:p>
                      <a:pPr marL="28575" marR="38100"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</a:rPr>
                        <a:t>Leo Hendrik Baekeland</a:t>
                      </a:r>
                      <a:endParaRPr lang="pl-PL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8100"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</a:rPr>
                        <a:t>velcotrex (rzep)</a:t>
                      </a:r>
                      <a:endParaRPr lang="pl-PL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21228">
                <a:tc>
                  <a:txBody>
                    <a:bodyPr/>
                    <a:lstStyle/>
                    <a:p>
                      <a:pPr marL="28575" marR="38100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John W. Hyatt, Isaiah S. Hatt</a:t>
                      </a:r>
                      <a:endParaRPr lang="pl-PL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8100"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</a:rPr>
                        <a:t>guma</a:t>
                      </a:r>
                      <a:endParaRPr lang="pl-PL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37882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b="1" smtClean="0">
                <a:solidFill>
                  <a:prstClr val="white"/>
                </a:solidFill>
                <a:latin typeface="Bookman Old Style"/>
              </a:rPr>
              <a:t>Polecenie </a:t>
            </a:r>
            <a:endParaRPr lang="pl-PL" sz="2800" b="1" dirty="0">
              <a:solidFill>
                <a:prstClr val="white"/>
              </a:solidFill>
              <a:latin typeface="Bookman Old Style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902273"/>
              </p:ext>
            </p:extLst>
          </p:nvPr>
        </p:nvGraphicFramePr>
        <p:xfrm>
          <a:off x="1547664" y="2780928"/>
          <a:ext cx="6047323" cy="19356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34678"/>
                <a:gridCol w="2712645"/>
              </a:tblGrid>
              <a:tr h="322616">
                <a:tc>
                  <a:txBody>
                    <a:bodyPr/>
                    <a:lstStyle/>
                    <a:p>
                      <a:pPr marL="28575" marR="38100" algn="ctr"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</a:rPr>
                        <a:t>I</a:t>
                      </a:r>
                      <a:endParaRPr lang="pl-PL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575" marR="38100" algn="ctr"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</a:rPr>
                        <a:t>II</a:t>
                      </a:r>
                      <a:endParaRPr lang="pl-PL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2616">
                <a:tc>
                  <a:txBody>
                    <a:bodyPr/>
                    <a:lstStyle/>
                    <a:p>
                      <a:pPr marL="28575" marR="38100"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</a:rPr>
                        <a:t>George de Mestral</a:t>
                      </a:r>
                      <a:endParaRPr lang="pl-PL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8100"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</a:rPr>
                        <a:t>velcotrex (rzep)</a:t>
                      </a:r>
                      <a:endParaRPr lang="pl-PL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2616">
                <a:tc>
                  <a:txBody>
                    <a:bodyPr/>
                    <a:lstStyle/>
                    <a:p>
                      <a:pPr marL="28575" marR="38100"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</a:rPr>
                        <a:t>Charles Goodyear</a:t>
                      </a:r>
                      <a:endParaRPr lang="pl-PL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8100"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</a:rPr>
                        <a:t>guma </a:t>
                      </a:r>
                      <a:endParaRPr lang="pl-PL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2616">
                <a:tc>
                  <a:txBody>
                    <a:bodyPr/>
                    <a:lstStyle/>
                    <a:p>
                      <a:pPr marL="28575" marR="38100"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</a:rPr>
                        <a:t>Leo Hendrik Baekeland</a:t>
                      </a:r>
                      <a:endParaRPr lang="pl-PL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8100"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</a:rPr>
                        <a:t>bakelit </a:t>
                      </a:r>
                      <a:endParaRPr lang="pl-PL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5231">
                <a:tc>
                  <a:txBody>
                    <a:bodyPr/>
                    <a:lstStyle/>
                    <a:p>
                      <a:pPr marL="28575" marR="38100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John W. Hyatt, Isaiah S. Hatt</a:t>
                      </a:r>
                      <a:endParaRPr lang="pl-PL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48285" marR="38100"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</a:rPr>
                        <a:t>celuloid</a:t>
                      </a:r>
                      <a:endParaRPr lang="pl-PL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77311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b="1" smtClean="0">
                <a:solidFill>
                  <a:prstClr val="white"/>
                </a:solidFill>
                <a:latin typeface="Bookman Old Style"/>
              </a:rPr>
              <a:t>Polecenie </a:t>
            </a:r>
            <a:endParaRPr lang="pl-PL" sz="2800" b="1" dirty="0">
              <a:solidFill>
                <a:prstClr val="white"/>
              </a:solidFill>
              <a:latin typeface="Bookman Old Style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95536" y="1052736"/>
            <a:ext cx="82089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Korzystając </a:t>
            </a:r>
            <a:r>
              <a:rPr lang="pl-PL" sz="2800" dirty="0">
                <a:solidFill>
                  <a:prstClr val="black"/>
                </a:solidFill>
                <a:latin typeface="Bookman Old Style"/>
              </a:rPr>
              <a:t>z zasobów Internetu, sporządź zwięzłą notatkę na temat właściwości </a:t>
            </a: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              i </a:t>
            </a:r>
            <a:r>
              <a:rPr lang="pl-PL" sz="2800" dirty="0">
                <a:solidFill>
                  <a:prstClr val="black"/>
                </a:solidFill>
                <a:latin typeface="Bookman Old Style"/>
              </a:rPr>
              <a:t>zastosowania </a:t>
            </a: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jednego z </a:t>
            </a:r>
            <a:r>
              <a:rPr lang="pl-PL" sz="2800" dirty="0">
                <a:solidFill>
                  <a:prstClr val="black"/>
                </a:solidFill>
                <a:latin typeface="Bookman Old Style"/>
              </a:rPr>
              <a:t>najpopularniejszych </a:t>
            </a: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/>
            </a:r>
            <a:br>
              <a:rPr lang="pl-PL" sz="2800" dirty="0" smtClean="0">
                <a:solidFill>
                  <a:prstClr val="black"/>
                </a:solidFill>
                <a:latin typeface="Bookman Old Style"/>
              </a:rPr>
            </a:b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i </a:t>
            </a:r>
            <a:r>
              <a:rPr lang="pl-PL" sz="2800" dirty="0">
                <a:solidFill>
                  <a:prstClr val="black"/>
                </a:solidFill>
                <a:latin typeface="Bookman Old Style"/>
              </a:rPr>
              <a:t>najbardziej rozpowszechnionych wynalazków XX w. </a:t>
            </a: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– </a:t>
            </a:r>
            <a:r>
              <a:rPr lang="pl-PL" sz="2800" b="1" i="1" dirty="0">
                <a:solidFill>
                  <a:prstClr val="black"/>
                </a:solidFill>
                <a:latin typeface="Bookman Old Style"/>
              </a:rPr>
              <a:t>rzepu (</a:t>
            </a:r>
            <a:r>
              <a:rPr lang="pl-PL" sz="2800" b="1" i="1" dirty="0" err="1">
                <a:solidFill>
                  <a:prstClr val="black"/>
                </a:solidFill>
                <a:latin typeface="Bookman Old Style"/>
              </a:rPr>
              <a:t>Velcro</a:t>
            </a:r>
            <a:r>
              <a:rPr lang="pl-PL" sz="2800" b="1" i="1" dirty="0">
                <a:solidFill>
                  <a:prstClr val="black"/>
                </a:solidFill>
                <a:latin typeface="Bookman Old Style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254658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Kompozyty polimerowe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1340768"/>
            <a:ext cx="8964488" cy="4495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dirty="0" smtClean="0"/>
              <a:t>Tworzywa sztuczne i włókna sztuczne stanowią jeden z głównych materiałów wykorzystywanych we wszystkich dziedzinach życia. </a:t>
            </a:r>
            <a:endParaRPr lang="pl-PL" sz="2800" b="1" dirty="0" smtClean="0"/>
          </a:p>
        </p:txBody>
      </p:sp>
      <p:pic>
        <p:nvPicPr>
          <p:cNvPr id="231426" name="Picture 2" descr="C:\Documents and Settings\mkopacz\Moje dokumenty\Downloads\Depositphotos_2019177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64" y="2696302"/>
            <a:ext cx="3210341" cy="2132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427" name="Picture 3" descr="C:\Documents and Settings\mkopacz\Moje dokumenty\Downloads\Depositphotos_4641839_s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98" b="-31298"/>
          <a:stretch/>
        </p:blipFill>
        <p:spPr bwMode="auto">
          <a:xfrm>
            <a:off x="457200" y="4923093"/>
            <a:ext cx="3394720" cy="2271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428" name="Picture 4" descr="C:\Documents and Settings\mkopacz\Moje dokumenty\Downloads\Depositphotos_20998205_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7" r="-14607"/>
          <a:stretch/>
        </p:blipFill>
        <p:spPr bwMode="auto">
          <a:xfrm>
            <a:off x="5076056" y="3861048"/>
            <a:ext cx="3943011" cy="2619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19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Tworzywa modyfikowane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908720"/>
            <a:ext cx="8964488" cy="5688632"/>
          </a:xfrm>
        </p:spPr>
        <p:txBody>
          <a:bodyPr>
            <a:normAutofit/>
          </a:bodyPr>
          <a:lstStyle/>
          <a:p>
            <a:r>
              <a:rPr lang="pl-PL" sz="2800" b="1" dirty="0" smtClean="0"/>
              <a:t>azotan(V) celulozy </a:t>
            </a:r>
            <a:r>
              <a:rPr lang="pl-PL" sz="2800" dirty="0" smtClean="0"/>
              <a:t>(materiał wybuchowy – nitroceluloza, produkcja lakierów, klejów           i sztucznej skóry)</a:t>
            </a:r>
          </a:p>
          <a:p>
            <a:r>
              <a:rPr lang="pl-PL" sz="2800" b="1" dirty="0" smtClean="0"/>
              <a:t>octan celulozy </a:t>
            </a:r>
            <a:r>
              <a:rPr lang="pl-PL" sz="2800" dirty="0" smtClean="0"/>
              <a:t>(lakiery celulozowe, materiał konstrukcyjny, powłoki antyrefleksyjne okularów)</a:t>
            </a:r>
          </a:p>
          <a:p>
            <a:r>
              <a:rPr lang="pl-PL" sz="2800" b="1" dirty="0" smtClean="0"/>
              <a:t>metyloceluloza </a:t>
            </a:r>
            <a:r>
              <a:rPr lang="pl-PL" sz="2800" dirty="0" smtClean="0"/>
              <a:t>(emulgator, środek nawilżający w kroplach do oczu)</a:t>
            </a:r>
          </a:p>
          <a:p>
            <a:r>
              <a:rPr lang="pl-PL" sz="2800" b="1" dirty="0" err="1" smtClean="0"/>
              <a:t>etylometyloceluloza</a:t>
            </a:r>
            <a:r>
              <a:rPr lang="pl-PL" sz="2800" dirty="0" smtClean="0"/>
              <a:t> (klej do tapet)</a:t>
            </a:r>
          </a:p>
          <a:p>
            <a:endParaRPr lang="pl-PL" sz="2800" dirty="0" smtClean="0"/>
          </a:p>
        </p:txBody>
      </p:sp>
    </p:spTree>
    <p:extLst>
      <p:ext uri="{BB962C8B-B14F-4D97-AF65-F5344CB8AC3E}">
        <p14:creationId xmlns:p14="http://schemas.microsoft.com/office/powerpoint/2010/main" val="3379415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Tworzywa biodegradowalne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908720"/>
            <a:ext cx="8568952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b="1" dirty="0" err="1" smtClean="0"/>
              <a:t>Poli</a:t>
            </a:r>
            <a:r>
              <a:rPr lang="pl-PL" sz="2800" b="1" dirty="0" smtClean="0"/>
              <a:t>(kwas </a:t>
            </a:r>
            <a:r>
              <a:rPr lang="pl-PL" sz="2800" b="1" dirty="0"/>
              <a:t>glikolowy) </a:t>
            </a:r>
            <a:r>
              <a:rPr lang="pl-PL" sz="2800" dirty="0"/>
              <a:t>to najprostszy biodegradowalny alifatyczny poliester </a:t>
            </a:r>
            <a:r>
              <a:rPr lang="pl-PL" sz="2800" dirty="0" smtClean="0"/>
              <a:t>używany  od 1960 r</a:t>
            </a:r>
            <a:r>
              <a:rPr lang="pl-PL" sz="2800" dirty="0"/>
              <a:t>. do wyrobu syntetycznych nici chirurgicznych. </a:t>
            </a:r>
            <a:endParaRPr lang="pl-PL" sz="2800" dirty="0" smtClean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aphicFrame>
        <p:nvGraphicFramePr>
          <p:cNvPr id="6" name="Obi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0366183"/>
              </p:ext>
            </p:extLst>
          </p:nvPr>
        </p:nvGraphicFramePr>
        <p:xfrm>
          <a:off x="5076056" y="3501008"/>
          <a:ext cx="2603301" cy="1505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498" name="Obraz - mapa bitowa" r:id="rId3" imgW="2324424" imgH="1343212" progId="PBrush">
                  <p:embed/>
                </p:oleObj>
              </mc:Choice>
              <mc:Fallback>
                <p:oleObj name="Obraz - mapa bitowa" r:id="rId3" imgW="2324424" imgH="1343212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056" y="3501008"/>
                        <a:ext cx="2603301" cy="150531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5006" name="Picture 3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35141"/>
            <a:ext cx="2880320" cy="2155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356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124744"/>
            <a:ext cx="8607330" cy="47880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dirty="0" smtClean="0"/>
              <a:t>Tworzywa polimerowe nie ulegają degradacji     w środowisku, lub ulegają jej tylko w niewielkim stopniu. </a:t>
            </a:r>
          </a:p>
          <a:p>
            <a:pPr marL="0" indent="0">
              <a:buNone/>
            </a:pPr>
            <a:r>
              <a:rPr lang="pl-PL" sz="2800" dirty="0" smtClean="0"/>
              <a:t>Wyroby wykonane z tworzyw, które mogą być ponownie wykorzystane (m.in.: PET, PE-HD, PVC, PE-LD, PP, PS) oznakowane są symbolem </a:t>
            </a:r>
            <a:r>
              <a:rPr lang="pl-PL" sz="2800" b="1" dirty="0" smtClean="0"/>
              <a:t>recyklingu</a:t>
            </a:r>
            <a:r>
              <a:rPr lang="pl-PL" sz="2800" dirty="0" smtClean="0"/>
              <a:t>:</a:t>
            </a:r>
          </a:p>
          <a:p>
            <a:pPr marL="0" indent="0">
              <a:buNone/>
            </a:pPr>
            <a:r>
              <a:rPr lang="pl-PL" sz="2000" dirty="0" smtClean="0"/>
              <a:t>   </a:t>
            </a:r>
            <a:endParaRPr lang="pl-PL" sz="4800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Biodegradacja polimerów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5" name="Obraz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473" y="4077072"/>
            <a:ext cx="1944216" cy="1728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14517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79512" y="1340768"/>
            <a:ext cx="8535892" cy="45720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2800" dirty="0" smtClean="0"/>
              <a:t>Znajdź </a:t>
            </a:r>
            <a:r>
              <a:rPr lang="pl-PL" sz="2800" dirty="0"/>
              <a:t>w dostępnych źródłach informację na temat testu </a:t>
            </a:r>
            <a:r>
              <a:rPr lang="pl-PL" sz="2800" dirty="0" err="1"/>
              <a:t>Beilsteina</a:t>
            </a:r>
            <a:r>
              <a:rPr lang="pl-PL" sz="2800" dirty="0"/>
              <a:t>. Odpowiedz, w jakim celu przeprowadza się tę próbę. </a:t>
            </a:r>
            <a:r>
              <a:rPr lang="pl-PL" sz="2800" dirty="0" smtClean="0"/>
              <a:t>Jaki </a:t>
            </a:r>
            <a:r>
              <a:rPr lang="pl-PL" sz="2800" dirty="0"/>
              <a:t>jest pozytywny wynik testu </a:t>
            </a:r>
            <a:r>
              <a:rPr lang="pl-PL" sz="2800" dirty="0" err="1"/>
              <a:t>Beilsteina</a:t>
            </a:r>
            <a:r>
              <a:rPr lang="pl-PL" sz="28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endParaRPr lang="pl-PL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pl-PL" sz="2800" dirty="0" smtClean="0"/>
              <a:t>Wyjaśnij, dlaczego nie wolno spalać tworzyw sztucznych w ogniskach lub paleniskach domowych (piecach, kotłowniach itp.).</a:t>
            </a:r>
            <a:endParaRPr lang="pl-PL" sz="2800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b="1" smtClean="0">
                <a:solidFill>
                  <a:prstClr val="white"/>
                </a:solidFill>
                <a:latin typeface="Bookman Old Style"/>
              </a:rPr>
              <a:t>Polecenie </a:t>
            </a:r>
            <a:endParaRPr lang="pl-PL" sz="2800" b="1" dirty="0">
              <a:solidFill>
                <a:prstClr val="white"/>
              </a:solidFill>
              <a:latin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15514978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Polecenie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r>
              <a:rPr lang="pl-PL" sz="2800" b="1" dirty="0"/>
              <a:t>Zadanie domowe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800" dirty="0" smtClean="0"/>
              <a:t>Przygotuj </a:t>
            </a:r>
            <a:r>
              <a:rPr lang="pl-PL" sz="2800" dirty="0"/>
              <a:t>w programie narzędziowym PowerPoint prezentację na jeden spośród podanych poniżej tematów:</a:t>
            </a:r>
          </a:p>
          <a:p>
            <a:pPr lvl="0"/>
            <a:r>
              <a:rPr lang="pl-PL" sz="2800" dirty="0"/>
              <a:t>Polimery w gospodarstwie </a:t>
            </a:r>
            <a:r>
              <a:rPr lang="pl-PL" sz="2800" dirty="0" smtClean="0"/>
              <a:t>domowym</a:t>
            </a:r>
            <a:endParaRPr lang="pl-PL" sz="2800" dirty="0"/>
          </a:p>
          <a:p>
            <a:pPr lvl="0"/>
            <a:r>
              <a:rPr lang="pl-PL" sz="2800" dirty="0"/>
              <a:t>Biomedyczne znaczenie </a:t>
            </a:r>
            <a:r>
              <a:rPr lang="pl-PL" sz="2800" dirty="0" smtClean="0"/>
              <a:t>polimerów</a:t>
            </a:r>
            <a:endParaRPr lang="pl-PL" sz="2800" dirty="0"/>
          </a:p>
          <a:p>
            <a:pPr lvl="0"/>
            <a:r>
              <a:rPr lang="pl-PL" sz="2800" dirty="0"/>
              <a:t>Przemysłowe wykorzystanie </a:t>
            </a:r>
            <a:r>
              <a:rPr lang="pl-PL" sz="2800" dirty="0" smtClean="0"/>
              <a:t>polimerów</a:t>
            </a: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79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3611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3036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iestandardowy 1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3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4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5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3442</TotalTime>
  <Words>1794</Words>
  <Application>Microsoft Office PowerPoint</Application>
  <PresentationFormat>Pokaz na ekranie (4:3)</PresentationFormat>
  <Paragraphs>474</Paragraphs>
  <Slides>80</Slides>
  <Notes>0</Notes>
  <HiddenSlides>0</HiddenSlides>
  <MMClips>0</MMClips>
  <ScaleCrop>false</ScaleCrop>
  <HeadingPairs>
    <vt:vector size="6" baseType="variant">
      <vt:variant>
        <vt:lpstr>Motyw</vt:lpstr>
      </vt:variant>
      <vt:variant>
        <vt:i4>10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80</vt:i4>
      </vt:variant>
    </vt:vector>
  </HeadingPairs>
  <TitlesOfParts>
    <vt:vector size="91" baseType="lpstr">
      <vt:lpstr>Motyw pakietu Office</vt:lpstr>
      <vt:lpstr>6_Motyw pakietu Office</vt:lpstr>
      <vt:lpstr>7_Motyw pakietu Office</vt:lpstr>
      <vt:lpstr>8_Motyw pakietu Office</vt:lpstr>
      <vt:lpstr>Projekt niestandardowy</vt:lpstr>
      <vt:lpstr>1_Motyw pakietu Office</vt:lpstr>
      <vt:lpstr>2_Motyw pakietu Office</vt:lpstr>
      <vt:lpstr>3_Motyw pakietu Office</vt:lpstr>
      <vt:lpstr>4_Motyw pakietu Office</vt:lpstr>
      <vt:lpstr>5_Motyw pakietu Office</vt:lpstr>
      <vt:lpstr>Obraz - mapa bitowa</vt:lpstr>
      <vt:lpstr>Treści multimedialne - kodowanie, przetwarzanie, prezentacja  Odtwarzanie treści multimedialnych</vt:lpstr>
      <vt:lpstr>Prezentacja programu PowerPoint</vt:lpstr>
      <vt:lpstr>Podział polimerów</vt:lpstr>
      <vt:lpstr>Biopolimery</vt:lpstr>
      <vt:lpstr>Era tworzyw sztucznych</vt:lpstr>
      <vt:lpstr>Era tworzyw sztucznych</vt:lpstr>
      <vt:lpstr>Era tworzyw sztucznych</vt:lpstr>
      <vt:lpstr>Kompozyty polimerowe</vt:lpstr>
      <vt:lpstr>Polecenie</vt:lpstr>
      <vt:lpstr>Polimery</vt:lpstr>
      <vt:lpstr>Monomery</vt:lpstr>
      <vt:lpstr>Kopolimery i homopolimery</vt:lpstr>
      <vt:lpstr>Termoplasty i duroplasty</vt:lpstr>
      <vt:lpstr>Polecenie</vt:lpstr>
      <vt:lpstr>Polecenie</vt:lpstr>
      <vt:lpstr>Polecenie</vt:lpstr>
      <vt:lpstr>Polecenie</vt:lpstr>
      <vt:lpstr>Depolimeryzacja polietylenu</vt:lpstr>
      <vt:lpstr>Polecenie</vt:lpstr>
      <vt:lpstr>Model cząsteczki etenu</vt:lpstr>
      <vt:lpstr>Nazwy handlowe tworzyw sztucznych</vt:lpstr>
      <vt:lpstr>Polecenie</vt:lpstr>
      <vt:lpstr>Polecenie</vt:lpstr>
      <vt:lpstr>Polecenie</vt:lpstr>
      <vt:lpstr>Polecenie</vt:lpstr>
      <vt:lpstr>Polecenie</vt:lpstr>
      <vt:lpstr>Polecenie</vt:lpstr>
      <vt:lpstr>Polecenie</vt:lpstr>
      <vt:lpstr>Polecenie</vt:lpstr>
      <vt:lpstr>Prezentacja programu PowerPoint</vt:lpstr>
      <vt:lpstr>Prezentacja programu PowerPoint</vt:lpstr>
      <vt:lpstr>Polecenie</vt:lpstr>
      <vt:lpstr>Model cząsteczki chloroetenu</vt:lpstr>
      <vt:lpstr>Prezentacja programu PowerPoint</vt:lpstr>
      <vt:lpstr>Prezentacja programu PowerPoint</vt:lpstr>
      <vt:lpstr>Prezentacja programu PowerPoint</vt:lpstr>
      <vt:lpstr>Prezentacja programu PowerPoint</vt:lpstr>
      <vt:lpstr>Biopolimery</vt:lpstr>
      <vt:lpstr>Reakcja polimeryzacji</vt:lpstr>
      <vt:lpstr>Reakcja polikondensacji</vt:lpstr>
      <vt:lpstr>Prezentacja programu PowerPoint</vt:lpstr>
      <vt:lpstr>Prezentacja programu PowerPoint</vt:lpstr>
      <vt:lpstr>Film</vt:lpstr>
      <vt:lpstr>Polecenie</vt:lpstr>
      <vt:lpstr>Nylon</vt:lpstr>
      <vt:lpstr>Nylon</vt:lpstr>
      <vt:lpstr>Nylon</vt:lpstr>
      <vt:lpstr>Film</vt:lpstr>
      <vt:lpstr>Polecenie</vt:lpstr>
      <vt:lpstr>Mechanizm polimeryzacji rodnikowej</vt:lpstr>
      <vt:lpstr>Inicjacja</vt:lpstr>
      <vt:lpstr>Inicjacja</vt:lpstr>
      <vt:lpstr>Inicjacja</vt:lpstr>
      <vt:lpstr>Propagacja</vt:lpstr>
      <vt:lpstr>Terminacja</vt:lpstr>
      <vt:lpstr>Polistyren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Sztuczna kość słoniowa (celuloid)</vt:lpstr>
      <vt:lpstr>Zastosowanie celuloidu</vt:lpstr>
      <vt:lpstr>Bakelit</vt:lpstr>
      <vt:lpstr>Prezentacja programu PowerPoint</vt:lpstr>
      <vt:lpstr>Kauczuk naturalny i guma</vt:lpstr>
      <vt:lpstr>Właściwości polimerów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Kompozyty polimerowe</vt:lpstr>
      <vt:lpstr>Tworzywa modyfikowane</vt:lpstr>
      <vt:lpstr>Tworzywa biodegradowalne</vt:lpstr>
      <vt:lpstr>Biodegradacja polimerów</vt:lpstr>
      <vt:lpstr>Prezentacja programu PowerPoint</vt:lpstr>
      <vt:lpstr>Polecenie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252</cp:revision>
  <dcterms:created xsi:type="dcterms:W3CDTF">2009-06-29T13:15:16Z</dcterms:created>
  <dcterms:modified xsi:type="dcterms:W3CDTF">2014-06-11T09:53:55Z</dcterms:modified>
</cp:coreProperties>
</file>