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 autoCompressPictures="0">
  <p:sldMasterIdLst>
    <p:sldMasterId id="2147483659" r:id="rId1"/>
  </p:sldMasterIdLst>
  <p:notesMasterIdLst>
    <p:notesMasterId r:id="rId5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058656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62" name="Shape 1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72" name="Shape 1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2" name="Shape 1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02" name="Shape 2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12" name="Shape 2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22" name="Shape 2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32" name="Shape 2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42" name="Shape 2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62" name="Shape 2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72" name="Shape 2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82" name="Shape 2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92" name="Shape 2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hape 3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12" name="Shape 3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22" name="Shape 3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Shape 3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32" name="Shape 3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42" name="Shape 3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52" name="Shape 3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62" name="Shape 3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72" name="Shape 3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Shape 3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82" name="Shape 3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92" name="Shape 3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hape 4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02" name="Shape 4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Shape 4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12" name="Shape 4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Shape 4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22" name="Shape 4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32" name="Shape 4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hape 4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42" name="Shape 4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52" name="Shape 4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62" name="Shape 4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72" name="Shape 4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Shape 4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82" name="Shape 4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Shape 4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92" name="Shape 4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02" name="Shape 5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Shape 5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12" name="Shape 5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Shape 5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22" name="Shape 5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Shape 5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32" name="Shape 5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Shape 5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42" name="Shape 5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Shape 5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52" name="Shape 5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Shape 5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62" name="Shape 5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Shape 5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72" name="Shape 5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Shape 5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82" name="Shape 5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Shape 5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92" name="Shape 5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Shape 6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02" name="Shape 6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Shape 6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12" name="Shape 6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Shape 6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622" name="Shape 6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ajd tytułow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 rot="10800000" flipH="1">
            <a:off x="5410200" y="3809999"/>
            <a:ext cx="3733800" cy="904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5" name="Shape 25"/>
          <p:cNvSpPr/>
          <p:nvPr/>
        </p:nvSpPr>
        <p:spPr>
          <a:xfrm rot="10800000" flipH="1">
            <a:off x="5410200" y="3897312"/>
            <a:ext cx="3733800" cy="192087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6" name="Shape 26"/>
          <p:cNvSpPr/>
          <p:nvPr/>
        </p:nvSpPr>
        <p:spPr>
          <a:xfrm rot="10800000" flipH="1">
            <a:off x="5410200" y="4114800"/>
            <a:ext cx="3733800" cy="9524"/>
          </a:xfrm>
          <a:prstGeom prst="rect">
            <a:avLst/>
          </a:prstGeom>
          <a:solidFill>
            <a:schemeClr val="accent2">
              <a:alpha val="64705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" name="Shape 27"/>
          <p:cNvSpPr/>
          <p:nvPr/>
        </p:nvSpPr>
        <p:spPr>
          <a:xfrm rot="10800000" flipH="1">
            <a:off x="5410200" y="4164012"/>
            <a:ext cx="1965324" cy="1904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" name="Shape 28"/>
          <p:cNvSpPr/>
          <p:nvPr/>
        </p:nvSpPr>
        <p:spPr>
          <a:xfrm rot="10800000" flipH="1">
            <a:off x="5410200" y="4198937"/>
            <a:ext cx="1965324" cy="9524"/>
          </a:xfrm>
          <a:prstGeom prst="rect">
            <a:avLst/>
          </a:prstGeom>
          <a:solidFill>
            <a:schemeClr val="accent2">
              <a:alpha val="64705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9" name="Shape 29"/>
          <p:cNvSpPr/>
          <p:nvPr/>
        </p:nvSpPr>
        <p:spPr>
          <a:xfrm>
            <a:off x="5410200" y="3962400"/>
            <a:ext cx="3063874" cy="2698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" name="Shape 30"/>
          <p:cNvSpPr/>
          <p:nvPr/>
        </p:nvSpPr>
        <p:spPr>
          <a:xfrm>
            <a:off x="7377113" y="4060825"/>
            <a:ext cx="1600199" cy="365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" name="Shape 31"/>
          <p:cNvSpPr/>
          <p:nvPr/>
        </p:nvSpPr>
        <p:spPr>
          <a:xfrm>
            <a:off x="0" y="3649662"/>
            <a:ext cx="9144000" cy="244474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" name="Shape 32"/>
          <p:cNvSpPr/>
          <p:nvPr/>
        </p:nvSpPr>
        <p:spPr>
          <a:xfrm>
            <a:off x="0" y="3675062"/>
            <a:ext cx="9144000" cy="141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" name="Shape 33"/>
          <p:cNvSpPr/>
          <p:nvPr/>
        </p:nvSpPr>
        <p:spPr>
          <a:xfrm rot="10800000" flipH="1">
            <a:off x="6413500" y="3643312"/>
            <a:ext cx="2730500" cy="2476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" name="Shape 34"/>
          <p:cNvSpPr/>
          <p:nvPr/>
        </p:nvSpPr>
        <p:spPr>
          <a:xfrm>
            <a:off x="0" y="0"/>
            <a:ext cx="9144000" cy="370204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" name="Shape 35"/>
          <p:cNvSpPr txBox="1">
            <a:spLocks noGrp="1"/>
          </p:cNvSpPr>
          <p:nvPr>
            <p:ph type="ctrTitle"/>
          </p:nvPr>
        </p:nvSpPr>
        <p:spPr>
          <a:xfrm>
            <a:off x="457200" y="2401886"/>
            <a:ext cx="84582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ubTitle" idx="1"/>
          </p:nvPr>
        </p:nvSpPr>
        <p:spPr>
          <a:xfrm>
            <a:off x="457200" y="3899937"/>
            <a:ext cx="495300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64008" marR="0" indent="-50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  <a:defRPr/>
            </a:lvl1pPr>
            <a:lvl2pPr marL="457200" marR="0" indent="0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None/>
              <a:defRPr/>
            </a:lvl2pPr>
            <a:lvl3pPr marL="914400" marR="0" indent="0" algn="ctr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None/>
              <a:defRPr/>
            </a:lvl3pPr>
            <a:lvl4pPr marL="1371600" marR="0" indent="0" algn="ctr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None/>
              <a:defRPr/>
            </a:lvl4pPr>
            <a:lvl5pPr marL="1828800" marR="0" indent="0" algn="ctr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  <a:defRPr/>
            </a:lvl5pPr>
            <a:lvl6pPr marL="2286000" marR="0" indent="0" algn="ctr" rtl="0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/>
            </a:lvl6pPr>
            <a:lvl7pPr marL="2743200" marR="0" indent="0" algn="ctr" rtl="0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/>
            </a:lvl7pPr>
            <a:lvl8pPr marL="3200400" marR="0" indent="0" algn="ctr" rtl="0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/>
            </a:lvl8pPr>
            <a:lvl9pPr marL="3657600" marR="0" indent="0" algn="ctr" rtl="0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6705600" y="4206875"/>
            <a:ext cx="960437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5410200" y="4205287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8320088" y="1588"/>
            <a:ext cx="7477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125" indent="-857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•"/>
              <a:defRPr/>
            </a:lvl1pPr>
            <a:lvl2pPr marL="657225" indent="-85725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Char char="▫"/>
              <a:defRPr/>
            </a:lvl2pPr>
            <a:lvl3pPr marL="922338" indent="-71437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3pPr>
            <a:lvl4pPr marL="1179513" indent="-61912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4pPr>
            <a:lvl5pPr marL="1389063" indent="-55562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▫"/>
              <a:defRPr/>
            </a:lvl5pPr>
            <a:lvl6pPr marL="1609344" indent="-72644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6pPr>
            <a:lvl7pPr marL="1828800" indent="-88900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7pPr>
            <a:lvl8pPr marL="2029968" indent="-93217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8pPr>
            <a:lvl9pPr marL="2240280" indent="-93979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Nagłówek sekcji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722312" y="19812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rgbClr val="FFFFFF"/>
              </a:buClr>
              <a:buFont typeface="Trebuchet MS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722312" y="3367087"/>
            <a:ext cx="7772400" cy="1509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45720" indent="-7619" rtl="0">
              <a:spcBef>
                <a:spcPts val="0"/>
              </a:spcBef>
              <a:buClr>
                <a:schemeClr val="dk2"/>
              </a:buClr>
              <a:buFont typeface="Georgia"/>
              <a:buNone/>
              <a:defRPr/>
            </a:lvl1pPr>
            <a:lvl2pPr rtl="0">
              <a:spcBef>
                <a:spcPts val="0"/>
              </a:spcBef>
              <a:buClr>
                <a:srgbClr val="888888"/>
              </a:buClr>
              <a:buFont typeface="Georgia"/>
              <a:buNone/>
              <a:defRPr/>
            </a:lvl2pPr>
            <a:lvl3pPr rtl="0">
              <a:spcBef>
                <a:spcPts val="0"/>
              </a:spcBef>
              <a:buClr>
                <a:srgbClr val="888888"/>
              </a:buClr>
              <a:buFont typeface="Georgia"/>
              <a:buNone/>
              <a:defRPr/>
            </a:lvl3pPr>
            <a:lvl4pPr rtl="0">
              <a:spcBef>
                <a:spcPts val="0"/>
              </a:spcBef>
              <a:buClr>
                <a:srgbClr val="888888"/>
              </a:buClr>
              <a:buFont typeface="Georgia"/>
              <a:buNone/>
              <a:defRPr/>
            </a:lvl4pPr>
            <a:lvl5pPr rtl="0">
              <a:spcBef>
                <a:spcPts val="0"/>
              </a:spcBef>
              <a:buClr>
                <a:srgbClr val="888888"/>
              </a:buClr>
              <a:buFont typeface="Georgia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wa elementy zawartości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457200" y="2249424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2"/>
          </p:nvPr>
        </p:nvSpPr>
        <p:spPr>
          <a:xfrm>
            <a:off x="4648200" y="2249424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Porównanie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81000" y="1143000"/>
            <a:ext cx="8381999" cy="106984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381000" y="2244969"/>
            <a:ext cx="4041648" cy="457200"/>
          </a:xfrm>
          <a:prstGeom prst="rect">
            <a:avLst/>
          </a:prstGeom>
          <a:solidFill>
            <a:srgbClr val="007FFE">
              <a:alpha val="24705"/>
            </a:srgbClr>
          </a:solidFill>
          <a:ln w="12700" cap="flat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45720" indent="-7619" rtl="0">
              <a:spcBef>
                <a:spcPts val="0"/>
              </a:spcBef>
              <a:buClr>
                <a:srgbClr val="414141"/>
              </a:buClr>
              <a:buFont typeface="Georgia"/>
              <a:buNone/>
              <a:defRPr/>
            </a:lvl1pPr>
            <a:lvl2pPr rtl="0">
              <a:spcBef>
                <a:spcPts val="0"/>
              </a:spcBef>
              <a:buFont typeface="Georgia"/>
              <a:buNone/>
              <a:defRPr/>
            </a:lvl2pPr>
            <a:lvl3pPr rtl="0">
              <a:spcBef>
                <a:spcPts val="0"/>
              </a:spcBef>
              <a:buFont typeface="Georgia"/>
              <a:buNone/>
              <a:defRPr/>
            </a:lvl3pPr>
            <a:lvl4pPr rtl="0">
              <a:spcBef>
                <a:spcPts val="0"/>
              </a:spcBef>
              <a:buFont typeface="Georgia"/>
              <a:buNone/>
              <a:defRPr/>
            </a:lvl4pPr>
            <a:lvl5pPr rtl="0">
              <a:spcBef>
                <a:spcPts val="0"/>
              </a:spcBef>
              <a:buFont typeface="Georgia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body" idx="2"/>
          </p:nvPr>
        </p:nvSpPr>
        <p:spPr>
          <a:xfrm>
            <a:off x="4721225" y="2244969"/>
            <a:ext cx="4041774" cy="457200"/>
          </a:xfrm>
          <a:prstGeom prst="rect">
            <a:avLst/>
          </a:prstGeom>
          <a:solidFill>
            <a:srgbClr val="007FFE">
              <a:alpha val="24705"/>
            </a:srgbClr>
          </a:solidFill>
          <a:ln w="12700" cap="flat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45720" indent="-7619" rtl="0">
              <a:spcBef>
                <a:spcPts val="0"/>
              </a:spcBef>
              <a:buClr>
                <a:srgbClr val="414141"/>
              </a:buClr>
              <a:buFont typeface="Georgia"/>
              <a:buNone/>
              <a:defRPr/>
            </a:lvl1pPr>
            <a:lvl2pPr rtl="0">
              <a:spcBef>
                <a:spcPts val="0"/>
              </a:spcBef>
              <a:buFont typeface="Georgia"/>
              <a:buNone/>
              <a:defRPr/>
            </a:lvl2pPr>
            <a:lvl3pPr rtl="0">
              <a:spcBef>
                <a:spcPts val="0"/>
              </a:spcBef>
              <a:buFont typeface="Georgia"/>
              <a:buNone/>
              <a:defRPr/>
            </a:lvl3pPr>
            <a:lvl4pPr rtl="0">
              <a:spcBef>
                <a:spcPts val="0"/>
              </a:spcBef>
              <a:buFont typeface="Georgia"/>
              <a:buNone/>
              <a:defRPr/>
            </a:lvl4pPr>
            <a:lvl5pPr rtl="0">
              <a:spcBef>
                <a:spcPts val="0"/>
              </a:spcBef>
              <a:buFont typeface="Georgia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3"/>
          </p:nvPr>
        </p:nvSpPr>
        <p:spPr>
          <a:xfrm>
            <a:off x="381000" y="2708518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4"/>
          </p:nvPr>
        </p:nvSpPr>
        <p:spPr>
          <a:xfrm>
            <a:off x="4718303" y="2708518"/>
            <a:ext cx="4041774" cy="3886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ylko tytuł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984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dt" idx="10"/>
          </p:nvPr>
        </p:nvSpPr>
        <p:spPr>
          <a:xfrm>
            <a:off x="6583363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ust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Zawartość z podpisem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5353496" y="1101970"/>
            <a:ext cx="3383280" cy="87782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Font typeface="Trebuchet MS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5353496" y="2010726"/>
            <a:ext cx="3383280" cy="46177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9144" indent="-9144" rtl="0">
              <a:spcBef>
                <a:spcPts val="0"/>
              </a:spcBef>
              <a:buFont typeface="Georgia"/>
              <a:buNone/>
              <a:defRPr/>
            </a:lvl1pPr>
            <a:lvl2pPr rtl="0">
              <a:spcBef>
                <a:spcPts val="0"/>
              </a:spcBef>
              <a:buFont typeface="Georgia"/>
              <a:buNone/>
              <a:defRPr/>
            </a:lvl2pPr>
            <a:lvl3pPr rtl="0">
              <a:spcBef>
                <a:spcPts val="0"/>
              </a:spcBef>
              <a:buFont typeface="Georgia"/>
              <a:buNone/>
              <a:defRPr/>
            </a:lvl3pPr>
            <a:lvl4pPr rtl="0">
              <a:spcBef>
                <a:spcPts val="0"/>
              </a:spcBef>
              <a:buFont typeface="Georgia"/>
              <a:buNone/>
              <a:defRPr/>
            </a:lvl4pPr>
            <a:lvl5pPr rtl="0">
              <a:spcBef>
                <a:spcPts val="0"/>
              </a:spcBef>
              <a:buFont typeface="Georgia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2"/>
          </p:nvPr>
        </p:nvSpPr>
        <p:spPr>
          <a:xfrm>
            <a:off x="152400" y="776287"/>
            <a:ext cx="5102351" cy="585215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Obraz z podpisem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 rot="-5400000">
            <a:off x="3393016" y="3156576"/>
            <a:ext cx="4681637" cy="58680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Font typeface="Trebuchet MS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pic" idx="2"/>
          </p:nvPr>
        </p:nvSpPr>
        <p:spPr>
          <a:xfrm>
            <a:off x="403670" y="1143000"/>
            <a:ext cx="4572000" cy="4572000"/>
          </a:xfrm>
          <a:prstGeom prst="rect">
            <a:avLst/>
          </a:prstGeom>
          <a:solidFill>
            <a:srgbClr val="EAEAEA"/>
          </a:solidFill>
          <a:ln w="5080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088442" y="3274308"/>
            <a:ext cx="2590800" cy="251648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00000"/>
              </a:lnSpc>
              <a:spcBef>
                <a:spcPts val="0"/>
              </a:spcBef>
              <a:buFont typeface="Georgia"/>
              <a:buNone/>
              <a:defRPr/>
            </a:lvl1pPr>
            <a:lvl2pPr rtl="0">
              <a:spcBef>
                <a:spcPts val="0"/>
              </a:spcBef>
              <a:buFont typeface="Georgia"/>
              <a:buNone/>
              <a:defRPr/>
            </a:lvl2pPr>
            <a:lvl3pPr rtl="0">
              <a:spcBef>
                <a:spcPts val="0"/>
              </a:spcBef>
              <a:buFont typeface="Georgia"/>
              <a:buNone/>
              <a:defRPr/>
            </a:lvl3pPr>
            <a:lvl4pPr rtl="0">
              <a:spcBef>
                <a:spcPts val="0"/>
              </a:spcBef>
              <a:buFont typeface="Georgia"/>
              <a:buNone/>
              <a:defRPr/>
            </a:lvl4pPr>
            <a:lvl5pPr rtl="0">
              <a:spcBef>
                <a:spcPts val="0"/>
              </a:spcBef>
              <a:buFont typeface="Georgia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ytuł i tekst pionow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 rot="5400000">
            <a:off x="2409824" y="296862"/>
            <a:ext cx="4324349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125" indent="-857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•"/>
              <a:defRPr/>
            </a:lvl1pPr>
            <a:lvl2pPr marL="657225" indent="-85725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Char char="▫"/>
              <a:defRPr/>
            </a:lvl2pPr>
            <a:lvl3pPr marL="922338" indent="-71437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3pPr>
            <a:lvl4pPr marL="1179513" indent="-61912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4pPr>
            <a:lvl5pPr marL="1389063" indent="-55562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▫"/>
              <a:defRPr/>
            </a:lvl5pPr>
            <a:lvl6pPr marL="1609344" indent="-72644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6pPr>
            <a:lvl7pPr marL="1828800" indent="-88900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7pPr>
            <a:lvl8pPr marL="2029968" indent="-93217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8pPr>
            <a:lvl9pPr marL="2240280" indent="-93979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Tytuł pionowy i teks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 rot="5400000">
            <a:off x="4991100" y="2933699"/>
            <a:ext cx="5486399" cy="1904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 rot="5400000">
            <a:off x="838200" y="762000"/>
            <a:ext cx="5486399" cy="6248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125" indent="-857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•"/>
              <a:defRPr/>
            </a:lvl1pPr>
            <a:lvl2pPr marL="657225" indent="-85725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Char char="▫"/>
              <a:defRPr/>
            </a:lvl2pPr>
            <a:lvl3pPr marL="922338" indent="-71437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3pPr>
            <a:lvl4pPr marL="1179513" indent="-61912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4pPr>
            <a:lvl5pPr marL="1389063" indent="-55562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▫"/>
              <a:defRPr/>
            </a:lvl5pPr>
            <a:lvl6pPr marL="1609344" indent="-72644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6pPr>
            <a:lvl7pPr marL="1828800" indent="-88900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7pPr>
            <a:lvl8pPr marL="2029968" indent="-93217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8pPr>
            <a:lvl9pPr marL="2240280" indent="-93979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/>
        </p:nvSpPr>
        <p:spPr>
          <a:xfrm>
            <a:off x="0" y="366712"/>
            <a:ext cx="9144000" cy="84137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6" name="Shape 6"/>
          <p:cNvSpPr/>
          <p:nvPr/>
        </p:nvSpPr>
        <p:spPr>
          <a:xfrm>
            <a:off x="0" y="0"/>
            <a:ext cx="9144000" cy="31114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7" name="Shape 7"/>
          <p:cNvSpPr/>
          <p:nvPr/>
        </p:nvSpPr>
        <p:spPr>
          <a:xfrm>
            <a:off x="0" y="307975"/>
            <a:ext cx="9144000" cy="920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" name="Shape 8"/>
          <p:cNvSpPr/>
          <p:nvPr/>
        </p:nvSpPr>
        <p:spPr>
          <a:xfrm rot="10800000" flipH="1">
            <a:off x="5410200" y="360363"/>
            <a:ext cx="3733800" cy="904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" name="Shape 9"/>
          <p:cNvSpPr/>
          <p:nvPr/>
        </p:nvSpPr>
        <p:spPr>
          <a:xfrm rot="10800000" flipH="1">
            <a:off x="5410200" y="439737"/>
            <a:ext cx="3733800" cy="180975"/>
          </a:xfrm>
          <a:prstGeom prst="rect">
            <a:avLst/>
          </a:prstGeom>
          <a:solidFill>
            <a:schemeClr val="accent2">
              <a:alpha val="49803"/>
            </a:scheme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0" name="Shape 10"/>
          <p:cNvSpPr/>
          <p:nvPr/>
        </p:nvSpPr>
        <p:spPr>
          <a:xfrm>
            <a:off x="5407025" y="496887"/>
            <a:ext cx="3063874" cy="2857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" name="Shape 11"/>
          <p:cNvSpPr/>
          <p:nvPr/>
        </p:nvSpPr>
        <p:spPr>
          <a:xfrm>
            <a:off x="7373938" y="588962"/>
            <a:ext cx="1600199" cy="365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" name="Shape 12"/>
          <p:cNvSpPr/>
          <p:nvPr/>
        </p:nvSpPr>
        <p:spPr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4705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" name="Shape 13"/>
          <p:cNvSpPr/>
          <p:nvPr/>
        </p:nvSpPr>
        <p:spPr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4705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4" name="Shape 14"/>
          <p:cNvSpPr/>
          <p:nvPr/>
        </p:nvSpPr>
        <p:spPr>
          <a:xfrm>
            <a:off x="9024938" y="-1588"/>
            <a:ext cx="9524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" name="Shape 15"/>
          <p:cNvSpPr/>
          <p:nvPr/>
        </p:nvSpPr>
        <p:spPr>
          <a:xfrm>
            <a:off x="8975725" y="-1588"/>
            <a:ext cx="26987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" name="Shape 16"/>
          <p:cNvSpPr/>
          <p:nvPr/>
        </p:nvSpPr>
        <p:spPr>
          <a:xfrm>
            <a:off x="8915400" y="0"/>
            <a:ext cx="55562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" name="Shape 17"/>
          <p:cNvSpPr/>
          <p:nvPr/>
        </p:nvSpPr>
        <p:spPr>
          <a:xfrm>
            <a:off x="8874125" y="0"/>
            <a:ext cx="7937" cy="585788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65125" marR="0" indent="-857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•"/>
              <a:defRPr/>
            </a:lvl1pPr>
            <a:lvl2pPr marL="657225" marR="0" indent="-85725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Char char="▫"/>
              <a:defRPr/>
            </a:lvl2pPr>
            <a:lvl3pPr marL="922338" marR="0" indent="-71437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3pPr>
            <a:lvl4pPr marL="1179513" marR="0" indent="-61912" algn="l" rtl="0"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 typeface="Georgia"/>
              <a:buChar char="⚫"/>
              <a:defRPr/>
            </a:lvl4pPr>
            <a:lvl5pPr marL="1389063" marR="0" indent="-55562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Char char="▫"/>
              <a:defRPr/>
            </a:lvl5pPr>
            <a:lvl6pPr marL="1609344" marR="0" indent="-72644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6pPr>
            <a:lvl7pPr marL="1828800" marR="0" indent="-88900" algn="l" rtl="0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/>
            </a:lvl7pPr>
            <a:lvl8pPr marL="2029968" marR="0" indent="-93217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8pPr>
            <a:lvl9pPr marL="2240280" marR="0" indent="-93979" algn="l" rtl="0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6586538" y="612775"/>
            <a:ext cx="957261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5257800" y="612775"/>
            <a:ext cx="1325562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174038" y="1588"/>
            <a:ext cx="762000" cy="3667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ctrTitle"/>
          </p:nvPr>
        </p:nvSpPr>
        <p:spPr>
          <a:xfrm>
            <a:off x="457200" y="2401888"/>
            <a:ext cx="84582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4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05" name="Shape 105"/>
          <p:cNvSpPr txBox="1">
            <a:spLocks noGrp="1"/>
          </p:cNvSpPr>
          <p:nvPr>
            <p:ph type="subTitle" idx="1"/>
          </p:nvPr>
        </p:nvSpPr>
        <p:spPr>
          <a:xfrm>
            <a:off x="457200" y="3900487"/>
            <a:ext cx="4953000" cy="12772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350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  <a:t>Małgorzata Krzeszowska</a:t>
            </a:r>
          </a:p>
          <a:p>
            <a:pPr marL="63500" marR="0" lvl="0" indent="0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2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63500" marR="0" lvl="0" indent="0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  <a:t>Pracownik młodociany </a:t>
            </a:r>
            <a:r>
              <a:rPr lang="pl-PL" sz="2400" b="0" i="0" u="none" strike="noStrike" cap="none" baseline="0" dirty="0" smtClean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rPr>
              <a:t>- QUIZ</a:t>
            </a:r>
            <a:endParaRPr lang="pl-PL" sz="2400" b="0" i="0" u="none" strike="noStrike" cap="none" baseline="0" dirty="0">
              <a:solidFill>
                <a:schemeClr val="dk2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06" name="Shape 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Shape 1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Shape 10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4162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indent="0" rtl="0">
              <a:spcBef>
                <a:spcPts val="0"/>
              </a:spcBef>
              <a:buNone/>
            </a:pPr>
            <a:r>
              <a:rPr lang="pl-PL" sz="24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Zasady QUIZU</a:t>
            </a:r>
          </a:p>
          <a:p>
            <a:pPr marL="457200" indent="-457200" rtl="0">
              <a:spcBef>
                <a:spcPts val="0"/>
              </a:spcBef>
              <a:buAutoNum type="arabicPeriod"/>
            </a:pP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Każda drużyna za 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poprawną odpowiedź otrzyma 1 punkt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lang="pl-PL" sz="24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 rtl="0">
              <a:spcBef>
                <a:spcPts val="0"/>
              </a:spcBef>
              <a:buAutoNum type="arabicPeriod"/>
            </a:pP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Drużyna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która 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jako pierwsza wskaże poprawną odpowiedź, 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uzyska dodatkowo 1 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punkt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lang="pl-PL" sz="24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 rtl="0">
              <a:spcBef>
                <a:spcPts val="0"/>
              </a:spcBef>
              <a:buAutoNum type="arabicPeriod"/>
            </a:pP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Każde 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pytanie może mieć poprawną 1, 2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3 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lub 4 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odpowiedzi.</a:t>
            </a:r>
          </a:p>
          <a:p>
            <a:pPr marL="457200" indent="-457200" rtl="0">
              <a:spcBef>
                <a:spcPts val="0"/>
              </a:spcBef>
              <a:buAutoNum type="arabicPeriod"/>
            </a:pP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Drużyny podają odpowiedzi poprzez 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podniesienie do góry odpowiednich liter. </a:t>
            </a:r>
            <a:endParaRPr lang="pl-PL" sz="2800" dirty="0">
              <a:solidFill>
                <a:schemeClr val="dk1"/>
              </a:solidFill>
              <a:latin typeface="Georgia"/>
              <a:ea typeface="Calibri"/>
              <a:cs typeface="Calibri"/>
              <a:sym typeface="Georgia"/>
            </a:endParaRPr>
          </a:p>
          <a:p>
            <a:pPr marL="457200" indent="-457200">
              <a:spcBef>
                <a:spcPts val="0"/>
              </a:spcBef>
              <a:buFont typeface="Georgia"/>
              <a:buAutoNum type="arabicPeriod"/>
            </a:pP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 sumie każda drużyna może zdobyć maks. 50 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punktów. Wygrywa </a:t>
            </a:r>
            <a:r>
              <a:rPr lang="pl-PL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grupa, która zbierze najwięcej punktów</a:t>
            </a:r>
            <a:r>
              <a:rPr lang="pl-PL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lang="pl-PL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Shape 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Shape 1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Shape 11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40061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 młodociany to pracownik, który: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ukończył 14 lat, nie ukończy 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ukończył 16 lat, nie ukończył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ukończył 15 lat, nie ukończył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ukończył 13 lat, nie ukończył 18 lat.</a:t>
            </a:r>
          </a:p>
        </p:txBody>
      </p:sp>
      <p:pic>
        <p:nvPicPr>
          <p:cNvPr id="126" name="Shape 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099" cy="892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Shape 1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800" cy="61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Shape 1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700" cy="45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Shape 129"/>
          <p:cNvSpPr txBox="1"/>
          <p:nvPr/>
        </p:nvSpPr>
        <p:spPr>
          <a:xfrm>
            <a:off x="931862" y="6592888"/>
            <a:ext cx="7280400" cy="200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40061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 młodociany to pracownik, który: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ukończył 14 lat, nie ukończy 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ukończył 16 lat, nie ukończył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ukończył 15 lat, nie ukończył 18 lat,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ukończył 13 lat, nie ukończył 18 lat.</a:t>
            </a:r>
          </a:p>
        </p:txBody>
      </p:sp>
      <p:pic>
        <p:nvPicPr>
          <p:cNvPr id="136" name="Shape 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Shape 1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Shape 1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Shape 13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Można zatrudniać ucznia, który</a:t>
            </a: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jest uczniem szkoły podstawowej,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jest uczniem gimnazjum (pod pewnymi warunkami),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jest uczniem szkoły ponadgimnazjalnej,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ma średnią ocen powyżej 4,5.</a:t>
            </a:r>
          </a:p>
        </p:txBody>
      </p:sp>
      <p:pic>
        <p:nvPicPr>
          <p:cNvPr id="146" name="Shape 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Shape 14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Można zatrudniać ucznia, który: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jest uczniem szkoły podstawowej,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b) jest uczniem gimnazjum (pod pewnymi warunkami),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jest uczniem szkoły ponadgimnazjalnej,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ma średnią ocen powyżej 4,5.</a:t>
            </a:r>
          </a:p>
        </p:txBody>
      </p:sp>
      <p:pic>
        <p:nvPicPr>
          <p:cNvPr id="156" name="Shape 1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Shape 1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Shape 1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Shape 15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3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Pracowników młodocianych poniżej 15 roku życia: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można zatrudniać tylko w reklamie,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można zatrudniać w firmach prowadzących działalność kulturalną, reklamową, sportową i artystyczną,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nie można wcale zatrudniać,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można zatrudniać tylko w OHP.</a:t>
            </a:r>
          </a:p>
        </p:txBody>
      </p:sp>
      <p:pic>
        <p:nvPicPr>
          <p:cNvPr id="166" name="Shape 1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Shape 1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Shape 1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Shape 16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3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Pracowników młodocianych poniżej 15 roku życia: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można zatrudniać tylko w reklamie,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b) można zatrudniać w firmach prowadzących działalność kulturalną, reklamową, sportową i artystyczną,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nie można wcale zatrudniać,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można zatrudniać tylko w OHP.</a:t>
            </a:r>
          </a:p>
        </p:txBody>
      </p:sp>
      <p:pic>
        <p:nvPicPr>
          <p:cNvPr id="176" name="Shape 1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Shape 1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Shape 1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Shape 17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85" name="Shape 185"/>
          <p:cNvSpPr txBox="1">
            <a:spLocks noGrp="1"/>
          </p:cNvSpPr>
          <p:nvPr>
            <p:ph type="body" idx="1"/>
          </p:nvPr>
        </p:nvSpPr>
        <p:spPr>
          <a:xfrm>
            <a:off x="467543" y="1988840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4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Wykonywanie pracy przez osobę poniżej 15 roku życia wymaga: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zgody rodzica/opiekuna prawnego,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zgody pracownika, który ma być opiekunem pracownika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zgody Państwowej Inspekcji Pracy,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zgody dyrektora szkoły, do której uczęszcza jako uczeń.</a:t>
            </a:r>
          </a:p>
        </p:txBody>
      </p:sp>
      <p:pic>
        <p:nvPicPr>
          <p:cNvPr id="186" name="Shape 1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Shape 1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Shape 18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Shape 18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467543" y="1988840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4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Wykonywanie pracy przez osobę poniżej 15 roku życia wymaga: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zgody rodzica/opiekuna prawnego,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zgody pracownika, który ma być opiekunem pracownika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c) zgody Państwowej Inspekcji Pracy,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zgody dyrektora szkoły, do której uczęszcza jako uczeń.</a:t>
            </a:r>
          </a:p>
        </p:txBody>
      </p:sp>
      <p:pic>
        <p:nvPicPr>
          <p:cNvPr id="196" name="Shape 1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Shape 1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Shape 1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Shape 19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05" name="Shape 20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5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Młodociany, który nie ma kwalifikacji zawodowych: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może wykonywać każdą pracę,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jest zatrudniany tylko w celu przyuczenia do zawodu,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przed zatrudnieniem musi zdać egzamin zawodowy,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nie może być zatrudniony.</a:t>
            </a:r>
          </a:p>
        </p:txBody>
      </p:sp>
      <p:pic>
        <p:nvPicPr>
          <p:cNvPr id="206" name="Shape 2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Shape 2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Shape 2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Shape 20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5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Młodociany, który nie ma kwalifikacji zawodowych: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może wykonywać każdą pracę,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jest zatrudniany tylko w celu przyuczenia do zawodu,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przed zatrudnieniem musi zdać egzamin zawodowy,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nie może być zatrudniony.</a:t>
            </a:r>
          </a:p>
        </p:txBody>
      </p:sp>
      <p:pic>
        <p:nvPicPr>
          <p:cNvPr id="216" name="Shape 2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Shape 2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Shape 2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Shape 21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40061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6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Nauka zawodu trwa: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nie krócej niż 12 miesięcy,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nie krócej niż 24 miesiące,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nie dłużej niż 24 miesiące,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nie dłużej niż 36 miesięcy.</a:t>
            </a:r>
          </a:p>
        </p:txBody>
      </p:sp>
      <p:pic>
        <p:nvPicPr>
          <p:cNvPr id="226" name="Shape 2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Shape 2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Shape 2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Shape 22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35" name="Shape 23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240061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6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Nauka zawodu u pracodawcy trwa: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nie krócej niż 12 miesięcy,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b) nie krócej niż 24 miesiące,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nie dłużej niż 24 miesiące,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nie dłużej niż 36 miesięcy.</a:t>
            </a:r>
          </a:p>
        </p:txBody>
      </p:sp>
      <p:pic>
        <p:nvPicPr>
          <p:cNvPr id="236" name="Shape 2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Shape 2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Shape 2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Shape 23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7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 zatrudniany na umowę o pracę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celu przyuczenia do zawodu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może wykonywać:</a:t>
            </a:r>
            <a:endParaRPr lang="pl-PL" sz="28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</a:t>
            </a:r>
            <a:r>
              <a:rPr lang="pl-PL" sz="28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wszystkie </a:t>
            </a: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prace w firmie,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tylko prace fizyczne, np. przenoszenie paczek z towarem,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tylko prace pod zadaszeniem,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tylko prace lekkie.</a:t>
            </a:r>
          </a:p>
        </p:txBody>
      </p:sp>
      <p:pic>
        <p:nvPicPr>
          <p:cNvPr id="246" name="Shape 2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Shape 2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Shape 2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Shape 24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457200" y="2249488"/>
            <a:ext cx="8229600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7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 zatrudniany na umowę o pracę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celu przyuczenia do zawodu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może wykonywać:</a:t>
            </a:r>
            <a:endParaRPr lang="pl-PL" sz="28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</a:t>
            </a:r>
            <a:r>
              <a:rPr lang="pl-PL" sz="28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wszystkie </a:t>
            </a: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prace w firmie,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tylko prace fizyczne, np. przenoszenie paczek z towarem,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tylko prace pod zadaszeniem,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tylko prace lekkie.</a:t>
            </a:r>
          </a:p>
        </p:txBody>
      </p:sp>
      <p:pic>
        <p:nvPicPr>
          <p:cNvPr id="256" name="Shape 2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0" y="5808662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Shape 2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Shape 2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Shape 25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hape 26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65" name="Shape 26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45935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8"/>
            </a:pP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o zawarciu umowy o pracę z młodocianym w celu przygotowania zawodowego zawiadamia: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wójta gminy/burmistrza lub prezydenta miasta zgodnie z miejscem zamieszkania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rodziców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szkołę, do której młodociany uczęszcza,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izbę rzemieślniczą, której jest członkiem.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</p:txBody>
      </p:sp>
      <p:pic>
        <p:nvPicPr>
          <p:cNvPr id="266" name="Shape 2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Shape 2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Shape 2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Shape 26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45935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8"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o zawarciu umowy o pracę z młodocianym w celu przygotowania zawodowego zawiadamia: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wójta gminy/burmistrza lub prezydenta miasta zgodnie z miejscem zamieszkania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rodziców młodocianego,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szkołę, do której młodociany uczęszcza,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izbę rzemieślniczą, której jest członkiem.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76" name="Shape 2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Shape 2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Shape 2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Shape 27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397797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9"/>
            </a:pPr>
            <a:endParaRPr lang="pl-PL" sz="20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lvl="0" indent="-465137">
              <a:spcBef>
                <a:spcPts val="0"/>
              </a:spcBef>
              <a:buSzPct val="100000"/>
              <a:buFont typeface="Georgia"/>
              <a:buAutoNum type="arabicPeriod" startAt="9"/>
            </a:pPr>
            <a:r>
              <a:rPr lang="pl-PL" sz="2000" b="1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Rozwiązanie </a:t>
            </a:r>
            <a:r>
              <a:rPr lang="pl-PL" sz="2000" b="1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umowy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o pracę </a:t>
            </a: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celu przygotowania zawodowego dopuszczalne jest tylko w razie: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niewypełniania przez młodocianego obowiązku wynikających z umowy o pracę lub obowiązku dokształcania się, pomimo stosowania wobec niego środków wychowawczych,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ogłoszenia upadłości lub likwidacji pracodawcy,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reorganizacji zakładu pracy uniemożliwiającej kontynuowanie przygotowania zawodowego,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stwierdzenie nieprzydatności młodocianego do pracy, w zakresie której odbywa przygotowanie zawodowe.</a:t>
            </a:r>
          </a:p>
          <a:p>
            <a:pPr marL="623887" marR="0" lvl="0" indent="-3698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86" name="Shape 2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Shape 2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Shape 28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Shape 28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37317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9"/>
            </a:pP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Rozwiązanie umowy o pracę </a:t>
            </a: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celu przygotowania zawodowego dopuszczalne jest tylko w razie: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niewypełniania przez młodocianego obowiązku wynikających z umowy o pracę lub obowiązku dokształcania się, pomimo stosowania wobec niego środków wychowawczych,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ogłoszenia upadłości lub likwidacji pracodawcy,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reorganizacji zakładu pracy uniemożliwiającej kontynuowanie przygotowania zawodowego,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stwierdzenie nieprzydatności młodocianego do pracy, w zakresie której odbywa przygotowanie zawodowe.</a:t>
            </a:r>
          </a:p>
          <a:p>
            <a:pPr marL="623887" marR="0" lvl="0" indent="-3698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96" name="Shape 2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Shape 2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Shape 2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Shape 29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05" name="Shape 30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0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0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Maksymalny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czas dzienny pracy pracownika młodocianego wynosi: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do ukończenia 16 lat maksymalnie 5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do ukończenia 18 lat maksymalnie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do ukończenia 16 lat maksymalnie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do ukończenia 18 lat maksymalnie 8 godzin.</a:t>
            </a:r>
          </a:p>
        </p:txBody>
      </p:sp>
      <p:pic>
        <p:nvPicPr>
          <p:cNvPr id="306" name="Shape 3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Shape 3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Shape 3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Shape 30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15" name="Shape 31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0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0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Maksymalny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czas dzienny pracy pracownika młodocianego wynosi: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do ukończenia 16 lat maksymalnie 5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do ukończenia 18 lat maksymalnie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c) do ukończenia 16 lat maksymalnie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do ukończenia 18 lat maksymalnie 8 godzin.</a:t>
            </a:r>
          </a:p>
        </p:txBody>
      </p:sp>
      <p:pic>
        <p:nvPicPr>
          <p:cNvPr id="316" name="Shape 3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Shape 3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Shape 3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Shape 31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hape 32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25" name="Shape 32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1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1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małoletniego można zatrudniać: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 porze nocnej,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w ciągu dnia, ale nie w czasie trwania zajęć szkolnych,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 czasie trwania zajęć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 godzinach nadliczbowych.</a:t>
            </a:r>
          </a:p>
        </p:txBody>
      </p:sp>
      <p:pic>
        <p:nvPicPr>
          <p:cNvPr id="326" name="Shape 3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Shape 3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Shape 3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Shape 32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35" name="Shape 335"/>
          <p:cNvSpPr txBox="1">
            <a:spLocks noGrp="1"/>
          </p:cNvSpPr>
          <p:nvPr>
            <p:ph type="body" idx="1"/>
          </p:nvPr>
        </p:nvSpPr>
        <p:spPr>
          <a:xfrm>
            <a:off x="467543" y="1916832"/>
            <a:ext cx="82296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1"/>
            </a:pPr>
            <a:endParaRPr lang="pl-PL" sz="2400" b="0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1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małoletniego można zatrudniać: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 porze nocnej,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b) w ciągu dnia, ale nie w czasie trwania zajęć szkolnych,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 czasie trwania zajęć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 godzinach nadliczbowych.</a:t>
            </a:r>
          </a:p>
        </p:txBody>
      </p:sp>
      <p:pic>
        <p:nvPicPr>
          <p:cNvPr id="336" name="Shape 3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Shape 3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Shape 3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Shape 33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45" name="Shape 34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5701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2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2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Do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dobowego czasu pracy pracownika małoletniego: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wlicza się czas nauki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nie wlicza się czasu nauki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wlicza się czas nauki w szkole tylko, jeśli wypada w godzinach pracy,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wlicza się czas przebywania w szkole od momentu wejścia do jej opuszczenia bez względu czy młodociany ma w tym czasie lekcje.</a:t>
            </a:r>
          </a:p>
        </p:txBody>
      </p:sp>
      <p:pic>
        <p:nvPicPr>
          <p:cNvPr id="346" name="Shape 3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Shape 3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Shape 3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Shape 34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55" name="Shape 35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5701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2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2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Do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dobowego czasu pracy pracownika małoletniego: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wlicza się czas nauki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nie wlicza się czasu nauki w szkole,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wlicza się czas nauki w szkole tylko, jeśli wypada w godzinach pracy,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wlicza się czas przebywania w szkole od momentu wejścia do jej opuszczenia bez względu czy młodociany ma w tym czasie lekcje.</a:t>
            </a:r>
          </a:p>
        </p:txBody>
      </p:sp>
      <p:pic>
        <p:nvPicPr>
          <p:cNvPr id="356" name="Shape 3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Shape 3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Shape 3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Shape 35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hape 36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65" name="Shape 365"/>
          <p:cNvSpPr txBox="1">
            <a:spLocks noGrp="1"/>
          </p:cNvSpPr>
          <p:nvPr>
            <p:ph type="body" idx="1"/>
          </p:nvPr>
        </p:nvSpPr>
        <p:spPr>
          <a:xfrm>
            <a:off x="0" y="1988840"/>
            <a:ext cx="9144000" cy="3939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3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Jeśli pracownik młodociany pracuje więcej niż 4,5h dziennie to: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) pracodawca </a:t>
            </a: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 obowiązek dostarczyć mu posiłek na swój koszt,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pracodawca ma obowiązek udzielić mu przerwy w wymiarze 15 minut,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pracodawca ma obowiązek udzielić mu przerwy w wymiarze 1 godziny lekcyjnej,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</a:t>
            </a: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) pracodawca ma obowiązek udzielić mu przerwy w wymiarze 30 minut.</a:t>
            </a:r>
          </a:p>
        </p:txBody>
      </p:sp>
      <p:pic>
        <p:nvPicPr>
          <p:cNvPr id="366" name="Shape 3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021287"/>
            <a:ext cx="1835150" cy="836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Shape 3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Shape 3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093296"/>
            <a:ext cx="863599" cy="602803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Shape 369"/>
          <p:cNvSpPr txBox="1"/>
          <p:nvPr/>
        </p:nvSpPr>
        <p:spPr>
          <a:xfrm>
            <a:off x="899591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hape 37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75" name="Shape 375"/>
          <p:cNvSpPr txBox="1">
            <a:spLocks noGrp="1"/>
          </p:cNvSpPr>
          <p:nvPr>
            <p:ph type="body" idx="1"/>
          </p:nvPr>
        </p:nvSpPr>
        <p:spPr>
          <a:xfrm>
            <a:off x="0" y="1988840"/>
            <a:ext cx="9144000" cy="3939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3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Jeśli pracownik młodociany pracuje więcej niż 4,5h dziennie to: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) pracodawca </a:t>
            </a: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 obowiązek dostarczyć mu posiłek na swój koszt,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pracodawca ma obowiązek udzielić mu przerwy w wymiarze 15 minut,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pracodawca ma obowiązek udzielić mu przerwy w wymiarze 1 godziny lekcyjnej,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 smtClean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) pracodawca ma obowiązek udzielić mu przerwy w wymiarze 30 minut.</a:t>
            </a:r>
          </a:p>
        </p:txBody>
      </p:sp>
      <p:pic>
        <p:nvPicPr>
          <p:cNvPr id="376" name="Shape 3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021287"/>
            <a:ext cx="1835150" cy="836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Shape 3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Shape 3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093296"/>
            <a:ext cx="863599" cy="602803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Shape 379"/>
          <p:cNvSpPr txBox="1"/>
          <p:nvPr/>
        </p:nvSpPr>
        <p:spPr>
          <a:xfrm>
            <a:off x="899591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hape 38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85" name="Shape 38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2623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4"/>
            </a:pPr>
            <a:endParaRPr lang="pl-PL" sz="28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4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Pora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nocna dla pracownika małoletniego przypada w godzinach: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21.00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22.00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23.00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24.00 – 6.00.</a:t>
            </a:r>
          </a:p>
        </p:txBody>
      </p:sp>
      <p:pic>
        <p:nvPicPr>
          <p:cNvPr id="386" name="Shape 3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Shape 3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Shape 38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Shape 38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395" name="Shape 39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2623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4"/>
            </a:pPr>
            <a:endParaRPr lang="pl-PL" sz="28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4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Pora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nocna dla pracownika małoletniego przypada w godzinach: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21.00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b) 22.00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23.00 – 6.00,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24.00 – 6.00.</a:t>
            </a:r>
          </a:p>
        </p:txBody>
      </p:sp>
      <p:pic>
        <p:nvPicPr>
          <p:cNvPr id="396" name="Shape 3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Shape 3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Shape 3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Shape 39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Shape 40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05" name="Shape 40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43243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5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 uzyskuje prawo do urlopu wypoczynkowego z upływem: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6 miesięcy od rozpoczęcia pierwszej pracy w wymiarze 12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12 miesięcy od rozpoczęcia pierwszej pracy w wymiarze 26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6 miesięcy od rozpoczęcia pierwszej pracy w wymiarze 26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12 miesięcy od rozpoczęcia pierwszej pracy w wymiarze 20 dni.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406" name="Shape 4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Shape 4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Shape 4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Shape 40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15" name="Shape 41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43243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5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Młodociany uzyskuje prawo do urlopu wypoczynkowego z upływem: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6 miesięcy od rozpoczęcia pierwszej pracy w wymiarze 12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12 miesięcy od rozpoczęcia pierwszej pracy w wymiarze 26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6 miesięcy od rozpoczęcia pierwszej pracy w wymiarze 26 dni,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12 miesięcy od rozpoczęcia pierwszej pracy w wymiarze 20 dni.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</p:txBody>
      </p:sp>
      <p:pic>
        <p:nvPicPr>
          <p:cNvPr id="416" name="Shape 4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Shape 4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Shape 4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Shape 41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Shape 424"/>
          <p:cNvSpPr txBox="1">
            <a:spLocks noGrp="1"/>
          </p:cNvSpPr>
          <p:nvPr>
            <p:ph type="title"/>
          </p:nvPr>
        </p:nvSpPr>
        <p:spPr>
          <a:xfrm>
            <a:off x="323528" y="692696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25" name="Shape 425"/>
          <p:cNvSpPr txBox="1">
            <a:spLocks noGrp="1"/>
          </p:cNvSpPr>
          <p:nvPr>
            <p:ph type="body" idx="1"/>
          </p:nvPr>
        </p:nvSpPr>
        <p:spPr>
          <a:xfrm>
            <a:off x="0" y="1844824"/>
            <a:ext cx="9144000" cy="51244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6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Pracodawca, chcąc zatrudnić młodocianego przy pracach lekkich, jest obowiązany: 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ustalić wykaz lekkich prac, który nie może zawierać prac wzbronionych młodocianym,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po zatwierdzeniu przez inspektora pracy zamieścić wykaz w regulaminie pracy lub zamieścić go w osobnym akcie,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zapoznać młodocianego z wykazem prac lekkich przed rozpoczęciem przez niego pracy,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przestrzegać obowiązujących norm czasu pracy, w tym wymiaru tygodniowego i rozkładu czasu pracy młodocianego, przy uwzględnieniu tygodniowej liczby godzin nauki.</a:t>
            </a:r>
          </a:p>
          <a:p>
            <a:pPr marL="623887" marR="0" lvl="0" indent="-3698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a).</a:t>
            </a:r>
          </a:p>
        </p:txBody>
      </p:sp>
      <p:pic>
        <p:nvPicPr>
          <p:cNvPr id="426" name="Shape 426"/>
          <p:cNvPicPr preferRelativeResize="0"/>
          <p:nvPr/>
        </p:nvPicPr>
        <p:blipFill rotWithShape="1">
          <a:blip r:embed="rId3">
            <a:alphaModFix/>
          </a:blip>
          <a:srcRect t="24213" b="22358"/>
          <a:stretch/>
        </p:blipFill>
        <p:spPr>
          <a:xfrm>
            <a:off x="0" y="6381328"/>
            <a:ext cx="1835150" cy="476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Shape 4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80300" y="62452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Shape 4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Shape 42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 txBox="1">
            <a:spLocks noGrp="1"/>
          </p:cNvSpPr>
          <p:nvPr>
            <p:ph type="title"/>
          </p:nvPr>
        </p:nvSpPr>
        <p:spPr>
          <a:xfrm>
            <a:off x="456950" y="836712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35" name="Shape 435"/>
          <p:cNvSpPr txBox="1">
            <a:spLocks noGrp="1"/>
          </p:cNvSpPr>
          <p:nvPr>
            <p:ph type="body" idx="1"/>
          </p:nvPr>
        </p:nvSpPr>
        <p:spPr>
          <a:xfrm>
            <a:off x="0" y="1844824"/>
            <a:ext cx="9144000" cy="51244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6"/>
            </a:pP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 Pracodawca, chcąc zatrudnić młodocianego przy pracach lekkich, jest obowiązany: 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ustalić wykaz lekkich prac, który nie może zawierać prac wzbronionych młodocianym,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po zatwierdzeniu przez inspektora pracy zamieścić wykaz w regulaminie pracy lub zamieścić go w osobnym akcie,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zapoznać młodocianego z wykazem prac lekkich przed rozpoczęciem przez niego pracy,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przestrzegać obowiązujących norm czasu pracy, w tym wymiaru tygodniowego i rozkładu czasu pracy młodocianego, przy uwzględnieniu tygodniowej liczby godzin nauki.</a:t>
            </a:r>
          </a:p>
          <a:p>
            <a:pPr marL="623887" marR="0" lvl="0" indent="-3698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a).</a:t>
            </a:r>
          </a:p>
        </p:txBody>
      </p:sp>
      <p:pic>
        <p:nvPicPr>
          <p:cNvPr id="436" name="Shape 436"/>
          <p:cNvPicPr preferRelativeResize="0"/>
          <p:nvPr/>
        </p:nvPicPr>
        <p:blipFill rotWithShape="1">
          <a:blip r:embed="rId3">
            <a:alphaModFix/>
          </a:blip>
          <a:srcRect t="24213" b="22358"/>
          <a:stretch/>
        </p:blipFill>
        <p:spPr>
          <a:xfrm>
            <a:off x="0" y="6381328"/>
            <a:ext cx="1835150" cy="476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Shape 4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80300" y="62452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Shape 4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Shape 43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Shape 44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45" name="Shape 44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7"/>
            </a:pPr>
            <a:endParaRPr lang="pl-PL" sz="28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7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okresie trwania nauki tygodniowy wymiar czasu pracy młodocianego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 powinien przekraczać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6 godzin tygodniowo,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9 godzin tygodniowo,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12 godzin tygodniowo,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15 godzin tygodniowo.</a:t>
            </a:r>
          </a:p>
        </p:txBody>
      </p:sp>
      <p:pic>
        <p:nvPicPr>
          <p:cNvPr id="446" name="Shape 4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Shape 4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Shape 4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Shape 44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Shape 45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55" name="Shape 45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6932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7"/>
            </a:pPr>
            <a:endParaRPr lang="pl-PL" sz="2800" b="0" i="0" u="none" strike="noStrike" cap="none" baseline="0" dirty="0" smtClean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7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okresie trwania nauki tygodniowy wymiar czasu pracy młodocianego </a:t>
            </a: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 powinien przekraczać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6 godzin tygodniowo,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9 godzin tygodniowo,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c) 12 godzin tygodniowo</a:t>
            </a: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15 godzin tygodniowo.</a:t>
            </a:r>
          </a:p>
        </p:txBody>
      </p:sp>
      <p:pic>
        <p:nvPicPr>
          <p:cNvPr id="456" name="Shape 4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Shape 4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Shape 4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Shape 45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Shape 46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65" name="Shape 46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7317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8"/>
            </a:pPr>
            <a:endParaRPr lang="pl-PL" sz="28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8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dniu nauki szkolnej czas pracy pracownika młodocianego nie powinien przekraczać: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2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4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8 godzin.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466" name="Shape 4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Shape 4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Shape 4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Shape 46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75" name="Shape 47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7317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8"/>
            </a:pPr>
            <a:endParaRPr lang="pl-PL" sz="2800" b="0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623887" marR="0" lvl="0" indent="-52228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8"/>
            </a:pPr>
            <a:r>
              <a:rPr lang="pl-PL" sz="28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</a:t>
            </a:r>
            <a:r>
              <a:rPr lang="pl-PL" sz="28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dniu nauki szkolnej czas pracy pracownika młodocianego nie powinien przekraczać: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8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2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4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6 godzin,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8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8 godzin.</a:t>
            </a:r>
          </a:p>
          <a:p>
            <a:pPr marL="623887" marR="0" lvl="0" indent="-52228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Font typeface="Georgia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476" name="Shape 4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965825"/>
            <a:ext cx="1835150" cy="89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Shape 4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Shape 4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Shape 47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Shape 48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85" name="Shape 48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32394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9"/>
            </a:pPr>
            <a:endParaRPr lang="pl-PL" sz="20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9"/>
            </a:pP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Umowa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o pracę w celu przygotowania zawodowego powinna określać w szczególności: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 rodzaj przygotowania zawodowego, czas trwania i miejsce odbywania przygotowania zawodowego, sposób dokształcania teoretycznego,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tylko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czas trwania i miejsce odbywania przygotowania zawodowego, sposób dokształcania teoretycznego,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rodzaj przygotowania zawodowego i wysokość wynagrodzenia. </a:t>
            </a:r>
          </a:p>
        </p:txBody>
      </p:sp>
      <p:pic>
        <p:nvPicPr>
          <p:cNvPr id="486" name="Shape 48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Shape 4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Shape 48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Shape 48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Shape 49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495" name="Shape 495"/>
          <p:cNvSpPr txBox="1">
            <a:spLocks noGrp="1"/>
          </p:cNvSpPr>
          <p:nvPr>
            <p:ph type="body" idx="1"/>
          </p:nvPr>
        </p:nvSpPr>
        <p:spPr>
          <a:xfrm>
            <a:off x="323528" y="1916832"/>
            <a:ext cx="8373616" cy="332394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9"/>
            </a:pPr>
            <a:endParaRPr lang="pl-PL" sz="20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19"/>
            </a:pP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Umowa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o pracę w celu przygotowania zawodowego powinna określać w szczególności: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 rodzaj przygotowania zawodowego, czas trwania i miejsce odbywania przygotowania zawodowego, sposób dokształcania teoretycznego,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tylko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czas trwania i miejsce odbywania przygotowania zawodowego, sposób dokształcania teoretycznego, wysokość wynagrodzenia,</a:t>
            </a:r>
          </a:p>
          <a:p>
            <a:pPr marL="365125" marR="0" lvl="0" indent="-263525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rodzaj przygotowania zawodowego i wysokość wynagrodzenia. </a:t>
            </a:r>
          </a:p>
        </p:txBody>
      </p:sp>
      <p:pic>
        <p:nvPicPr>
          <p:cNvPr id="496" name="Shape 49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Shape 4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2350" y="5965825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Shape 4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40200" y="6042025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499" name="Shape 499"/>
          <p:cNvSpPr txBox="1"/>
          <p:nvPr/>
        </p:nvSpPr>
        <p:spPr>
          <a:xfrm>
            <a:off x="931862" y="6592888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Shape 50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05" name="Shape 50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36317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0"/>
            </a:pPr>
            <a:endParaRPr lang="pl-PL" sz="20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0"/>
            </a:pP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Rozwiązanie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umowy o pracę za wypowiedzeniem w celu przygotowania zawodowego dopuszczalne jest tylko w razie: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niewypełniania przez młodocianego obowiązku wynikających z umowy o pracę lub obowiązku dokształcania się, pomimo stosowania wobec niego środków wychowawczych,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ogłoszenia upadłości lub likwidacji pracodawcy,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reorganizacji zakładu pracy uniemożliwiającej kontynuowanie przygotowania zawodowego,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 stwierdzenie nieprzydatności młodocianego do pracy, w zakresie której odbywa przygotowanie zawodowe.</a:t>
            </a:r>
          </a:p>
        </p:txBody>
      </p:sp>
      <p:pic>
        <p:nvPicPr>
          <p:cNvPr id="506" name="Shape 50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7" name="Shape 5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Shape 5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Shape 50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15" name="Shape 51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36317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0"/>
            </a:pPr>
            <a:endParaRPr lang="pl-PL" sz="20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0"/>
            </a:pPr>
            <a:r>
              <a:rPr lang="pl-PL" sz="20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Rozwiązanie </a:t>
            </a:r>
            <a:r>
              <a:rPr lang="pl-PL" sz="20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umowy o pracę za wypowiedzeniem w celu przygotowania zawodowego dopuszczalne jest tylko w razie: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niewypełniania przez młodocianego obowiązku wynikających z umowy o pracę lub obowiązku dokształcania się, pomimo stosowania wobec niego środków wychowawczych,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ogłoszenia upadłości lub likwidacji pracodawcy,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reorganizacji zakładu pracy uniemożliwiającej kontynuowanie przygotowania zawodowego,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0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 stwierdzenie nieprzydatności młodocianego do pracy, w zakresie której odbywa przygotowanie zawodowe.</a:t>
            </a:r>
          </a:p>
        </p:txBody>
      </p:sp>
      <p:pic>
        <p:nvPicPr>
          <p:cNvPr id="516" name="Shape 51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Shape 5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Shape 5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Shape 51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25" name="Shape 52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7930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1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1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jest obowiązany zwolnić młodocianego od pracy na czas potrzebny do wzięcia udziału w zajęciach szkoleniowych w związku z dokształcaniem się?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tak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</a:p>
        </p:txBody>
      </p:sp>
      <p:pic>
        <p:nvPicPr>
          <p:cNvPr id="526" name="Shape 52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7" name="Shape 5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Shape 5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Shape 52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Shape 53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35" name="Shape 53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7930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1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1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jest obowiązany zwolnić młodocianego od pracy na czas potrzebny do wzięcia udziału w zajęciach szkoleniowych w związku z dokształcaniem się?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</a:t>
            </a:r>
            <a:r>
              <a:rPr lang="pl-PL" sz="2400" b="0" i="0" u="none" strike="noStrike" cap="none" baseline="0" dirty="0" smtClean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tak</a:t>
            </a:r>
            <a:endParaRPr lang="pl-PL" sz="2400" b="0" i="0" u="none" strike="noStrike" cap="none" baseline="0" dirty="0">
              <a:solidFill>
                <a:srgbClr val="FF0000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</a:t>
            </a:r>
          </a:p>
        </p:txBody>
      </p:sp>
      <p:pic>
        <p:nvPicPr>
          <p:cNvPr id="536" name="Shape 53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Shape 5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Shape 5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Shape 53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Shape 54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45" name="Shape 54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2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2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Wymiar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czasu pracy młodocianego w okresie ferii szkolnych nie może przekraczać: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4 godzin na dobę i 20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5 godzin na dobę i 25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6 godzin na dobę i 30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7 godzin na dobę i 35 godzin w tygodniu.</a:t>
            </a:r>
          </a:p>
        </p:txBody>
      </p:sp>
      <p:pic>
        <p:nvPicPr>
          <p:cNvPr id="546" name="Shape 54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7" name="Shape 5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8" name="Shape 5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Shape 54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Shape 55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55" name="Shape 55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2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2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Wymiar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czasu pracy młodocianego w okresie ferii szkolnych nie może przekraczać: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4 godzin na dobę i 20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5 godzin na dobę i 25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6 godzin na dobę i 30 godzin w tygodniu,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d) 7 godzin na dobę i 35 godzin w tygodniu.</a:t>
            </a:r>
          </a:p>
        </p:txBody>
      </p:sp>
      <p:pic>
        <p:nvPicPr>
          <p:cNvPr id="556" name="Shape 55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7" name="Shape 5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8" name="Shape 5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Shape 55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Shape 56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65" name="Shape 56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3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3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Przerwa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pracy młodocianego obejmująca porę nocną powinna trwać nieprzerwanie nie mniej </a:t>
            </a: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niż:</a:t>
            </a:r>
            <a:endParaRPr lang="pl-PL" sz="24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12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13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14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15 godzin.</a:t>
            </a:r>
          </a:p>
        </p:txBody>
      </p:sp>
      <p:pic>
        <p:nvPicPr>
          <p:cNvPr id="566" name="Shape 56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Shape 5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Shape 5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Shape 56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Shape 57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75" name="Shape 57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3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3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Przerwa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w pracy młodocianego obejmująca porę nocną powinna trwać nieprzerwanie nie mniej </a:t>
            </a: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niż:</a:t>
            </a:r>
            <a:endParaRPr lang="pl-PL" sz="24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12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13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c) 14 godzin,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15 godzin.</a:t>
            </a:r>
          </a:p>
        </p:txBody>
      </p:sp>
      <p:pic>
        <p:nvPicPr>
          <p:cNvPr id="576" name="Shape 57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Shape 5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Shape 5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Shape 57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Shape 58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85" name="Shape 58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16465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4"/>
            </a:pPr>
            <a:endParaRPr lang="pl-PL" sz="2400" b="0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4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 młodociany może pracować w </a:t>
            </a: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niedzielę?</a:t>
            </a:r>
            <a:endParaRPr lang="pl-PL" sz="24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tak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</p:txBody>
      </p:sp>
      <p:pic>
        <p:nvPicPr>
          <p:cNvPr id="586" name="Shape 58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Shape 5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Shape 58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89" name="Shape 58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Shape 59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595" name="Shape 59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16465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4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4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Czy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pracownik młodociany może pracować w </a:t>
            </a: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niedzielę?</a:t>
            </a:r>
            <a:endParaRPr lang="pl-PL" sz="2400" b="1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</a:t>
            </a:r>
            <a:r>
              <a:rPr lang="pl-PL" sz="2400" b="0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tak</a:t>
            </a:r>
            <a:endParaRPr lang="pl-PL" sz="2400" b="0" i="0" u="none" strike="noStrike" cap="none" baseline="0" dirty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</a:t>
            </a:r>
            <a:r>
              <a:rPr lang="pl-PL" sz="2400" b="0" i="0" u="none" strike="noStrike" cap="none" baseline="0" dirty="0" smtClean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nie</a:t>
            </a:r>
            <a:endParaRPr lang="pl-PL" sz="2400" b="0" i="0" u="none" strike="noStrike" cap="none" baseline="0" dirty="0">
              <a:solidFill>
                <a:srgbClr val="FF0000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</p:txBody>
      </p:sp>
      <p:pic>
        <p:nvPicPr>
          <p:cNvPr id="596" name="Shape 59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Shape 5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Shape 5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599" name="Shape 59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Shape 60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605" name="Shape 60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5"/>
            </a:pPr>
            <a:endParaRPr lang="pl-PL" sz="2400" b="1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5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 obowiązek udzielić urlopu pracownikowi młodocianemu: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a) w okresie ferii szkolnych,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w czasie choroby,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 czasie urlopu rodziców,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 czasie egzaminu na prawo jazdy.</a:t>
            </a:r>
          </a:p>
        </p:txBody>
      </p:sp>
      <p:pic>
        <p:nvPicPr>
          <p:cNvPr id="606" name="Shape 60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7" name="Shape 6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Shape 60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Shape 60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Shape 614"/>
          <p:cNvSpPr txBox="1">
            <a:spLocks noGrp="1"/>
          </p:cNvSpPr>
          <p:nvPr>
            <p:ph type="title"/>
          </p:nvPr>
        </p:nvSpPr>
        <p:spPr>
          <a:xfrm>
            <a:off x="457200" y="1143000"/>
            <a:ext cx="8229600" cy="106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2150" b="1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Młodzi Przedsiębiorczy – program nauczania Ekonomii w praktyce w szkole ponadgimnazjalnej</a:t>
            </a:r>
          </a:p>
        </p:txBody>
      </p:sp>
      <p:sp>
        <p:nvSpPr>
          <p:cNvPr id="615" name="Shape 615"/>
          <p:cNvSpPr txBox="1">
            <a:spLocks noGrp="1"/>
          </p:cNvSpPr>
          <p:nvPr>
            <p:ph type="body" idx="1"/>
          </p:nvPr>
        </p:nvSpPr>
        <p:spPr>
          <a:xfrm>
            <a:off x="0" y="1916832"/>
            <a:ext cx="9144000" cy="283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5"/>
            </a:pPr>
            <a:endParaRPr lang="pl-PL" sz="2400" b="0" i="0" u="none" strike="noStrike" cap="none" baseline="0" dirty="0" smtClean="0">
              <a:solidFill>
                <a:schemeClr val="dk1"/>
              </a:solidFill>
              <a:latin typeface="Trebuchet MS" pitchFamily="34" charset="0"/>
              <a:ea typeface="Georgia"/>
              <a:cs typeface="Georgia"/>
              <a:sym typeface="Georgia"/>
            </a:endParaRPr>
          </a:p>
          <a:p>
            <a:pPr marL="566737" marR="0" lvl="0" indent="-465137" algn="l" rtl="0">
              <a:spcBef>
                <a:spcPts val="0"/>
              </a:spcBef>
              <a:spcAft>
                <a:spcPts val="0"/>
              </a:spcAft>
              <a:buClr>
                <a:srgbClr val="7F8FA9"/>
              </a:buClr>
              <a:buSzPct val="100000"/>
              <a:buFont typeface="Georgia"/>
              <a:buAutoNum type="arabicPeriod" startAt="25"/>
            </a:pPr>
            <a:r>
              <a:rPr lang="pl-PL" sz="2400" b="1" i="0" u="none" strike="noStrike" cap="none" baseline="0" dirty="0" smtClean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Pracodawca </a:t>
            </a:r>
            <a:r>
              <a:rPr lang="pl-PL" sz="2400" b="1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ma obowiązek udzielić urlopu pracownikowi młodocianemu: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</a:t>
            </a:r>
            <a:r>
              <a:rPr lang="pl-PL" sz="2400" b="0" i="0" u="none" strike="noStrike" cap="none" baseline="0" dirty="0">
                <a:solidFill>
                  <a:srgbClr val="FF0000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a) w okresie ferii szkolnych,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b) w czasie choroby,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c) w czasie urlopu rodziców,</a:t>
            </a:r>
          </a:p>
          <a:p>
            <a:pPr marL="566737" marR="0" lvl="0" indent="-465137" algn="l" rtl="0">
              <a:spcBef>
                <a:spcPts val="300"/>
              </a:spcBef>
              <a:spcAft>
                <a:spcPts val="0"/>
              </a:spcAft>
              <a:buClr>
                <a:srgbClr val="7F8FA9"/>
              </a:buClr>
              <a:buSzPct val="25000"/>
              <a:buFont typeface="Georgia"/>
              <a:buNone/>
            </a:pPr>
            <a:r>
              <a:rPr lang="pl-PL" sz="2400" b="0" i="0" u="none" strike="noStrike" cap="none" baseline="0" dirty="0">
                <a:solidFill>
                  <a:schemeClr val="dk1"/>
                </a:solidFill>
                <a:latin typeface="Trebuchet MS" pitchFamily="34" charset="0"/>
                <a:ea typeface="Georgia"/>
                <a:cs typeface="Georgia"/>
                <a:sym typeface="Georgia"/>
              </a:rPr>
              <a:t>	d) w czasie egzaminu na prawo jazdy.</a:t>
            </a:r>
          </a:p>
        </p:txBody>
      </p:sp>
      <p:pic>
        <p:nvPicPr>
          <p:cNvPr id="616" name="Shape 616"/>
          <p:cNvPicPr preferRelativeResize="0"/>
          <p:nvPr/>
        </p:nvPicPr>
        <p:blipFill rotWithShape="1">
          <a:blip r:embed="rId3">
            <a:alphaModFix/>
          </a:blip>
          <a:srcRect t="22358"/>
          <a:stretch/>
        </p:blipFill>
        <p:spPr>
          <a:xfrm>
            <a:off x="0" y="6165303"/>
            <a:ext cx="1835150" cy="692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Shape 6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3629" y="6209664"/>
            <a:ext cx="1663700" cy="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Shape 6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9951" y="6165303"/>
            <a:ext cx="863599" cy="458788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Shape 619"/>
          <p:cNvSpPr txBox="1"/>
          <p:nvPr/>
        </p:nvSpPr>
        <p:spPr>
          <a:xfrm>
            <a:off x="971600" y="6657975"/>
            <a:ext cx="7280274" cy="20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l-PL" sz="7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jest współfinansowany ze środków Unii Europejskiej w ramach Europejskiego Funduszu Społecznego.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Wielkomiejski">
  <a:themeElements>
    <a:clrScheme name="Elementarny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1850</Words>
  <Application>Microsoft Office PowerPoint</Application>
  <PresentationFormat>Pokaz na ekranie (4:3)</PresentationFormat>
  <Paragraphs>388</Paragraphs>
  <Slides>52</Slides>
  <Notes>52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52</vt:i4>
      </vt:variant>
    </vt:vector>
  </HeadingPairs>
  <TitlesOfParts>
    <vt:vector size="53" baseType="lpstr">
      <vt:lpstr>Wielkomiejski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  <vt:lpstr>Młodzi Przedsiębiorczy – program nauczania Ekonomii w praktyce w szkole ponadgimnazjalnej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Młodzi Przedsiębiorczy – program nauczania Ekonomii w praktyce w szkole ponadgimnazjalnej</dc:title>
  <dc:creator>Jaga</dc:creator>
  <cp:lastModifiedBy>Jaga</cp:lastModifiedBy>
  <cp:revision>3</cp:revision>
  <dcterms:modified xsi:type="dcterms:W3CDTF">2014-09-25T10:30:43Z</dcterms:modified>
</cp:coreProperties>
</file>