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68F5F6-909D-4330-AFF5-C151CD4819AA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0A9C8-1BEE-452C-BCA1-DEF3488FD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285993"/>
            <a:ext cx="8229600" cy="3714776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28596" y="2071678"/>
            <a:ext cx="4111626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714619"/>
            <a:ext cx="4040188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3438" y="2071678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714619"/>
            <a:ext cx="4041775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3008313" cy="733422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928671"/>
            <a:ext cx="5111750" cy="5072098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714489"/>
            <a:ext cx="3008313" cy="428628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14421"/>
            <a:ext cx="5486400" cy="3513153"/>
          </a:xfrm>
        </p:spPr>
        <p:txBody>
          <a:bodyPr/>
          <a:lstStyle>
            <a:lvl1pPr marL="0" indent="0">
              <a:buNone/>
              <a:defRPr sz="3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3343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026" name="Picture 2" descr="G:\!do zrobienia\68_tla_przeds_szkoly_powerpoint_www.przeklej.pl\03-white\1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2143125"/>
            <a:ext cx="8215312" cy="2266950"/>
          </a:xfrm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6600" dirty="0" smtClean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Innowacyjne przedsiębiorstwo produkcyjne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3840163" y="228600"/>
            <a:ext cx="803275" cy="9286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pl-PL"/>
          </a:p>
        </p:txBody>
      </p:sp>
      <p:sp>
        <p:nvSpPr>
          <p:cNvPr id="9220" name="Rectangle 9"/>
          <p:cNvSpPr>
            <a:spLocks noChangeArrowheads="1"/>
          </p:cNvSpPr>
          <p:nvPr/>
        </p:nvSpPr>
        <p:spPr bwMode="auto">
          <a:xfrm>
            <a:off x="990600" y="2057400"/>
            <a:ext cx="7620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pl-PL" i="1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371477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>
                <a:latin typeface="+mn-lt"/>
              </a:rPr>
              <a:t>Sala komputerowa,</a:t>
            </a:r>
          </a:p>
          <a:p>
            <a:r>
              <a:rPr lang="pl-PL" dirty="0" smtClean="0">
                <a:latin typeface="+mn-lt"/>
              </a:rPr>
              <a:t>Uczniowie otrzymują unikalny</a:t>
            </a:r>
          </a:p>
          <a:p>
            <a:pPr lvl="1"/>
            <a:r>
              <a:rPr lang="pl-PL" dirty="0" smtClean="0">
                <a:latin typeface="+mn-lt"/>
              </a:rPr>
              <a:t>Login i hasło</a:t>
            </a:r>
          </a:p>
          <a:p>
            <a:r>
              <a:rPr lang="pl-PL" dirty="0" smtClean="0">
                <a:latin typeface="+mn-lt"/>
              </a:rPr>
              <a:t>Za pomocą Internetu uczniowie łączą się ze stroną na której znajduje się gra</a:t>
            </a:r>
          </a:p>
          <a:p>
            <a:r>
              <a:rPr lang="pl-PL" dirty="0" smtClean="0">
                <a:latin typeface="+mn-lt"/>
              </a:rPr>
              <a:t>Uczniowie podejmują decyzje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pl-PL" sz="4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Wymagania do zajęć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ymbol zastępczy zawartości 1"/>
          <p:cNvSpPr>
            <a:spLocks noGrp="1"/>
          </p:cNvSpPr>
          <p:nvPr>
            <p:ph idx="1"/>
          </p:nvPr>
        </p:nvSpPr>
        <p:spPr>
          <a:xfrm>
            <a:off x="457200" y="2285993"/>
            <a:ext cx="8229600" cy="323123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eaLnBrk="1" hangingPunct="1"/>
            <a:r>
              <a:rPr lang="pl-PL" dirty="0" smtClean="0">
                <a:latin typeface="+mn-lt"/>
              </a:rPr>
              <a:t>Uczniowie tworzą wirtualne firmy produkcyjne,</a:t>
            </a:r>
          </a:p>
          <a:p>
            <a:pPr eaLnBrk="1" hangingPunct="1"/>
            <a:r>
              <a:rPr lang="pl-PL" dirty="0" smtClean="0">
                <a:latin typeface="+mn-lt"/>
              </a:rPr>
              <a:t>Firmy produkują  i sprzedają rowery,</a:t>
            </a:r>
          </a:p>
          <a:p>
            <a:pPr lvl="1" eaLnBrk="1" hangingPunct="1"/>
            <a:r>
              <a:rPr lang="pl-PL" dirty="0" smtClean="0">
                <a:latin typeface="+mn-lt"/>
              </a:rPr>
              <a:t>BMX,</a:t>
            </a:r>
          </a:p>
          <a:p>
            <a:pPr lvl="1" eaLnBrk="1" hangingPunct="1"/>
            <a:r>
              <a:rPr lang="pl-PL" dirty="0" smtClean="0">
                <a:latin typeface="+mn-lt"/>
              </a:rPr>
              <a:t>Górskie (MTB), </a:t>
            </a:r>
          </a:p>
          <a:p>
            <a:pPr lvl="1" eaLnBrk="1" hangingPunct="1"/>
            <a:r>
              <a:rPr lang="pl-PL" dirty="0" smtClean="0">
                <a:latin typeface="+mn-lt"/>
              </a:rPr>
              <a:t>Dziecięce,</a:t>
            </a:r>
          </a:p>
          <a:p>
            <a:pPr eaLnBrk="1" hangingPunct="1"/>
            <a:r>
              <a:rPr lang="pl-PL" dirty="0" smtClean="0">
                <a:latin typeface="+mn-lt"/>
              </a:rPr>
              <a:t>Uczniowie zarządzają swoimi wirtualnymi przedsiębiorstwami</a:t>
            </a:r>
          </a:p>
          <a:p>
            <a:pPr eaLnBrk="1" hangingPunct="1">
              <a:buFont typeface="Wingdings 3" pitchFamily="18" charset="2"/>
              <a:buNone/>
            </a:pPr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pl-PL" sz="4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Zakres działań w grze IPP </a:t>
            </a:r>
            <a:endParaRPr lang="pl-PL" sz="4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179388" y="981075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pl-PL" sz="48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Cykl decyzyjny</a:t>
            </a:r>
          </a:p>
        </p:txBody>
      </p:sp>
      <p:sp>
        <p:nvSpPr>
          <p:cNvPr id="12291" name="Prostokąt zaokrąglony 6"/>
          <p:cNvSpPr>
            <a:spLocks noChangeArrowheads="1"/>
          </p:cNvSpPr>
          <p:nvPr/>
        </p:nvSpPr>
        <p:spPr bwMode="auto">
          <a:xfrm>
            <a:off x="3500438" y="2000250"/>
            <a:ext cx="2214562" cy="714375"/>
          </a:xfrm>
          <a:prstGeom prst="roundRect">
            <a:avLst>
              <a:gd name="adj" fmla="val 16667"/>
            </a:avLst>
          </a:prstGeom>
          <a:solidFill>
            <a:srgbClr val="CC0000">
              <a:alpha val="50195"/>
            </a:srgb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l-PL" sz="2000" b="1">
                <a:effectLst/>
              </a:rPr>
              <a:t>1. Analiza sytuacji początkowej </a:t>
            </a:r>
          </a:p>
        </p:txBody>
      </p:sp>
      <p:sp>
        <p:nvSpPr>
          <p:cNvPr id="12292" name="Prostokąt zaokrąglony 7"/>
          <p:cNvSpPr>
            <a:spLocks noChangeArrowheads="1"/>
          </p:cNvSpPr>
          <p:nvPr/>
        </p:nvSpPr>
        <p:spPr bwMode="auto">
          <a:xfrm>
            <a:off x="6643688" y="3429000"/>
            <a:ext cx="2214562" cy="714375"/>
          </a:xfrm>
          <a:prstGeom prst="roundRect">
            <a:avLst>
              <a:gd name="adj" fmla="val 16667"/>
            </a:avLst>
          </a:prstGeom>
          <a:solidFill>
            <a:srgbClr val="CC0000">
              <a:alpha val="50195"/>
            </a:srgb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l-PL" sz="2000" b="1">
                <a:effectLst/>
              </a:rPr>
              <a:t>2. Podejmowanie decyzji</a:t>
            </a:r>
          </a:p>
        </p:txBody>
      </p:sp>
      <p:sp>
        <p:nvSpPr>
          <p:cNvPr id="12293" name="Prostokąt zaokrąglony 8"/>
          <p:cNvSpPr>
            <a:spLocks noChangeArrowheads="1"/>
          </p:cNvSpPr>
          <p:nvPr/>
        </p:nvSpPr>
        <p:spPr bwMode="auto">
          <a:xfrm>
            <a:off x="3500438" y="4857750"/>
            <a:ext cx="2214562" cy="714375"/>
          </a:xfrm>
          <a:prstGeom prst="roundRect">
            <a:avLst>
              <a:gd name="adj" fmla="val 16667"/>
            </a:avLst>
          </a:prstGeom>
          <a:solidFill>
            <a:srgbClr val="CC0000">
              <a:alpha val="50195"/>
            </a:srgb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l-PL" sz="2000" b="1">
                <a:effectLst/>
              </a:rPr>
              <a:t>3. Analiza decyzji przez symulator</a:t>
            </a:r>
          </a:p>
        </p:txBody>
      </p:sp>
      <p:sp>
        <p:nvSpPr>
          <p:cNvPr id="12294" name="Prostokąt zaokrąglony 9"/>
          <p:cNvSpPr>
            <a:spLocks noChangeArrowheads="1"/>
          </p:cNvSpPr>
          <p:nvPr/>
        </p:nvSpPr>
        <p:spPr bwMode="auto">
          <a:xfrm>
            <a:off x="285750" y="3429000"/>
            <a:ext cx="2214563" cy="714375"/>
          </a:xfrm>
          <a:prstGeom prst="roundRect">
            <a:avLst>
              <a:gd name="adj" fmla="val 16667"/>
            </a:avLst>
          </a:prstGeom>
          <a:solidFill>
            <a:srgbClr val="CC0000">
              <a:alpha val="50195"/>
            </a:srgb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l-PL" sz="2000" b="1">
                <a:effectLst/>
              </a:rPr>
              <a:t>4. Sprzężenie zwrotne</a:t>
            </a:r>
          </a:p>
        </p:txBody>
      </p:sp>
      <p:sp>
        <p:nvSpPr>
          <p:cNvPr id="11" name="Wygięta strzałka 10"/>
          <p:cNvSpPr/>
          <p:nvPr/>
        </p:nvSpPr>
        <p:spPr bwMode="auto">
          <a:xfrm>
            <a:off x="1357313" y="2143125"/>
            <a:ext cx="1714500" cy="1071563"/>
          </a:xfrm>
          <a:prstGeom prst="bentArrow">
            <a:avLst>
              <a:gd name="adj1" fmla="val 25000"/>
              <a:gd name="adj2" fmla="val 23367"/>
              <a:gd name="adj3" fmla="val 18469"/>
              <a:gd name="adj4" fmla="val 43750"/>
            </a:avLst>
          </a:prstGeom>
          <a:solidFill>
            <a:srgbClr val="0070C0">
              <a:alpha val="50000"/>
            </a:srgb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2" name="Wygięta strzałka 11"/>
          <p:cNvSpPr/>
          <p:nvPr/>
        </p:nvSpPr>
        <p:spPr bwMode="auto">
          <a:xfrm rot="16200000">
            <a:off x="1643062" y="3929063"/>
            <a:ext cx="1071563" cy="1785938"/>
          </a:xfrm>
          <a:prstGeom prst="bentArrow">
            <a:avLst>
              <a:gd name="adj1" fmla="val 25000"/>
              <a:gd name="adj2" fmla="val 23367"/>
              <a:gd name="adj3" fmla="val 18469"/>
              <a:gd name="adj4" fmla="val 43750"/>
            </a:avLst>
          </a:prstGeom>
          <a:solidFill>
            <a:srgbClr val="0070C0">
              <a:alpha val="50000"/>
            </a:srgb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3" name="Wygięta strzałka 12"/>
          <p:cNvSpPr/>
          <p:nvPr/>
        </p:nvSpPr>
        <p:spPr bwMode="auto">
          <a:xfrm rot="5400000">
            <a:off x="6429376" y="1857375"/>
            <a:ext cx="1071562" cy="1785937"/>
          </a:xfrm>
          <a:prstGeom prst="bentArrow">
            <a:avLst>
              <a:gd name="adj1" fmla="val 25000"/>
              <a:gd name="adj2" fmla="val 23367"/>
              <a:gd name="adj3" fmla="val 18469"/>
              <a:gd name="adj4" fmla="val 43750"/>
            </a:avLst>
          </a:prstGeom>
          <a:solidFill>
            <a:srgbClr val="0070C0">
              <a:alpha val="50000"/>
            </a:srgb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4" name="Wygięta strzałka 13"/>
          <p:cNvSpPr/>
          <p:nvPr/>
        </p:nvSpPr>
        <p:spPr bwMode="auto">
          <a:xfrm rot="10800000">
            <a:off x="6072188" y="4286250"/>
            <a:ext cx="1714500" cy="1143000"/>
          </a:xfrm>
          <a:prstGeom prst="bentArrow">
            <a:avLst>
              <a:gd name="adj1" fmla="val 25000"/>
              <a:gd name="adj2" fmla="val 23367"/>
              <a:gd name="adj3" fmla="val 18469"/>
              <a:gd name="adj4" fmla="val 43750"/>
            </a:avLst>
          </a:prstGeom>
          <a:solidFill>
            <a:srgbClr val="0070C0">
              <a:alpha val="50000"/>
            </a:srgb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2299" name="Prostokąt zaokrąglony 15"/>
          <p:cNvSpPr>
            <a:spLocks noChangeArrowheads="1"/>
          </p:cNvSpPr>
          <p:nvPr/>
        </p:nvSpPr>
        <p:spPr bwMode="auto">
          <a:xfrm>
            <a:off x="4143375" y="3571875"/>
            <a:ext cx="857250" cy="428625"/>
          </a:xfrm>
          <a:prstGeom prst="roundRect">
            <a:avLst>
              <a:gd name="adj" fmla="val 16667"/>
            </a:avLst>
          </a:prstGeom>
          <a:solidFill>
            <a:srgbClr val="92D050">
              <a:alpha val="50195"/>
            </a:srgbClr>
          </a:solidFill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pl-PL" sz="2000" b="1">
                <a:effectLst/>
              </a:rPr>
              <a:t>Czas</a:t>
            </a:r>
          </a:p>
        </p:txBody>
      </p:sp>
      <p:sp>
        <p:nvSpPr>
          <p:cNvPr id="17" name="Strzałka zakrzywiona w dół 16"/>
          <p:cNvSpPr/>
          <p:nvPr/>
        </p:nvSpPr>
        <p:spPr bwMode="auto">
          <a:xfrm>
            <a:off x="3857625" y="3214688"/>
            <a:ext cx="1500188" cy="571500"/>
          </a:xfrm>
          <a:prstGeom prst="curvedDownArrow">
            <a:avLst/>
          </a:prstGeom>
          <a:solidFill>
            <a:srgbClr val="0070C0">
              <a:alpha val="50000"/>
            </a:srgb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8" name="Strzałka zakrzywiona w dół 17"/>
          <p:cNvSpPr/>
          <p:nvPr/>
        </p:nvSpPr>
        <p:spPr bwMode="auto">
          <a:xfrm rot="10800000">
            <a:off x="3786188" y="3929063"/>
            <a:ext cx="1500187" cy="500062"/>
          </a:xfrm>
          <a:prstGeom prst="curvedDownArrow">
            <a:avLst/>
          </a:prstGeom>
          <a:solidFill>
            <a:srgbClr val="0070C0">
              <a:alpha val="50000"/>
            </a:srgb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ChangeArrowheads="1"/>
          </p:cNvSpPr>
          <p:nvPr/>
        </p:nvSpPr>
        <p:spPr bwMode="auto">
          <a:xfrm>
            <a:off x="179388" y="1916113"/>
            <a:ext cx="896461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pl-PL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</a:p>
        </p:txBody>
      </p:sp>
      <p:sp>
        <p:nvSpPr>
          <p:cNvPr id="336900" name="Text Box 4"/>
          <p:cNvSpPr txBox="1">
            <a:spLocks noChangeArrowheads="1"/>
          </p:cNvSpPr>
          <p:nvPr/>
        </p:nvSpPr>
        <p:spPr bwMode="auto">
          <a:xfrm>
            <a:off x="1357290" y="857232"/>
            <a:ext cx="6837362" cy="831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48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Determinanty sukcesu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214414" y="1643050"/>
            <a:ext cx="6769100" cy="4352925"/>
            <a:chOff x="1134" y="1134"/>
            <a:chExt cx="6240" cy="5400"/>
          </a:xfrm>
        </p:grpSpPr>
        <p:sp>
          <p:nvSpPr>
            <p:cNvPr id="336920" name="AutoShape 4"/>
            <p:cNvSpPr>
              <a:spLocks noChangeAspect="1" noChangeArrowheads="1" noTextEdit="1"/>
            </p:cNvSpPr>
            <p:nvPr/>
          </p:nvSpPr>
          <p:spPr bwMode="auto">
            <a:xfrm>
              <a:off x="1134" y="1134"/>
              <a:ext cx="6240" cy="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13318" name="Rectangle 5"/>
            <p:cNvSpPr>
              <a:spLocks noChangeArrowheads="1"/>
            </p:cNvSpPr>
            <p:nvPr/>
          </p:nvSpPr>
          <p:spPr bwMode="auto">
            <a:xfrm>
              <a:off x="1134" y="1134"/>
              <a:ext cx="6240" cy="54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lang="pl-PL" sz="2400" b="1"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3319" name="Oval 6"/>
            <p:cNvSpPr>
              <a:spLocks noChangeArrowheads="1"/>
            </p:cNvSpPr>
            <p:nvPr/>
          </p:nvSpPr>
          <p:spPr bwMode="auto">
            <a:xfrm>
              <a:off x="1374" y="1254"/>
              <a:ext cx="5880" cy="5160"/>
            </a:xfrm>
            <a:prstGeom prst="ellipse">
              <a:avLst/>
            </a:prstGeom>
            <a:solidFill>
              <a:srgbClr val="00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spcBef>
                  <a:spcPct val="0"/>
                </a:spcBef>
              </a:pPr>
              <a:endParaRPr lang="pl-PL" sz="2400" b="1"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336923" name="Line 7"/>
            <p:cNvSpPr>
              <a:spLocks noChangeShapeType="1"/>
            </p:cNvSpPr>
            <p:nvPr/>
          </p:nvSpPr>
          <p:spPr bwMode="auto">
            <a:xfrm>
              <a:off x="1374" y="3775"/>
              <a:ext cx="5880" cy="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336924" name="Line 8"/>
            <p:cNvSpPr>
              <a:spLocks noChangeShapeType="1"/>
            </p:cNvSpPr>
            <p:nvPr/>
          </p:nvSpPr>
          <p:spPr bwMode="auto">
            <a:xfrm flipV="1">
              <a:off x="4134" y="1374"/>
              <a:ext cx="1080" cy="2401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13322" name="Text Box 9"/>
            <p:cNvSpPr txBox="1">
              <a:spLocks noChangeArrowheads="1"/>
            </p:cNvSpPr>
            <p:nvPr/>
          </p:nvSpPr>
          <p:spPr bwMode="auto">
            <a:xfrm>
              <a:off x="4494" y="2934"/>
              <a:ext cx="2160" cy="823"/>
            </a:xfrm>
            <a:prstGeom prst="rect">
              <a:avLst/>
            </a:prstGeom>
            <a:solidFill>
              <a:srgbClr val="00CCFF"/>
            </a:solidFill>
            <a:ln w="9525">
              <a:noFill/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CCFF"/>
              </a:extrusionClr>
            </a:sp3d>
          </p:spPr>
          <p:txBody>
            <a:bodyPr>
              <a:flatTx/>
            </a:bodyPr>
            <a:lstStyle/>
            <a:p>
              <a:pPr algn="ctr" eaLnBrk="0" hangingPunct="0">
                <a:spcBef>
                  <a:spcPct val="0"/>
                </a:spcBef>
              </a:pPr>
              <a:r>
                <a:rPr lang="pl-PL" sz="1800" b="1" i="1">
                  <a:solidFill>
                    <a:srgbClr val="000000"/>
                  </a:solidFill>
                  <a:effectLst/>
                  <a:latin typeface="Times New Roman" pitchFamily="18" charset="0"/>
                </a:rPr>
                <a:t>Decyzje konkurencji</a:t>
              </a:r>
            </a:p>
          </p:txBody>
        </p:sp>
        <p:sp>
          <p:nvSpPr>
            <p:cNvPr id="13323" name="Text Box 10"/>
            <p:cNvSpPr txBox="1">
              <a:spLocks noChangeArrowheads="1"/>
            </p:cNvSpPr>
            <p:nvPr/>
          </p:nvSpPr>
          <p:spPr bwMode="auto">
            <a:xfrm>
              <a:off x="2094" y="2334"/>
              <a:ext cx="2160" cy="823"/>
            </a:xfrm>
            <a:prstGeom prst="rect">
              <a:avLst/>
            </a:prstGeom>
            <a:solidFill>
              <a:srgbClr val="00CCFF"/>
            </a:solidFill>
            <a:ln w="9525">
              <a:noFill/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CCFF"/>
              </a:extrusionClr>
            </a:sp3d>
          </p:spPr>
          <p:txBody>
            <a:bodyPr>
              <a:flatTx/>
            </a:bodyPr>
            <a:lstStyle/>
            <a:p>
              <a:pPr algn="ctr" eaLnBrk="0" hangingPunct="0">
                <a:spcBef>
                  <a:spcPct val="0"/>
                </a:spcBef>
              </a:pPr>
              <a:r>
                <a:rPr lang="pl-PL" sz="1800" b="1" i="1">
                  <a:solidFill>
                    <a:srgbClr val="000000"/>
                  </a:solidFill>
                  <a:effectLst/>
                  <a:latin typeface="Times New Roman" pitchFamily="18" charset="0"/>
                </a:rPr>
                <a:t>Decyzje Zespołu</a:t>
              </a:r>
            </a:p>
          </p:txBody>
        </p:sp>
        <p:sp>
          <p:nvSpPr>
            <p:cNvPr id="13324" name="Text Box 11"/>
            <p:cNvSpPr txBox="1">
              <a:spLocks noChangeArrowheads="1"/>
            </p:cNvSpPr>
            <p:nvPr/>
          </p:nvSpPr>
          <p:spPr bwMode="auto">
            <a:xfrm>
              <a:off x="3174" y="4374"/>
              <a:ext cx="2160" cy="1080"/>
            </a:xfrm>
            <a:prstGeom prst="rect">
              <a:avLst/>
            </a:prstGeom>
            <a:solidFill>
              <a:srgbClr val="00CCFF"/>
            </a:solidFill>
            <a:ln w="9525">
              <a:noFill/>
              <a:miter lim="800000"/>
              <a:headEnd/>
              <a:tailEnd/>
            </a:ln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CCFF"/>
              </a:extrusionClr>
            </a:sp3d>
          </p:spPr>
          <p:txBody>
            <a:bodyPr>
              <a:flatTx/>
            </a:bodyPr>
            <a:lstStyle/>
            <a:p>
              <a:pPr algn="ctr" eaLnBrk="0" hangingPunct="0">
                <a:spcBef>
                  <a:spcPct val="0"/>
                </a:spcBef>
              </a:pPr>
              <a:r>
                <a:rPr lang="pl-PL" sz="1800" b="1" i="1">
                  <a:solidFill>
                    <a:srgbClr val="000000"/>
                  </a:solidFill>
                  <a:effectLst/>
                  <a:latin typeface="Times New Roman" pitchFamily="18" charset="0"/>
                </a:rPr>
                <a:t>Rynek</a:t>
              </a:r>
            </a:p>
            <a:p>
              <a:pPr algn="ctr" eaLnBrk="0" hangingPunct="0">
                <a:spcBef>
                  <a:spcPct val="0"/>
                </a:spcBef>
              </a:pPr>
              <a:r>
                <a:rPr lang="pl-PL" sz="1800" b="1" i="1">
                  <a:solidFill>
                    <a:srgbClr val="000000"/>
                  </a:solidFill>
                  <a:effectLst/>
                  <a:latin typeface="Times New Roman" pitchFamily="18" charset="0"/>
                </a:rPr>
                <a:t>Ekonomia</a:t>
              </a:r>
            </a:p>
            <a:p>
              <a:pPr algn="ctr" eaLnBrk="0" hangingPunct="0">
                <a:spcBef>
                  <a:spcPct val="0"/>
                </a:spcBef>
              </a:pPr>
              <a:r>
                <a:rPr lang="pl-PL" sz="1800" b="1" i="1">
                  <a:solidFill>
                    <a:srgbClr val="000000"/>
                  </a:solidFill>
                  <a:effectLst/>
                  <a:latin typeface="Times New Roman" pitchFamily="18" charset="0"/>
                </a:rPr>
                <a:t>Środowisko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ChangeArrowheads="1"/>
          </p:cNvSpPr>
          <p:nvPr/>
        </p:nvSpPr>
        <p:spPr bwMode="auto">
          <a:xfrm>
            <a:off x="285750" y="2071688"/>
            <a:ext cx="86201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pl-PL" b="1">
                <a:effectLst/>
              </a:rPr>
              <a:t>	</a:t>
            </a: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179388" y="981075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pl-PL" sz="48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Decyzje długookresowe</a:t>
            </a:r>
          </a:p>
        </p:txBody>
      </p:sp>
      <p:sp>
        <p:nvSpPr>
          <p:cNvPr id="14340" name="pole tekstowe 3"/>
          <p:cNvSpPr txBox="1">
            <a:spLocks noChangeArrowheads="1"/>
          </p:cNvSpPr>
          <p:nvPr/>
        </p:nvSpPr>
        <p:spPr bwMode="auto">
          <a:xfrm>
            <a:off x="214313" y="1890713"/>
            <a:ext cx="9078912" cy="505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pl-PL" sz="3000" dirty="0">
                <a:effectLst/>
              </a:rPr>
              <a:t> </a:t>
            </a:r>
            <a:r>
              <a:rPr lang="pl-PL" sz="3000" b="1" dirty="0">
                <a:solidFill>
                  <a:srgbClr val="002060"/>
                </a:solidFill>
                <a:effectLst/>
              </a:rPr>
              <a:t>Nazwa i misja przedsiębiorstwa;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Ustalenie zakresów obowiązków,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Zatrudnienie pracowników,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Prace </a:t>
            </a:r>
            <a:r>
              <a:rPr lang="pl-PL" sz="3000" b="1" dirty="0" err="1">
                <a:solidFill>
                  <a:srgbClr val="002060"/>
                </a:solidFill>
                <a:effectLst/>
              </a:rPr>
              <a:t>B&amp;R</a:t>
            </a:r>
            <a:r>
              <a:rPr lang="pl-PL" sz="3000" b="1" dirty="0">
                <a:solidFill>
                  <a:srgbClr val="002060"/>
                </a:solidFill>
                <a:effectLst/>
              </a:rPr>
              <a:t>,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Ustalenie płac,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Reklama, </a:t>
            </a:r>
          </a:p>
          <a:p>
            <a:pPr>
              <a:buFontTx/>
              <a:buChar char="-"/>
            </a:pPr>
            <a:endParaRPr lang="pl-PL" sz="3000" b="1" dirty="0">
              <a:solidFill>
                <a:srgbClr val="002060"/>
              </a:solidFill>
              <a:effectLst/>
            </a:endParaRPr>
          </a:p>
          <a:p>
            <a:endParaRPr lang="pl-PL" b="1" dirty="0">
              <a:solidFill>
                <a:srgbClr val="002060"/>
              </a:solidFill>
              <a:effectLst/>
            </a:endParaRPr>
          </a:p>
          <a:p>
            <a:endParaRPr lang="pl-PL" b="1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285750" y="2071688"/>
            <a:ext cx="86201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pl-PL" b="1">
                <a:effectLst/>
              </a:rPr>
              <a:t>	</a:t>
            </a:r>
          </a:p>
        </p:txBody>
      </p:sp>
      <p:sp>
        <p:nvSpPr>
          <p:cNvPr id="8195" name="Rectangle 4"/>
          <p:cNvSpPr>
            <a:spLocks noChangeArrowheads="1"/>
          </p:cNvSpPr>
          <p:nvPr/>
        </p:nvSpPr>
        <p:spPr bwMode="auto">
          <a:xfrm>
            <a:off x="179388" y="981075"/>
            <a:ext cx="8763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pl-PL" sz="48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Wyniki symulacji</a:t>
            </a:r>
          </a:p>
        </p:txBody>
      </p:sp>
      <p:sp>
        <p:nvSpPr>
          <p:cNvPr id="15364" name="pole tekstowe 4"/>
          <p:cNvSpPr txBox="1">
            <a:spLocks noChangeArrowheads="1"/>
          </p:cNvSpPr>
          <p:nvPr/>
        </p:nvSpPr>
        <p:spPr bwMode="auto">
          <a:xfrm>
            <a:off x="142875" y="2349500"/>
            <a:ext cx="9001125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Wyniki finansowe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Wyniki rynkowe,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Informacje o konkurencji,</a:t>
            </a:r>
          </a:p>
          <a:p>
            <a:pPr>
              <a:buFontTx/>
              <a:buChar char="-"/>
            </a:pPr>
            <a:r>
              <a:rPr lang="pl-PL" sz="3000" b="1" dirty="0">
                <a:solidFill>
                  <a:srgbClr val="002060"/>
                </a:solidFill>
                <a:effectLst/>
              </a:rPr>
              <a:t> Zestawienie wyników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2714620"/>
            <a:ext cx="8072438" cy="928688"/>
          </a:xfrm>
        </p:spPr>
        <p:txBody>
          <a:bodyPr>
            <a:normAutofit fontScale="90000"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6600" dirty="0">
                <a:solidFill>
                  <a:srgbClr val="002060"/>
                </a:solidFill>
                <a:latin typeface="+mj-lt"/>
                <a:ea typeface="+mn-ea"/>
                <a:cs typeface="+mn-cs"/>
              </a:rPr>
              <a:t>Dziękuję za uwagę</a:t>
            </a: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3840163" y="228600"/>
            <a:ext cx="803275" cy="9286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pl-PL"/>
          </a:p>
        </p:txBody>
      </p:sp>
      <p:sp>
        <p:nvSpPr>
          <p:cNvPr id="16388" name="Rectangle 9"/>
          <p:cNvSpPr>
            <a:spLocks noChangeArrowheads="1"/>
          </p:cNvSpPr>
          <p:nvPr/>
        </p:nvSpPr>
        <p:spPr bwMode="auto">
          <a:xfrm>
            <a:off x="990600" y="2057400"/>
            <a:ext cx="7620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pl-PL" i="1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ja Przedsiebiorcze szkol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Przedsiebiorcze szkoly</Template>
  <TotalTime>10</TotalTime>
  <Words>140</Words>
  <Application>Microsoft Office PowerPoint</Application>
  <PresentationFormat>Pokaz na ekranie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Prezentacja Przedsiebiorcze szkoly</vt:lpstr>
      <vt:lpstr>Innowacyjne przedsiębiorstwo produkcyjne</vt:lpstr>
      <vt:lpstr>Wymagania do zajęć</vt:lpstr>
      <vt:lpstr>Zakres działań w grze IPP </vt:lpstr>
      <vt:lpstr>Slajd 4</vt:lpstr>
      <vt:lpstr>Slajd 5</vt:lpstr>
      <vt:lpstr>Slajd 6</vt:lpstr>
      <vt:lpstr>Slajd 7</vt:lpstr>
      <vt:lpstr>Dziękuję za uwagę</vt:lpstr>
    </vt:vector>
  </TitlesOfParts>
  <Company>WSIiZ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Innowacyjność – klucz do sukcesu</dc:title>
  <dc:creator>kpado</dc:creator>
  <cp:lastModifiedBy>Wiesław Stręciwilk</cp:lastModifiedBy>
  <cp:revision>6</cp:revision>
  <dcterms:created xsi:type="dcterms:W3CDTF">2011-02-15T14:40:45Z</dcterms:created>
  <dcterms:modified xsi:type="dcterms:W3CDTF">2011-08-24T11:28:47Z</dcterms:modified>
</cp:coreProperties>
</file>