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14" y="-7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229600" cy="114300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285993"/>
            <a:ext cx="8229600" cy="3714776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rmAutofit/>
          </a:bodyPr>
          <a:lstStyle>
            <a:lvl1pPr algn="l">
              <a:defRPr sz="3600" b="1" cap="all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14300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2143117"/>
            <a:ext cx="4038600" cy="3857652"/>
          </a:xfrm>
        </p:spPr>
        <p:txBody>
          <a:bodyPr/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000">
                <a:latin typeface="Arial" pitchFamily="34" charset="0"/>
                <a:cs typeface="Arial" pitchFamily="34" charset="0"/>
              </a:defRPr>
            </a:lvl3pPr>
            <a:lvl4pPr>
              <a:defRPr sz="1800">
                <a:latin typeface="Arial" pitchFamily="34" charset="0"/>
                <a:cs typeface="Arial" pitchFamily="34" charset="0"/>
              </a:defRPr>
            </a:lvl4pPr>
            <a:lvl5pPr>
              <a:defRPr sz="1800"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2143117"/>
            <a:ext cx="4038600" cy="3857652"/>
          </a:xfrm>
        </p:spPr>
        <p:txBody>
          <a:bodyPr/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000">
                <a:latin typeface="Arial" pitchFamily="34" charset="0"/>
                <a:cs typeface="Arial" pitchFamily="34" charset="0"/>
              </a:defRPr>
            </a:lvl3pPr>
            <a:lvl4pPr>
              <a:defRPr sz="1800">
                <a:latin typeface="Arial" pitchFamily="34" charset="0"/>
                <a:cs typeface="Arial" pitchFamily="34" charset="0"/>
              </a:defRPr>
            </a:lvl4pPr>
            <a:lvl5pPr>
              <a:defRPr sz="1800"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14300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28596" y="2071678"/>
            <a:ext cx="4111626" cy="63976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714619"/>
            <a:ext cx="4040188" cy="3411543"/>
          </a:xfr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000">
                <a:latin typeface="Arial" pitchFamily="34" charset="0"/>
                <a:cs typeface="Arial" pitchFamily="34" charset="0"/>
              </a:defRPr>
            </a:lvl2pPr>
            <a:lvl3pPr>
              <a:defRPr sz="1800">
                <a:latin typeface="Arial" pitchFamily="34" charset="0"/>
                <a:cs typeface="Arial" pitchFamily="34" charset="0"/>
              </a:defRPr>
            </a:lvl3pPr>
            <a:lvl4pPr>
              <a:defRPr sz="1600">
                <a:latin typeface="Arial" pitchFamily="34" charset="0"/>
                <a:cs typeface="Arial" pitchFamily="34" charset="0"/>
              </a:defRPr>
            </a:lvl4pPr>
            <a:lvl5pPr>
              <a:defRPr sz="1600">
                <a:latin typeface="Arial" pitchFamily="34" charset="0"/>
                <a:cs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3438" y="2071678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714619"/>
            <a:ext cx="4041775" cy="3411543"/>
          </a:xfr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000">
                <a:latin typeface="Arial" pitchFamily="34" charset="0"/>
                <a:cs typeface="Arial" pitchFamily="34" charset="0"/>
              </a:defRPr>
            </a:lvl2pPr>
            <a:lvl3pPr>
              <a:defRPr sz="1800">
                <a:latin typeface="Arial" pitchFamily="34" charset="0"/>
                <a:cs typeface="Arial" pitchFamily="34" charset="0"/>
              </a:defRPr>
            </a:lvl3pPr>
            <a:lvl4pPr>
              <a:defRPr sz="1600">
                <a:latin typeface="Arial" pitchFamily="34" charset="0"/>
                <a:cs typeface="Arial" pitchFamily="34" charset="0"/>
              </a:defRPr>
            </a:lvl4pPr>
            <a:lvl5pPr>
              <a:defRPr sz="1600">
                <a:latin typeface="Arial" pitchFamily="34" charset="0"/>
                <a:cs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229600" cy="114300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7143768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3008313" cy="733422"/>
          </a:xfrm>
        </p:spPr>
        <p:txBody>
          <a:bodyPr anchor="b"/>
          <a:lstStyle>
            <a:lvl1pPr algn="l">
              <a:defRPr sz="20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928671"/>
            <a:ext cx="5111750" cy="5072098"/>
          </a:xfrm>
        </p:spPr>
        <p:txBody>
          <a:bodyPr/>
          <a:lstStyle>
            <a:lvl1pPr>
              <a:defRPr sz="3200">
                <a:latin typeface="Arial" pitchFamily="34" charset="0"/>
                <a:cs typeface="Arial" pitchFamily="34" charset="0"/>
              </a:defRPr>
            </a:lvl1pPr>
            <a:lvl2pPr>
              <a:defRPr sz="2800">
                <a:latin typeface="Arial" pitchFamily="34" charset="0"/>
                <a:cs typeface="Arial" pitchFamily="34" charset="0"/>
              </a:defRPr>
            </a:lvl2pPr>
            <a:lvl3pPr>
              <a:defRPr sz="2400">
                <a:latin typeface="Arial" pitchFamily="34" charset="0"/>
                <a:cs typeface="Arial" pitchFamily="34" charset="0"/>
              </a:defRPr>
            </a:lvl3pPr>
            <a:lvl4pPr>
              <a:defRPr sz="2000">
                <a:latin typeface="Arial" pitchFamily="34" charset="0"/>
                <a:cs typeface="Arial" pitchFamily="34" charset="0"/>
              </a:defRPr>
            </a:lvl4pPr>
            <a:lvl5pPr>
              <a:defRPr sz="2000">
                <a:latin typeface="Arial" pitchFamily="34" charset="0"/>
                <a:cs typeface="Arial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714489"/>
            <a:ext cx="3008313" cy="4286280"/>
          </a:xfrm>
        </p:spPr>
        <p:txBody>
          <a:bodyPr/>
          <a:lstStyle>
            <a:lvl1pPr marL="0" indent="0">
              <a:buNone/>
              <a:defRPr sz="14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143768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1214421"/>
            <a:ext cx="5486400" cy="3513153"/>
          </a:xfrm>
        </p:spPr>
        <p:txBody>
          <a:bodyPr/>
          <a:lstStyle>
            <a:lvl1pPr marL="0" indent="0">
              <a:buNone/>
              <a:defRPr sz="32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633430"/>
          </a:xfrm>
        </p:spPr>
        <p:txBody>
          <a:bodyPr/>
          <a:lstStyle>
            <a:lvl1pPr marL="0" indent="0">
              <a:buNone/>
              <a:defRPr sz="14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143768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  <p:pic>
        <p:nvPicPr>
          <p:cNvPr id="1026" name="Picture 2" descr="G:\!do zrobienia\68_tla_przeds_szkoly_powerpoint_www.przeklej.pl\03-white\18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2910" y="1571612"/>
            <a:ext cx="7721600" cy="140335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aramond" pitchFamily="18" charset="0"/>
              </a:rPr>
              <a:t>Próg rentowności</a:t>
            </a:r>
          </a:p>
        </p:txBody>
      </p:sp>
      <p:sp>
        <p:nvSpPr>
          <p:cNvPr id="9219" name="Rectangle 9"/>
          <p:cNvSpPr>
            <a:spLocks noChangeArrowheads="1"/>
          </p:cNvSpPr>
          <p:nvPr/>
        </p:nvSpPr>
        <p:spPr bwMode="auto">
          <a:xfrm>
            <a:off x="990600" y="2057400"/>
            <a:ext cx="7620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pl-PL" i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743" name="Line 7"/>
          <p:cNvSpPr>
            <a:spLocks noChangeShapeType="1"/>
          </p:cNvSpPr>
          <p:nvPr/>
        </p:nvSpPr>
        <p:spPr bwMode="auto">
          <a:xfrm flipV="1">
            <a:off x="827088" y="1714489"/>
            <a:ext cx="0" cy="4105275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372745" name="Line 9"/>
          <p:cNvSpPr>
            <a:spLocks noChangeShapeType="1"/>
          </p:cNvSpPr>
          <p:nvPr/>
        </p:nvSpPr>
        <p:spPr bwMode="auto">
          <a:xfrm>
            <a:off x="323850" y="5602276"/>
            <a:ext cx="4319588" cy="71438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372747" name="Freeform 11"/>
          <p:cNvSpPr>
            <a:spLocks/>
          </p:cNvSpPr>
          <p:nvPr/>
        </p:nvSpPr>
        <p:spPr bwMode="auto">
          <a:xfrm>
            <a:off x="1116013" y="1785926"/>
            <a:ext cx="3671887" cy="3529013"/>
          </a:xfrm>
          <a:custGeom>
            <a:avLst/>
            <a:gdLst>
              <a:gd name="T0" fmla="*/ 0 w 2814"/>
              <a:gd name="T1" fmla="*/ 0 h 2304"/>
              <a:gd name="T2" fmla="*/ 2147483647 w 2814"/>
              <a:gd name="T3" fmla="*/ 2147483647 h 2304"/>
              <a:gd name="T4" fmla="*/ 2147483647 w 2814"/>
              <a:gd name="T5" fmla="*/ 2147483647 h 2304"/>
              <a:gd name="T6" fmla="*/ 2147483647 w 2814"/>
              <a:gd name="T7" fmla="*/ 2147483647 h 2304"/>
              <a:gd name="T8" fmla="*/ 2147483647 w 2814"/>
              <a:gd name="T9" fmla="*/ 2147483647 h 2304"/>
              <a:gd name="T10" fmla="*/ 2147483647 w 2814"/>
              <a:gd name="T11" fmla="*/ 2147483647 h 2304"/>
              <a:gd name="T12" fmla="*/ 2147483647 w 2814"/>
              <a:gd name="T13" fmla="*/ 2147483647 h 2304"/>
              <a:gd name="T14" fmla="*/ 2147483647 w 2814"/>
              <a:gd name="T15" fmla="*/ 2147483647 h 2304"/>
              <a:gd name="T16" fmla="*/ 2147483647 w 2814"/>
              <a:gd name="T17" fmla="*/ 2147483647 h 2304"/>
              <a:gd name="T18" fmla="*/ 2147483647 w 2814"/>
              <a:gd name="T19" fmla="*/ 2147483647 h 2304"/>
              <a:gd name="T20" fmla="*/ 2147483647 w 2814"/>
              <a:gd name="T21" fmla="*/ 2147483647 h 230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814"/>
              <a:gd name="T34" fmla="*/ 0 h 2304"/>
              <a:gd name="T35" fmla="*/ 2814 w 2814"/>
              <a:gd name="T36" fmla="*/ 2304 h 2304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814" h="2304">
                <a:moveTo>
                  <a:pt x="0" y="0"/>
                </a:moveTo>
                <a:cubicBezTo>
                  <a:pt x="19" y="136"/>
                  <a:pt x="80" y="610"/>
                  <a:pt x="114" y="817"/>
                </a:cubicBezTo>
                <a:cubicBezTo>
                  <a:pt x="148" y="1024"/>
                  <a:pt x="167" y="1112"/>
                  <a:pt x="207" y="1240"/>
                </a:cubicBezTo>
                <a:cubicBezTo>
                  <a:pt x="247" y="1368"/>
                  <a:pt x="311" y="1501"/>
                  <a:pt x="355" y="1587"/>
                </a:cubicBezTo>
                <a:cubicBezTo>
                  <a:pt x="399" y="1673"/>
                  <a:pt x="430" y="1709"/>
                  <a:pt x="473" y="1757"/>
                </a:cubicBezTo>
                <a:cubicBezTo>
                  <a:pt x="516" y="1805"/>
                  <a:pt x="543" y="1831"/>
                  <a:pt x="613" y="1875"/>
                </a:cubicBezTo>
                <a:cubicBezTo>
                  <a:pt x="683" y="1919"/>
                  <a:pt x="762" y="1978"/>
                  <a:pt x="894" y="2023"/>
                </a:cubicBezTo>
                <a:cubicBezTo>
                  <a:pt x="1026" y="2068"/>
                  <a:pt x="1270" y="2118"/>
                  <a:pt x="1406" y="2146"/>
                </a:cubicBezTo>
                <a:cubicBezTo>
                  <a:pt x="1542" y="2174"/>
                  <a:pt x="1548" y="2171"/>
                  <a:pt x="1709" y="2191"/>
                </a:cubicBezTo>
                <a:cubicBezTo>
                  <a:pt x="1870" y="2211"/>
                  <a:pt x="2187" y="2248"/>
                  <a:pt x="2371" y="2267"/>
                </a:cubicBezTo>
                <a:cubicBezTo>
                  <a:pt x="2555" y="2286"/>
                  <a:pt x="2722" y="2296"/>
                  <a:pt x="2814" y="2304"/>
                </a:cubicBezTo>
              </a:path>
            </a:pathLst>
          </a:cu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2748" name="Text Box 12"/>
          <p:cNvSpPr txBox="1">
            <a:spLocks noChangeArrowheads="1"/>
          </p:cNvSpPr>
          <p:nvPr/>
        </p:nvSpPr>
        <p:spPr bwMode="auto">
          <a:xfrm>
            <a:off x="2357422" y="928670"/>
            <a:ext cx="3446463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4000" b="1" dirty="0"/>
              <a:t>Krzywa Popytu</a:t>
            </a:r>
          </a:p>
        </p:txBody>
      </p:sp>
      <p:sp>
        <p:nvSpPr>
          <p:cNvPr id="372749" name="Line 13"/>
          <p:cNvSpPr>
            <a:spLocks noChangeShapeType="1"/>
          </p:cNvSpPr>
          <p:nvPr/>
        </p:nvSpPr>
        <p:spPr bwMode="auto">
          <a:xfrm>
            <a:off x="1042988" y="2217726"/>
            <a:ext cx="3600450" cy="295275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2751" name="Line 15"/>
          <p:cNvSpPr>
            <a:spLocks noChangeShapeType="1"/>
          </p:cNvSpPr>
          <p:nvPr/>
        </p:nvSpPr>
        <p:spPr bwMode="auto">
          <a:xfrm>
            <a:off x="1258888" y="2362189"/>
            <a:ext cx="0" cy="3240087"/>
          </a:xfrm>
          <a:prstGeom prst="line">
            <a:avLst/>
          </a:prstGeom>
          <a:noFill/>
          <a:ln w="22225">
            <a:solidFill>
              <a:schemeClr val="tx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2752" name="Line 16"/>
          <p:cNvSpPr>
            <a:spLocks noChangeShapeType="1"/>
          </p:cNvSpPr>
          <p:nvPr/>
        </p:nvSpPr>
        <p:spPr bwMode="auto">
          <a:xfrm flipH="1" flipV="1">
            <a:off x="827088" y="2722551"/>
            <a:ext cx="865187" cy="0"/>
          </a:xfrm>
          <a:prstGeom prst="line">
            <a:avLst/>
          </a:prstGeom>
          <a:noFill/>
          <a:ln w="22225">
            <a:solidFill>
              <a:schemeClr val="tx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2753" name="Oval 17"/>
          <p:cNvSpPr>
            <a:spLocks noChangeArrowheads="1"/>
          </p:cNvSpPr>
          <p:nvPr/>
        </p:nvSpPr>
        <p:spPr bwMode="auto">
          <a:xfrm>
            <a:off x="1619250" y="2649526"/>
            <a:ext cx="142875" cy="144463"/>
          </a:xfrm>
          <a:prstGeom prst="ellipse">
            <a:avLst/>
          </a:prstGeom>
          <a:solidFill>
            <a:srgbClr val="00FF00"/>
          </a:solidFill>
          <a:ln w="9525" algn="ctr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72758" name="Text Box 22"/>
          <p:cNvSpPr txBox="1">
            <a:spLocks noChangeArrowheads="1"/>
          </p:cNvSpPr>
          <p:nvPr/>
        </p:nvSpPr>
        <p:spPr bwMode="auto">
          <a:xfrm>
            <a:off x="1547813" y="5673714"/>
            <a:ext cx="6477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15 zł</a:t>
            </a:r>
          </a:p>
        </p:txBody>
      </p:sp>
      <p:sp>
        <p:nvSpPr>
          <p:cNvPr id="372759" name="Text Box 23"/>
          <p:cNvSpPr txBox="1">
            <a:spLocks noChangeArrowheads="1"/>
          </p:cNvSpPr>
          <p:nvPr/>
        </p:nvSpPr>
        <p:spPr bwMode="auto">
          <a:xfrm>
            <a:off x="971550" y="5673714"/>
            <a:ext cx="595313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10 zł</a:t>
            </a:r>
          </a:p>
        </p:txBody>
      </p:sp>
      <p:sp>
        <p:nvSpPr>
          <p:cNvPr id="372760" name="Text Box 24"/>
          <p:cNvSpPr txBox="1">
            <a:spLocks noChangeArrowheads="1"/>
          </p:cNvSpPr>
          <p:nvPr/>
        </p:nvSpPr>
        <p:spPr bwMode="auto">
          <a:xfrm>
            <a:off x="250825" y="2146289"/>
            <a:ext cx="379413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30</a:t>
            </a:r>
          </a:p>
        </p:txBody>
      </p:sp>
      <p:sp>
        <p:nvSpPr>
          <p:cNvPr id="372761" name="Text Box 25"/>
          <p:cNvSpPr txBox="1">
            <a:spLocks noChangeArrowheads="1"/>
          </p:cNvSpPr>
          <p:nvPr/>
        </p:nvSpPr>
        <p:spPr bwMode="auto">
          <a:xfrm>
            <a:off x="3708400" y="6034076"/>
            <a:ext cx="93662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Cena (c)</a:t>
            </a:r>
          </a:p>
        </p:txBody>
      </p:sp>
      <p:sp>
        <p:nvSpPr>
          <p:cNvPr id="372762" name="Text Box 26"/>
          <p:cNvSpPr txBox="1">
            <a:spLocks noChangeArrowheads="1"/>
          </p:cNvSpPr>
          <p:nvPr/>
        </p:nvSpPr>
        <p:spPr bwMode="auto">
          <a:xfrm>
            <a:off x="-142908" y="1500174"/>
            <a:ext cx="107157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1600" b="1" dirty="0"/>
              <a:t>Sprzedaż (S)</a:t>
            </a:r>
          </a:p>
        </p:txBody>
      </p:sp>
      <p:sp>
        <p:nvSpPr>
          <p:cNvPr id="372763" name="Text Box 27"/>
          <p:cNvSpPr txBox="1">
            <a:spLocks noChangeArrowheads="1"/>
          </p:cNvSpPr>
          <p:nvPr/>
        </p:nvSpPr>
        <p:spPr bwMode="auto">
          <a:xfrm>
            <a:off x="250825" y="2578089"/>
            <a:ext cx="379413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20</a:t>
            </a:r>
          </a:p>
        </p:txBody>
      </p:sp>
      <p:sp>
        <p:nvSpPr>
          <p:cNvPr id="372765" name="Line 29"/>
          <p:cNvSpPr>
            <a:spLocks noChangeShapeType="1"/>
          </p:cNvSpPr>
          <p:nvPr/>
        </p:nvSpPr>
        <p:spPr bwMode="auto">
          <a:xfrm flipV="1">
            <a:off x="1692275" y="2793989"/>
            <a:ext cx="0" cy="2808287"/>
          </a:xfrm>
          <a:prstGeom prst="line">
            <a:avLst/>
          </a:prstGeom>
          <a:noFill/>
          <a:ln w="22225">
            <a:solidFill>
              <a:schemeClr val="tx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2766" name="Line 30"/>
          <p:cNvSpPr>
            <a:spLocks noChangeShapeType="1"/>
          </p:cNvSpPr>
          <p:nvPr/>
        </p:nvSpPr>
        <p:spPr bwMode="auto">
          <a:xfrm flipH="1" flipV="1">
            <a:off x="827088" y="2362189"/>
            <a:ext cx="431800" cy="0"/>
          </a:xfrm>
          <a:prstGeom prst="line">
            <a:avLst/>
          </a:prstGeom>
          <a:noFill/>
          <a:ln w="22225">
            <a:solidFill>
              <a:schemeClr val="tx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2767" name="Oval 31"/>
          <p:cNvSpPr>
            <a:spLocks noChangeArrowheads="1"/>
          </p:cNvSpPr>
          <p:nvPr/>
        </p:nvSpPr>
        <p:spPr bwMode="auto">
          <a:xfrm>
            <a:off x="1187450" y="2290751"/>
            <a:ext cx="142875" cy="144463"/>
          </a:xfrm>
          <a:prstGeom prst="ellipse">
            <a:avLst/>
          </a:prstGeom>
          <a:solidFill>
            <a:srgbClr val="00FF00"/>
          </a:solidFill>
          <a:ln w="9525" algn="ctr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72769" name="Line 33"/>
          <p:cNvSpPr>
            <a:spLocks noChangeShapeType="1"/>
          </p:cNvSpPr>
          <p:nvPr/>
        </p:nvSpPr>
        <p:spPr bwMode="auto">
          <a:xfrm>
            <a:off x="3708400" y="4378314"/>
            <a:ext cx="0" cy="1296987"/>
          </a:xfrm>
          <a:prstGeom prst="line">
            <a:avLst/>
          </a:prstGeom>
          <a:noFill/>
          <a:ln w="22225">
            <a:solidFill>
              <a:schemeClr val="tx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2770" name="Line 34"/>
          <p:cNvSpPr>
            <a:spLocks noChangeShapeType="1"/>
          </p:cNvSpPr>
          <p:nvPr/>
        </p:nvSpPr>
        <p:spPr bwMode="auto">
          <a:xfrm>
            <a:off x="4140200" y="4810114"/>
            <a:ext cx="0" cy="792162"/>
          </a:xfrm>
          <a:prstGeom prst="line">
            <a:avLst/>
          </a:prstGeom>
          <a:noFill/>
          <a:ln w="22225">
            <a:solidFill>
              <a:schemeClr val="tx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2772" name="Line 36"/>
          <p:cNvSpPr>
            <a:spLocks noChangeShapeType="1"/>
          </p:cNvSpPr>
          <p:nvPr/>
        </p:nvSpPr>
        <p:spPr bwMode="auto">
          <a:xfrm flipH="1" flipV="1">
            <a:off x="827088" y="4738676"/>
            <a:ext cx="3313112" cy="71438"/>
          </a:xfrm>
          <a:prstGeom prst="line">
            <a:avLst/>
          </a:prstGeom>
          <a:noFill/>
          <a:ln w="22225">
            <a:solidFill>
              <a:schemeClr val="tx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2773" name="Line 37"/>
          <p:cNvSpPr>
            <a:spLocks noChangeShapeType="1"/>
          </p:cNvSpPr>
          <p:nvPr/>
        </p:nvSpPr>
        <p:spPr bwMode="auto">
          <a:xfrm flipH="1" flipV="1">
            <a:off x="827088" y="4378314"/>
            <a:ext cx="2808287" cy="0"/>
          </a:xfrm>
          <a:prstGeom prst="line">
            <a:avLst/>
          </a:prstGeom>
          <a:noFill/>
          <a:ln w="22225">
            <a:solidFill>
              <a:schemeClr val="tx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2774" name="Oval 38"/>
          <p:cNvSpPr>
            <a:spLocks noChangeArrowheads="1"/>
          </p:cNvSpPr>
          <p:nvPr/>
        </p:nvSpPr>
        <p:spPr bwMode="auto">
          <a:xfrm>
            <a:off x="3635375" y="4306876"/>
            <a:ext cx="142875" cy="144463"/>
          </a:xfrm>
          <a:prstGeom prst="ellipse">
            <a:avLst/>
          </a:prstGeom>
          <a:solidFill>
            <a:srgbClr val="00FF00"/>
          </a:solidFill>
          <a:ln w="9525" algn="ctr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72775" name="Oval 39"/>
          <p:cNvSpPr>
            <a:spLocks noChangeArrowheads="1"/>
          </p:cNvSpPr>
          <p:nvPr/>
        </p:nvSpPr>
        <p:spPr bwMode="auto">
          <a:xfrm>
            <a:off x="4067175" y="4738676"/>
            <a:ext cx="142875" cy="144463"/>
          </a:xfrm>
          <a:prstGeom prst="ellipse">
            <a:avLst/>
          </a:prstGeom>
          <a:solidFill>
            <a:srgbClr val="00FF00"/>
          </a:solidFill>
          <a:ln w="9525" algn="ctr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72776" name="Text Box 40"/>
          <p:cNvSpPr txBox="1">
            <a:spLocks noChangeArrowheads="1"/>
          </p:cNvSpPr>
          <p:nvPr/>
        </p:nvSpPr>
        <p:spPr bwMode="auto">
          <a:xfrm>
            <a:off x="250825" y="4233851"/>
            <a:ext cx="379413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6</a:t>
            </a:r>
          </a:p>
        </p:txBody>
      </p:sp>
      <p:sp>
        <p:nvSpPr>
          <p:cNvPr id="372777" name="Text Box 41"/>
          <p:cNvSpPr txBox="1">
            <a:spLocks noChangeArrowheads="1"/>
          </p:cNvSpPr>
          <p:nvPr/>
        </p:nvSpPr>
        <p:spPr bwMode="auto">
          <a:xfrm>
            <a:off x="250825" y="4594214"/>
            <a:ext cx="379413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5</a:t>
            </a:r>
          </a:p>
        </p:txBody>
      </p:sp>
      <p:sp>
        <p:nvSpPr>
          <p:cNvPr id="372779" name="Text Box 43"/>
          <p:cNvSpPr txBox="1">
            <a:spLocks noChangeArrowheads="1"/>
          </p:cNvSpPr>
          <p:nvPr/>
        </p:nvSpPr>
        <p:spPr bwMode="auto">
          <a:xfrm>
            <a:off x="4067175" y="5746739"/>
            <a:ext cx="8636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6000 zł</a:t>
            </a:r>
          </a:p>
        </p:txBody>
      </p:sp>
      <p:sp>
        <p:nvSpPr>
          <p:cNvPr id="372780" name="Text Box 44"/>
          <p:cNvSpPr txBox="1">
            <a:spLocks noChangeArrowheads="1"/>
          </p:cNvSpPr>
          <p:nvPr/>
        </p:nvSpPr>
        <p:spPr bwMode="auto">
          <a:xfrm>
            <a:off x="3203575" y="5746739"/>
            <a:ext cx="865188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5995 zł</a:t>
            </a:r>
          </a:p>
        </p:txBody>
      </p:sp>
      <p:sp>
        <p:nvSpPr>
          <p:cNvPr id="372782" name="Line 46"/>
          <p:cNvSpPr>
            <a:spLocks noChangeShapeType="1"/>
          </p:cNvSpPr>
          <p:nvPr/>
        </p:nvSpPr>
        <p:spPr bwMode="auto">
          <a:xfrm flipH="1" flipV="1">
            <a:off x="827088" y="2362189"/>
            <a:ext cx="0" cy="3587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372801" name="Line 65"/>
          <p:cNvSpPr>
            <a:spLocks noChangeShapeType="1"/>
          </p:cNvSpPr>
          <p:nvPr/>
        </p:nvSpPr>
        <p:spPr bwMode="auto">
          <a:xfrm>
            <a:off x="4824413" y="5673714"/>
            <a:ext cx="3995737" cy="73025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372802" name="Line 66"/>
          <p:cNvSpPr>
            <a:spLocks noChangeShapeType="1"/>
          </p:cNvSpPr>
          <p:nvPr/>
        </p:nvSpPr>
        <p:spPr bwMode="auto">
          <a:xfrm flipV="1">
            <a:off x="5219700" y="1785926"/>
            <a:ext cx="0" cy="4105275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372803" name="Freeform 67"/>
          <p:cNvSpPr>
            <a:spLocks/>
          </p:cNvSpPr>
          <p:nvPr/>
        </p:nvSpPr>
        <p:spPr bwMode="auto">
          <a:xfrm>
            <a:off x="5472113" y="1857364"/>
            <a:ext cx="3276600" cy="3457575"/>
          </a:xfrm>
          <a:custGeom>
            <a:avLst/>
            <a:gdLst>
              <a:gd name="T0" fmla="*/ 0 w 2814"/>
              <a:gd name="T1" fmla="*/ 0 h 2304"/>
              <a:gd name="T2" fmla="*/ 2147483647 w 2814"/>
              <a:gd name="T3" fmla="*/ 2147483647 h 2304"/>
              <a:gd name="T4" fmla="*/ 2147483647 w 2814"/>
              <a:gd name="T5" fmla="*/ 2147483647 h 2304"/>
              <a:gd name="T6" fmla="*/ 2147483647 w 2814"/>
              <a:gd name="T7" fmla="*/ 2147483647 h 2304"/>
              <a:gd name="T8" fmla="*/ 2147483647 w 2814"/>
              <a:gd name="T9" fmla="*/ 2147483647 h 2304"/>
              <a:gd name="T10" fmla="*/ 2147483647 w 2814"/>
              <a:gd name="T11" fmla="*/ 2147483647 h 2304"/>
              <a:gd name="T12" fmla="*/ 2147483647 w 2814"/>
              <a:gd name="T13" fmla="*/ 2147483647 h 2304"/>
              <a:gd name="T14" fmla="*/ 2147483647 w 2814"/>
              <a:gd name="T15" fmla="*/ 2147483647 h 2304"/>
              <a:gd name="T16" fmla="*/ 2147483647 w 2814"/>
              <a:gd name="T17" fmla="*/ 2147483647 h 2304"/>
              <a:gd name="T18" fmla="*/ 2147483647 w 2814"/>
              <a:gd name="T19" fmla="*/ 2147483647 h 2304"/>
              <a:gd name="T20" fmla="*/ 2147483647 w 2814"/>
              <a:gd name="T21" fmla="*/ 2147483647 h 230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814"/>
              <a:gd name="T34" fmla="*/ 0 h 2304"/>
              <a:gd name="T35" fmla="*/ 2814 w 2814"/>
              <a:gd name="T36" fmla="*/ 2304 h 2304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814" h="2304">
                <a:moveTo>
                  <a:pt x="0" y="0"/>
                </a:moveTo>
                <a:cubicBezTo>
                  <a:pt x="19" y="136"/>
                  <a:pt x="80" y="610"/>
                  <a:pt x="114" y="817"/>
                </a:cubicBezTo>
                <a:cubicBezTo>
                  <a:pt x="148" y="1024"/>
                  <a:pt x="167" y="1112"/>
                  <a:pt x="207" y="1240"/>
                </a:cubicBezTo>
                <a:cubicBezTo>
                  <a:pt x="247" y="1368"/>
                  <a:pt x="311" y="1501"/>
                  <a:pt x="355" y="1587"/>
                </a:cubicBezTo>
                <a:cubicBezTo>
                  <a:pt x="399" y="1673"/>
                  <a:pt x="430" y="1709"/>
                  <a:pt x="473" y="1757"/>
                </a:cubicBezTo>
                <a:cubicBezTo>
                  <a:pt x="516" y="1805"/>
                  <a:pt x="543" y="1831"/>
                  <a:pt x="613" y="1875"/>
                </a:cubicBezTo>
                <a:cubicBezTo>
                  <a:pt x="683" y="1919"/>
                  <a:pt x="762" y="1978"/>
                  <a:pt x="894" y="2023"/>
                </a:cubicBezTo>
                <a:cubicBezTo>
                  <a:pt x="1026" y="2068"/>
                  <a:pt x="1270" y="2118"/>
                  <a:pt x="1406" y="2146"/>
                </a:cubicBezTo>
                <a:cubicBezTo>
                  <a:pt x="1542" y="2174"/>
                  <a:pt x="1548" y="2171"/>
                  <a:pt x="1709" y="2191"/>
                </a:cubicBezTo>
                <a:cubicBezTo>
                  <a:pt x="1870" y="2211"/>
                  <a:pt x="2187" y="2248"/>
                  <a:pt x="2371" y="2267"/>
                </a:cubicBezTo>
                <a:cubicBezTo>
                  <a:pt x="2555" y="2286"/>
                  <a:pt x="2722" y="2296"/>
                  <a:pt x="2814" y="2304"/>
                </a:cubicBezTo>
              </a:path>
            </a:pathLst>
          </a:cu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2804" name="Line 68"/>
          <p:cNvSpPr>
            <a:spLocks noChangeShapeType="1"/>
          </p:cNvSpPr>
          <p:nvPr/>
        </p:nvSpPr>
        <p:spPr bwMode="auto">
          <a:xfrm flipV="1">
            <a:off x="5724525" y="3802051"/>
            <a:ext cx="0" cy="1871663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2805" name="Line 69"/>
          <p:cNvSpPr>
            <a:spLocks noChangeShapeType="1"/>
          </p:cNvSpPr>
          <p:nvPr/>
        </p:nvSpPr>
        <p:spPr bwMode="auto">
          <a:xfrm flipV="1">
            <a:off x="6084888" y="4594214"/>
            <a:ext cx="0" cy="107950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2806" name="Line 70"/>
          <p:cNvSpPr>
            <a:spLocks noChangeShapeType="1"/>
          </p:cNvSpPr>
          <p:nvPr/>
        </p:nvSpPr>
        <p:spPr bwMode="auto">
          <a:xfrm>
            <a:off x="5219700" y="5241914"/>
            <a:ext cx="2952750" cy="73025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2807" name="Line 71"/>
          <p:cNvSpPr>
            <a:spLocks noChangeShapeType="1"/>
          </p:cNvSpPr>
          <p:nvPr/>
        </p:nvSpPr>
        <p:spPr bwMode="auto">
          <a:xfrm>
            <a:off x="5219700" y="5099039"/>
            <a:ext cx="2520950" cy="73025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2808" name="Line 72"/>
          <p:cNvSpPr>
            <a:spLocks noChangeShapeType="1"/>
          </p:cNvSpPr>
          <p:nvPr/>
        </p:nvSpPr>
        <p:spPr bwMode="auto">
          <a:xfrm>
            <a:off x="5219700" y="3730614"/>
            <a:ext cx="504825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2809" name="Line 73"/>
          <p:cNvSpPr>
            <a:spLocks noChangeShapeType="1"/>
          </p:cNvSpPr>
          <p:nvPr/>
        </p:nvSpPr>
        <p:spPr bwMode="auto">
          <a:xfrm>
            <a:off x="5219700" y="4594214"/>
            <a:ext cx="865188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2811" name="Line 75"/>
          <p:cNvSpPr>
            <a:spLocks noChangeShapeType="1"/>
          </p:cNvSpPr>
          <p:nvPr/>
        </p:nvSpPr>
        <p:spPr bwMode="auto">
          <a:xfrm flipV="1">
            <a:off x="7740650" y="5170476"/>
            <a:ext cx="0" cy="503238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2812" name="Line 76"/>
          <p:cNvSpPr>
            <a:spLocks noChangeShapeType="1"/>
          </p:cNvSpPr>
          <p:nvPr/>
        </p:nvSpPr>
        <p:spPr bwMode="auto">
          <a:xfrm flipV="1">
            <a:off x="8172450" y="5241914"/>
            <a:ext cx="0" cy="43180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2813" name="Oval 77"/>
          <p:cNvSpPr>
            <a:spLocks noChangeArrowheads="1"/>
          </p:cNvSpPr>
          <p:nvPr/>
        </p:nvSpPr>
        <p:spPr bwMode="auto">
          <a:xfrm>
            <a:off x="5651500" y="3657589"/>
            <a:ext cx="142875" cy="144462"/>
          </a:xfrm>
          <a:prstGeom prst="ellipse">
            <a:avLst/>
          </a:prstGeom>
          <a:solidFill>
            <a:srgbClr val="00FF00"/>
          </a:solidFill>
          <a:ln w="9525" algn="ctr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72814" name="Oval 78"/>
          <p:cNvSpPr>
            <a:spLocks noChangeArrowheads="1"/>
          </p:cNvSpPr>
          <p:nvPr/>
        </p:nvSpPr>
        <p:spPr bwMode="auto">
          <a:xfrm>
            <a:off x="6011863" y="4522776"/>
            <a:ext cx="142875" cy="144463"/>
          </a:xfrm>
          <a:prstGeom prst="ellipse">
            <a:avLst/>
          </a:prstGeom>
          <a:solidFill>
            <a:srgbClr val="00FF00"/>
          </a:solidFill>
          <a:ln w="9525" algn="ctr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72815" name="Oval 79"/>
          <p:cNvSpPr>
            <a:spLocks noChangeArrowheads="1"/>
          </p:cNvSpPr>
          <p:nvPr/>
        </p:nvSpPr>
        <p:spPr bwMode="auto">
          <a:xfrm>
            <a:off x="7667625" y="5099039"/>
            <a:ext cx="142875" cy="144462"/>
          </a:xfrm>
          <a:prstGeom prst="ellipse">
            <a:avLst/>
          </a:prstGeom>
          <a:solidFill>
            <a:srgbClr val="00FF00"/>
          </a:solidFill>
          <a:ln w="9525" algn="ctr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72816" name="Oval 80"/>
          <p:cNvSpPr>
            <a:spLocks noChangeArrowheads="1"/>
          </p:cNvSpPr>
          <p:nvPr/>
        </p:nvSpPr>
        <p:spPr bwMode="auto">
          <a:xfrm>
            <a:off x="8101013" y="5170476"/>
            <a:ext cx="142875" cy="144463"/>
          </a:xfrm>
          <a:prstGeom prst="ellipse">
            <a:avLst/>
          </a:prstGeom>
          <a:solidFill>
            <a:srgbClr val="00FF00"/>
          </a:solidFill>
          <a:ln w="9525" algn="ctr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72817" name="Text Box 81"/>
          <p:cNvSpPr txBox="1">
            <a:spLocks noChangeArrowheads="1"/>
          </p:cNvSpPr>
          <p:nvPr/>
        </p:nvSpPr>
        <p:spPr bwMode="auto">
          <a:xfrm>
            <a:off x="8027988" y="5818176"/>
            <a:ext cx="792162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6000 zł</a:t>
            </a:r>
          </a:p>
        </p:txBody>
      </p:sp>
      <p:sp>
        <p:nvSpPr>
          <p:cNvPr id="372818" name="Text Box 82"/>
          <p:cNvSpPr txBox="1">
            <a:spLocks noChangeArrowheads="1"/>
          </p:cNvSpPr>
          <p:nvPr/>
        </p:nvSpPr>
        <p:spPr bwMode="auto">
          <a:xfrm>
            <a:off x="7308850" y="5818176"/>
            <a:ext cx="792163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5995 zł</a:t>
            </a:r>
          </a:p>
        </p:txBody>
      </p:sp>
      <p:sp>
        <p:nvSpPr>
          <p:cNvPr id="372819" name="Text Box 83"/>
          <p:cNvSpPr txBox="1">
            <a:spLocks noChangeArrowheads="1"/>
          </p:cNvSpPr>
          <p:nvPr/>
        </p:nvSpPr>
        <p:spPr bwMode="auto">
          <a:xfrm>
            <a:off x="6011863" y="5818176"/>
            <a:ext cx="576262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15zł</a:t>
            </a:r>
          </a:p>
        </p:txBody>
      </p:sp>
      <p:sp>
        <p:nvSpPr>
          <p:cNvPr id="372820" name="Text Box 84"/>
          <p:cNvSpPr txBox="1">
            <a:spLocks noChangeArrowheads="1"/>
          </p:cNvSpPr>
          <p:nvPr/>
        </p:nvSpPr>
        <p:spPr bwMode="auto">
          <a:xfrm>
            <a:off x="5435600" y="5818176"/>
            <a:ext cx="595313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10zł </a:t>
            </a:r>
          </a:p>
        </p:txBody>
      </p:sp>
      <p:sp>
        <p:nvSpPr>
          <p:cNvPr id="372821" name="Text Box 85"/>
          <p:cNvSpPr txBox="1">
            <a:spLocks noChangeArrowheads="1"/>
          </p:cNvSpPr>
          <p:nvPr/>
        </p:nvSpPr>
        <p:spPr bwMode="auto">
          <a:xfrm>
            <a:off x="4932363" y="5241914"/>
            <a:ext cx="379412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5</a:t>
            </a:r>
          </a:p>
        </p:txBody>
      </p:sp>
      <p:sp>
        <p:nvSpPr>
          <p:cNvPr id="372822" name="Text Box 86"/>
          <p:cNvSpPr txBox="1">
            <a:spLocks noChangeArrowheads="1"/>
          </p:cNvSpPr>
          <p:nvPr/>
        </p:nvSpPr>
        <p:spPr bwMode="auto">
          <a:xfrm>
            <a:off x="4932363" y="4881551"/>
            <a:ext cx="379412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6</a:t>
            </a:r>
          </a:p>
        </p:txBody>
      </p:sp>
      <p:sp>
        <p:nvSpPr>
          <p:cNvPr id="372823" name="Text Box 87"/>
          <p:cNvSpPr txBox="1">
            <a:spLocks noChangeArrowheads="1"/>
          </p:cNvSpPr>
          <p:nvPr/>
        </p:nvSpPr>
        <p:spPr bwMode="auto">
          <a:xfrm>
            <a:off x="4787900" y="3586151"/>
            <a:ext cx="379413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30</a:t>
            </a:r>
          </a:p>
        </p:txBody>
      </p:sp>
      <p:sp>
        <p:nvSpPr>
          <p:cNvPr id="372824" name="Text Box 88"/>
          <p:cNvSpPr txBox="1">
            <a:spLocks noChangeArrowheads="1"/>
          </p:cNvSpPr>
          <p:nvPr/>
        </p:nvSpPr>
        <p:spPr bwMode="auto">
          <a:xfrm>
            <a:off x="4787900" y="4449751"/>
            <a:ext cx="379413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20</a:t>
            </a:r>
          </a:p>
        </p:txBody>
      </p:sp>
      <p:sp>
        <p:nvSpPr>
          <p:cNvPr id="372825" name="Line 89"/>
          <p:cNvSpPr>
            <a:spLocks noChangeShapeType="1"/>
          </p:cNvSpPr>
          <p:nvPr/>
        </p:nvSpPr>
        <p:spPr bwMode="auto">
          <a:xfrm flipH="1" flipV="1">
            <a:off x="5219700" y="5026014"/>
            <a:ext cx="0" cy="2889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372826" name="Line 90"/>
          <p:cNvSpPr>
            <a:spLocks noChangeShapeType="1"/>
          </p:cNvSpPr>
          <p:nvPr/>
        </p:nvSpPr>
        <p:spPr bwMode="auto">
          <a:xfrm flipH="1" flipV="1">
            <a:off x="5219700" y="3730614"/>
            <a:ext cx="0" cy="863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372827" name="Text Box 91"/>
          <p:cNvSpPr txBox="1">
            <a:spLocks noChangeArrowheads="1"/>
          </p:cNvSpPr>
          <p:nvPr/>
        </p:nvSpPr>
        <p:spPr bwMode="auto">
          <a:xfrm>
            <a:off x="3929058" y="1857364"/>
            <a:ext cx="1296988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 dirty="0"/>
              <a:t>Sprzedaż (S)</a:t>
            </a:r>
          </a:p>
        </p:txBody>
      </p:sp>
      <p:sp>
        <p:nvSpPr>
          <p:cNvPr id="372828" name="Text Box 92"/>
          <p:cNvSpPr txBox="1">
            <a:spLocks noChangeArrowheads="1"/>
          </p:cNvSpPr>
          <p:nvPr/>
        </p:nvSpPr>
        <p:spPr bwMode="auto">
          <a:xfrm>
            <a:off x="7812088" y="6034076"/>
            <a:ext cx="93662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Cena (c)</a:t>
            </a:r>
          </a:p>
        </p:txBody>
      </p:sp>
      <p:sp>
        <p:nvSpPr>
          <p:cNvPr id="372829" name="Line 93"/>
          <p:cNvSpPr>
            <a:spLocks noChangeShapeType="1"/>
          </p:cNvSpPr>
          <p:nvPr/>
        </p:nvSpPr>
        <p:spPr bwMode="auto">
          <a:xfrm flipH="1" flipV="1">
            <a:off x="827088" y="4378314"/>
            <a:ext cx="0" cy="3587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2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2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27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27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2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2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27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27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27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27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2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2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2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2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3727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2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2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2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727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727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72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72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727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27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72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727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727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27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72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72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72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72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727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727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727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727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7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7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7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7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7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7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7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7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7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7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372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72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72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72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7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7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7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7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7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7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372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372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372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72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372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372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372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372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372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372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372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372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3728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3728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3728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3728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3728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3728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3728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3728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372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372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3728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3728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3728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3728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3728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3728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3728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3728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3728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3728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3728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3728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3728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3728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372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372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>
                      <p:stCondLst>
                        <p:cond delay="indefinite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3728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3728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372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372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>
                      <p:stCondLst>
                        <p:cond delay="indefinite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500" fill="hold"/>
                                        <p:tgtEl>
                                          <p:spTgt spid="372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" fill="hold"/>
                                        <p:tgtEl>
                                          <p:spTgt spid="372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500" fill="hold"/>
                                        <p:tgtEl>
                                          <p:spTgt spid="3728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" fill="hold"/>
                                        <p:tgtEl>
                                          <p:spTgt spid="3728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500" fill="hold"/>
                                        <p:tgtEl>
                                          <p:spTgt spid="372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" fill="hold"/>
                                        <p:tgtEl>
                                          <p:spTgt spid="372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4" fill="hold">
                      <p:stCondLst>
                        <p:cond delay="indefinite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" fill="hold"/>
                                        <p:tgtEl>
                                          <p:spTgt spid="3728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" fill="hold"/>
                                        <p:tgtEl>
                                          <p:spTgt spid="3728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0" fill="hold">
                      <p:stCondLst>
                        <p:cond delay="indefinite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4" dur="1000"/>
                                        <p:tgtEl>
                                          <p:spTgt spid="3727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5" dur="1000" fill="hold"/>
                                        <p:tgtEl>
                                          <p:spTgt spid="372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1000" fill="hold"/>
                                        <p:tgtEl>
                                          <p:spTgt spid="372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1" dur="1000"/>
                                        <p:tgtEl>
                                          <p:spTgt spid="3728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2" dur="1000" fill="hold"/>
                                        <p:tgtEl>
                                          <p:spTgt spid="372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1000" fill="hold"/>
                                        <p:tgtEl>
                                          <p:spTgt spid="372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8" dur="1000"/>
                                        <p:tgtEl>
                                          <p:spTgt spid="372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9" dur="1000" fill="hold"/>
                                        <p:tgtEl>
                                          <p:spTgt spid="372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1000" fill="hold"/>
                                        <p:tgtEl>
                                          <p:spTgt spid="372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1" fill="hold">
                      <p:stCondLst>
                        <p:cond delay="indefinite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5" dur="1000"/>
                                        <p:tgtEl>
                                          <p:spTgt spid="372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6" dur="1000" fill="hold"/>
                                        <p:tgtEl>
                                          <p:spTgt spid="372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1000" fill="hold"/>
                                        <p:tgtEl>
                                          <p:spTgt spid="372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2743" grpId="0" animBg="1"/>
      <p:bldP spid="372745" grpId="0" animBg="1"/>
      <p:bldP spid="372747" grpId="0" animBg="1"/>
      <p:bldP spid="372747" grpId="1" animBg="1"/>
      <p:bldP spid="372748" grpId="0"/>
      <p:bldP spid="372749" grpId="0" animBg="1"/>
      <p:bldP spid="372751" grpId="0" animBg="1"/>
      <p:bldP spid="372752" grpId="0" animBg="1"/>
      <p:bldP spid="372753" grpId="0" animBg="1"/>
      <p:bldP spid="372758" grpId="0"/>
      <p:bldP spid="372759" grpId="0"/>
      <p:bldP spid="372760" grpId="0"/>
      <p:bldP spid="372761" grpId="0"/>
      <p:bldP spid="372762" grpId="0"/>
      <p:bldP spid="372763" grpId="0"/>
      <p:bldP spid="372765" grpId="0" animBg="1"/>
      <p:bldP spid="372766" grpId="0" animBg="1"/>
      <p:bldP spid="372767" grpId="0" animBg="1"/>
      <p:bldP spid="372769" grpId="0" animBg="1"/>
      <p:bldP spid="372770" grpId="0" animBg="1"/>
      <p:bldP spid="372772" grpId="0" animBg="1"/>
      <p:bldP spid="372773" grpId="0" animBg="1"/>
      <p:bldP spid="372774" grpId="0" animBg="1"/>
      <p:bldP spid="372775" grpId="0" animBg="1"/>
      <p:bldP spid="372776" grpId="0"/>
      <p:bldP spid="372777" grpId="0"/>
      <p:bldP spid="372779" grpId="0"/>
      <p:bldP spid="372780" grpId="0"/>
      <p:bldP spid="372782" grpId="0" animBg="1"/>
      <p:bldP spid="372801" grpId="0" animBg="1"/>
      <p:bldP spid="372802" grpId="0" animBg="1"/>
      <p:bldP spid="372803" grpId="0" animBg="1"/>
      <p:bldP spid="372804" grpId="0" animBg="1"/>
      <p:bldP spid="372805" grpId="0" animBg="1"/>
      <p:bldP spid="372806" grpId="0" animBg="1"/>
      <p:bldP spid="372807" grpId="0" animBg="1"/>
      <p:bldP spid="372808" grpId="0" animBg="1"/>
      <p:bldP spid="372809" grpId="0" animBg="1"/>
      <p:bldP spid="372811" grpId="0" animBg="1"/>
      <p:bldP spid="372812" grpId="0" animBg="1"/>
      <p:bldP spid="372813" grpId="0" animBg="1"/>
      <p:bldP spid="372814" grpId="0" animBg="1"/>
      <p:bldP spid="372815" grpId="0" animBg="1"/>
      <p:bldP spid="372816" grpId="0" animBg="1"/>
      <p:bldP spid="372817" grpId="0"/>
      <p:bldP spid="372818" grpId="0"/>
      <p:bldP spid="372819" grpId="0"/>
      <p:bldP spid="372820" grpId="0"/>
      <p:bldP spid="372821" grpId="0"/>
      <p:bldP spid="372822" grpId="0"/>
      <p:bldP spid="372823" grpId="0"/>
      <p:bldP spid="372824" grpId="0"/>
      <p:bldP spid="372825" grpId="0" animBg="1"/>
      <p:bldP spid="372826" grpId="0" animBg="1"/>
      <p:bldP spid="372827" grpId="0"/>
      <p:bldP spid="372828" grpId="0"/>
      <p:bldP spid="3728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786" name="Rectangle 2"/>
          <p:cNvSpPr>
            <a:spLocks noChangeArrowheads="1"/>
          </p:cNvSpPr>
          <p:nvPr/>
        </p:nvSpPr>
        <p:spPr bwMode="auto">
          <a:xfrm>
            <a:off x="228600" y="1828800"/>
            <a:ext cx="8763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pl-PL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74790" name="Line 6"/>
          <p:cNvSpPr>
            <a:spLocks noChangeShapeType="1"/>
          </p:cNvSpPr>
          <p:nvPr/>
        </p:nvSpPr>
        <p:spPr bwMode="auto">
          <a:xfrm flipH="1" flipV="1">
            <a:off x="1403350" y="1125538"/>
            <a:ext cx="73025" cy="4537075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374791" name="Line 7"/>
          <p:cNvSpPr>
            <a:spLocks noChangeShapeType="1"/>
          </p:cNvSpPr>
          <p:nvPr/>
        </p:nvSpPr>
        <p:spPr bwMode="auto">
          <a:xfrm>
            <a:off x="1042988" y="5302250"/>
            <a:ext cx="6265862" cy="71438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374793" name="Text Box 9"/>
          <p:cNvSpPr txBox="1">
            <a:spLocks noChangeArrowheads="1"/>
          </p:cNvSpPr>
          <p:nvPr/>
        </p:nvSpPr>
        <p:spPr bwMode="auto">
          <a:xfrm>
            <a:off x="3929058" y="1071546"/>
            <a:ext cx="3446463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4000" b="1" dirty="0"/>
              <a:t>Krzywa Popytu</a:t>
            </a:r>
          </a:p>
        </p:txBody>
      </p:sp>
      <p:sp>
        <p:nvSpPr>
          <p:cNvPr id="374794" name="Freeform 10"/>
          <p:cNvSpPr>
            <a:spLocks/>
          </p:cNvSpPr>
          <p:nvPr/>
        </p:nvSpPr>
        <p:spPr bwMode="auto">
          <a:xfrm>
            <a:off x="1979613" y="1125538"/>
            <a:ext cx="4681537" cy="3600450"/>
          </a:xfrm>
          <a:custGeom>
            <a:avLst/>
            <a:gdLst>
              <a:gd name="T0" fmla="*/ 0 w 2814"/>
              <a:gd name="T1" fmla="*/ 0 h 2304"/>
              <a:gd name="T2" fmla="*/ 2147483647 w 2814"/>
              <a:gd name="T3" fmla="*/ 2147483647 h 2304"/>
              <a:gd name="T4" fmla="*/ 2147483647 w 2814"/>
              <a:gd name="T5" fmla="*/ 2147483647 h 2304"/>
              <a:gd name="T6" fmla="*/ 2147483647 w 2814"/>
              <a:gd name="T7" fmla="*/ 2147483647 h 2304"/>
              <a:gd name="T8" fmla="*/ 2147483647 w 2814"/>
              <a:gd name="T9" fmla="*/ 2147483647 h 2304"/>
              <a:gd name="T10" fmla="*/ 2147483647 w 2814"/>
              <a:gd name="T11" fmla="*/ 2147483647 h 2304"/>
              <a:gd name="T12" fmla="*/ 2147483647 w 2814"/>
              <a:gd name="T13" fmla="*/ 2147483647 h 2304"/>
              <a:gd name="T14" fmla="*/ 2147483647 w 2814"/>
              <a:gd name="T15" fmla="*/ 2147483647 h 2304"/>
              <a:gd name="T16" fmla="*/ 2147483647 w 2814"/>
              <a:gd name="T17" fmla="*/ 2147483647 h 2304"/>
              <a:gd name="T18" fmla="*/ 2147483647 w 2814"/>
              <a:gd name="T19" fmla="*/ 2147483647 h 2304"/>
              <a:gd name="T20" fmla="*/ 2147483647 w 2814"/>
              <a:gd name="T21" fmla="*/ 2147483647 h 230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814"/>
              <a:gd name="T34" fmla="*/ 0 h 2304"/>
              <a:gd name="T35" fmla="*/ 2814 w 2814"/>
              <a:gd name="T36" fmla="*/ 2304 h 2304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814" h="2304">
                <a:moveTo>
                  <a:pt x="0" y="0"/>
                </a:moveTo>
                <a:cubicBezTo>
                  <a:pt x="19" y="136"/>
                  <a:pt x="80" y="610"/>
                  <a:pt x="114" y="817"/>
                </a:cubicBezTo>
                <a:cubicBezTo>
                  <a:pt x="148" y="1024"/>
                  <a:pt x="167" y="1112"/>
                  <a:pt x="207" y="1240"/>
                </a:cubicBezTo>
                <a:cubicBezTo>
                  <a:pt x="247" y="1368"/>
                  <a:pt x="311" y="1501"/>
                  <a:pt x="355" y="1587"/>
                </a:cubicBezTo>
                <a:cubicBezTo>
                  <a:pt x="399" y="1673"/>
                  <a:pt x="430" y="1709"/>
                  <a:pt x="473" y="1757"/>
                </a:cubicBezTo>
                <a:cubicBezTo>
                  <a:pt x="516" y="1805"/>
                  <a:pt x="543" y="1831"/>
                  <a:pt x="613" y="1875"/>
                </a:cubicBezTo>
                <a:cubicBezTo>
                  <a:pt x="683" y="1919"/>
                  <a:pt x="762" y="1978"/>
                  <a:pt x="894" y="2023"/>
                </a:cubicBezTo>
                <a:cubicBezTo>
                  <a:pt x="1026" y="2068"/>
                  <a:pt x="1270" y="2118"/>
                  <a:pt x="1406" y="2146"/>
                </a:cubicBezTo>
                <a:cubicBezTo>
                  <a:pt x="1542" y="2174"/>
                  <a:pt x="1548" y="2171"/>
                  <a:pt x="1709" y="2191"/>
                </a:cubicBezTo>
                <a:cubicBezTo>
                  <a:pt x="1870" y="2211"/>
                  <a:pt x="2187" y="2248"/>
                  <a:pt x="2371" y="2267"/>
                </a:cubicBezTo>
                <a:cubicBezTo>
                  <a:pt x="2555" y="2286"/>
                  <a:pt x="2722" y="2296"/>
                  <a:pt x="2814" y="2304"/>
                </a:cubicBezTo>
              </a:path>
            </a:pathLst>
          </a:cu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4795" name="Freeform 11"/>
          <p:cNvSpPr>
            <a:spLocks/>
          </p:cNvSpPr>
          <p:nvPr/>
        </p:nvSpPr>
        <p:spPr bwMode="auto">
          <a:xfrm>
            <a:off x="2555875" y="981075"/>
            <a:ext cx="4464050" cy="3384550"/>
          </a:xfrm>
          <a:custGeom>
            <a:avLst/>
            <a:gdLst>
              <a:gd name="T0" fmla="*/ 0 w 2814"/>
              <a:gd name="T1" fmla="*/ 0 h 2304"/>
              <a:gd name="T2" fmla="*/ 2147483647 w 2814"/>
              <a:gd name="T3" fmla="*/ 2147483647 h 2304"/>
              <a:gd name="T4" fmla="*/ 2147483647 w 2814"/>
              <a:gd name="T5" fmla="*/ 2147483647 h 2304"/>
              <a:gd name="T6" fmla="*/ 2147483647 w 2814"/>
              <a:gd name="T7" fmla="*/ 2147483647 h 2304"/>
              <a:gd name="T8" fmla="*/ 2147483647 w 2814"/>
              <a:gd name="T9" fmla="*/ 2147483647 h 2304"/>
              <a:gd name="T10" fmla="*/ 2147483647 w 2814"/>
              <a:gd name="T11" fmla="*/ 2147483647 h 2304"/>
              <a:gd name="T12" fmla="*/ 2147483647 w 2814"/>
              <a:gd name="T13" fmla="*/ 2147483647 h 2304"/>
              <a:gd name="T14" fmla="*/ 2147483647 w 2814"/>
              <a:gd name="T15" fmla="*/ 2147483647 h 2304"/>
              <a:gd name="T16" fmla="*/ 2147483647 w 2814"/>
              <a:gd name="T17" fmla="*/ 2147483647 h 2304"/>
              <a:gd name="T18" fmla="*/ 2147483647 w 2814"/>
              <a:gd name="T19" fmla="*/ 2147483647 h 2304"/>
              <a:gd name="T20" fmla="*/ 2147483647 w 2814"/>
              <a:gd name="T21" fmla="*/ 2147483647 h 230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814"/>
              <a:gd name="T34" fmla="*/ 0 h 2304"/>
              <a:gd name="T35" fmla="*/ 2814 w 2814"/>
              <a:gd name="T36" fmla="*/ 2304 h 2304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814" h="2304">
                <a:moveTo>
                  <a:pt x="0" y="0"/>
                </a:moveTo>
                <a:cubicBezTo>
                  <a:pt x="19" y="136"/>
                  <a:pt x="80" y="610"/>
                  <a:pt x="114" y="817"/>
                </a:cubicBezTo>
                <a:cubicBezTo>
                  <a:pt x="148" y="1024"/>
                  <a:pt x="167" y="1112"/>
                  <a:pt x="207" y="1240"/>
                </a:cubicBezTo>
                <a:cubicBezTo>
                  <a:pt x="247" y="1368"/>
                  <a:pt x="311" y="1501"/>
                  <a:pt x="355" y="1587"/>
                </a:cubicBezTo>
                <a:cubicBezTo>
                  <a:pt x="399" y="1673"/>
                  <a:pt x="430" y="1709"/>
                  <a:pt x="473" y="1757"/>
                </a:cubicBezTo>
                <a:cubicBezTo>
                  <a:pt x="516" y="1805"/>
                  <a:pt x="543" y="1831"/>
                  <a:pt x="613" y="1875"/>
                </a:cubicBezTo>
                <a:cubicBezTo>
                  <a:pt x="683" y="1919"/>
                  <a:pt x="762" y="1978"/>
                  <a:pt x="894" y="2023"/>
                </a:cubicBezTo>
                <a:cubicBezTo>
                  <a:pt x="1026" y="2068"/>
                  <a:pt x="1270" y="2118"/>
                  <a:pt x="1406" y="2146"/>
                </a:cubicBezTo>
                <a:cubicBezTo>
                  <a:pt x="1542" y="2174"/>
                  <a:pt x="1548" y="2171"/>
                  <a:pt x="1709" y="2191"/>
                </a:cubicBezTo>
                <a:cubicBezTo>
                  <a:pt x="1870" y="2211"/>
                  <a:pt x="2187" y="2248"/>
                  <a:pt x="2371" y="2267"/>
                </a:cubicBezTo>
                <a:cubicBezTo>
                  <a:pt x="2555" y="2286"/>
                  <a:pt x="2722" y="2296"/>
                  <a:pt x="2814" y="2304"/>
                </a:cubicBezTo>
              </a:path>
            </a:pathLst>
          </a:custGeom>
          <a:noFill/>
          <a:ln w="2857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4796" name="Freeform 12"/>
          <p:cNvSpPr>
            <a:spLocks/>
          </p:cNvSpPr>
          <p:nvPr/>
        </p:nvSpPr>
        <p:spPr bwMode="auto">
          <a:xfrm>
            <a:off x="1619250" y="1700213"/>
            <a:ext cx="4248150" cy="3384550"/>
          </a:xfrm>
          <a:custGeom>
            <a:avLst/>
            <a:gdLst>
              <a:gd name="T0" fmla="*/ 0 w 2814"/>
              <a:gd name="T1" fmla="*/ 0 h 2304"/>
              <a:gd name="T2" fmla="*/ 2147483647 w 2814"/>
              <a:gd name="T3" fmla="*/ 2147483647 h 2304"/>
              <a:gd name="T4" fmla="*/ 2147483647 w 2814"/>
              <a:gd name="T5" fmla="*/ 2147483647 h 2304"/>
              <a:gd name="T6" fmla="*/ 2147483647 w 2814"/>
              <a:gd name="T7" fmla="*/ 2147483647 h 2304"/>
              <a:gd name="T8" fmla="*/ 2147483647 w 2814"/>
              <a:gd name="T9" fmla="*/ 2147483647 h 2304"/>
              <a:gd name="T10" fmla="*/ 2147483647 w 2814"/>
              <a:gd name="T11" fmla="*/ 2147483647 h 2304"/>
              <a:gd name="T12" fmla="*/ 2147483647 w 2814"/>
              <a:gd name="T13" fmla="*/ 2147483647 h 2304"/>
              <a:gd name="T14" fmla="*/ 2147483647 w 2814"/>
              <a:gd name="T15" fmla="*/ 2147483647 h 2304"/>
              <a:gd name="T16" fmla="*/ 2147483647 w 2814"/>
              <a:gd name="T17" fmla="*/ 2147483647 h 2304"/>
              <a:gd name="T18" fmla="*/ 2147483647 w 2814"/>
              <a:gd name="T19" fmla="*/ 2147483647 h 2304"/>
              <a:gd name="T20" fmla="*/ 2147483647 w 2814"/>
              <a:gd name="T21" fmla="*/ 2147483647 h 230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814"/>
              <a:gd name="T34" fmla="*/ 0 h 2304"/>
              <a:gd name="T35" fmla="*/ 2814 w 2814"/>
              <a:gd name="T36" fmla="*/ 2304 h 2304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814" h="2304">
                <a:moveTo>
                  <a:pt x="0" y="0"/>
                </a:moveTo>
                <a:cubicBezTo>
                  <a:pt x="19" y="136"/>
                  <a:pt x="80" y="610"/>
                  <a:pt x="114" y="817"/>
                </a:cubicBezTo>
                <a:cubicBezTo>
                  <a:pt x="148" y="1024"/>
                  <a:pt x="167" y="1112"/>
                  <a:pt x="207" y="1240"/>
                </a:cubicBezTo>
                <a:cubicBezTo>
                  <a:pt x="247" y="1368"/>
                  <a:pt x="311" y="1501"/>
                  <a:pt x="355" y="1587"/>
                </a:cubicBezTo>
                <a:cubicBezTo>
                  <a:pt x="399" y="1673"/>
                  <a:pt x="430" y="1709"/>
                  <a:pt x="473" y="1757"/>
                </a:cubicBezTo>
                <a:cubicBezTo>
                  <a:pt x="516" y="1805"/>
                  <a:pt x="543" y="1831"/>
                  <a:pt x="613" y="1875"/>
                </a:cubicBezTo>
                <a:cubicBezTo>
                  <a:pt x="683" y="1919"/>
                  <a:pt x="762" y="1978"/>
                  <a:pt x="894" y="2023"/>
                </a:cubicBezTo>
                <a:cubicBezTo>
                  <a:pt x="1026" y="2068"/>
                  <a:pt x="1270" y="2118"/>
                  <a:pt x="1406" y="2146"/>
                </a:cubicBezTo>
                <a:cubicBezTo>
                  <a:pt x="1542" y="2174"/>
                  <a:pt x="1548" y="2171"/>
                  <a:pt x="1709" y="2191"/>
                </a:cubicBezTo>
                <a:cubicBezTo>
                  <a:pt x="1870" y="2211"/>
                  <a:pt x="2187" y="2248"/>
                  <a:pt x="2371" y="2267"/>
                </a:cubicBezTo>
                <a:cubicBezTo>
                  <a:pt x="2555" y="2286"/>
                  <a:pt x="2722" y="2296"/>
                  <a:pt x="2814" y="2304"/>
                </a:cubicBezTo>
              </a:path>
            </a:pathLst>
          </a:custGeom>
          <a:noFill/>
          <a:ln w="28575">
            <a:solidFill>
              <a:srgbClr val="00FF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4798" name="Line 14"/>
          <p:cNvSpPr>
            <a:spLocks noChangeShapeType="1"/>
          </p:cNvSpPr>
          <p:nvPr/>
        </p:nvSpPr>
        <p:spPr bwMode="auto">
          <a:xfrm flipH="1">
            <a:off x="1476375" y="4005263"/>
            <a:ext cx="1438275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4799" name="Line 15"/>
          <p:cNvSpPr>
            <a:spLocks noChangeShapeType="1"/>
          </p:cNvSpPr>
          <p:nvPr/>
        </p:nvSpPr>
        <p:spPr bwMode="auto">
          <a:xfrm flipH="1" flipV="1">
            <a:off x="1476375" y="4652963"/>
            <a:ext cx="1366838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4801" name="Line 17"/>
          <p:cNvSpPr>
            <a:spLocks noChangeShapeType="1"/>
          </p:cNvSpPr>
          <p:nvPr/>
        </p:nvSpPr>
        <p:spPr bwMode="auto">
          <a:xfrm flipV="1">
            <a:off x="2916238" y="2997200"/>
            <a:ext cx="0" cy="936625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4802" name="Line 18"/>
          <p:cNvSpPr>
            <a:spLocks noChangeShapeType="1"/>
          </p:cNvSpPr>
          <p:nvPr/>
        </p:nvSpPr>
        <p:spPr bwMode="auto">
          <a:xfrm flipH="1" flipV="1">
            <a:off x="1476375" y="2997200"/>
            <a:ext cx="1438275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4803" name="Text Box 19"/>
          <p:cNvSpPr txBox="1">
            <a:spLocks noChangeArrowheads="1"/>
          </p:cNvSpPr>
          <p:nvPr/>
        </p:nvSpPr>
        <p:spPr bwMode="auto">
          <a:xfrm>
            <a:off x="971550" y="3860800"/>
            <a:ext cx="379413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30</a:t>
            </a:r>
          </a:p>
        </p:txBody>
      </p:sp>
      <p:sp>
        <p:nvSpPr>
          <p:cNvPr id="374804" name="Text Box 20"/>
          <p:cNvSpPr txBox="1">
            <a:spLocks noChangeArrowheads="1"/>
          </p:cNvSpPr>
          <p:nvPr/>
        </p:nvSpPr>
        <p:spPr bwMode="auto">
          <a:xfrm>
            <a:off x="2627313" y="5516563"/>
            <a:ext cx="576262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10 zł</a:t>
            </a:r>
          </a:p>
        </p:txBody>
      </p:sp>
      <p:sp>
        <p:nvSpPr>
          <p:cNvPr id="374805" name="Text Box 21"/>
          <p:cNvSpPr txBox="1">
            <a:spLocks noChangeArrowheads="1"/>
          </p:cNvSpPr>
          <p:nvPr/>
        </p:nvSpPr>
        <p:spPr bwMode="auto">
          <a:xfrm>
            <a:off x="900113" y="2852738"/>
            <a:ext cx="379412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40</a:t>
            </a:r>
          </a:p>
        </p:txBody>
      </p:sp>
      <p:sp>
        <p:nvSpPr>
          <p:cNvPr id="374806" name="Text Box 22"/>
          <p:cNvSpPr txBox="1">
            <a:spLocks noChangeArrowheads="1"/>
          </p:cNvSpPr>
          <p:nvPr/>
        </p:nvSpPr>
        <p:spPr bwMode="auto">
          <a:xfrm>
            <a:off x="971550" y="4508500"/>
            <a:ext cx="379413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25</a:t>
            </a:r>
          </a:p>
        </p:txBody>
      </p:sp>
      <p:sp>
        <p:nvSpPr>
          <p:cNvPr id="374807" name="Oval 23"/>
          <p:cNvSpPr>
            <a:spLocks noChangeArrowheads="1"/>
          </p:cNvSpPr>
          <p:nvPr/>
        </p:nvSpPr>
        <p:spPr bwMode="auto">
          <a:xfrm>
            <a:off x="2843213" y="2924175"/>
            <a:ext cx="142875" cy="144463"/>
          </a:xfrm>
          <a:prstGeom prst="ellipse">
            <a:avLst/>
          </a:prstGeom>
          <a:solidFill>
            <a:srgbClr val="00FF00"/>
          </a:solidFill>
          <a:ln w="9525" algn="ctr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74808" name="Oval 24"/>
          <p:cNvSpPr>
            <a:spLocks noChangeArrowheads="1"/>
          </p:cNvSpPr>
          <p:nvPr/>
        </p:nvSpPr>
        <p:spPr bwMode="auto">
          <a:xfrm>
            <a:off x="2843213" y="3933825"/>
            <a:ext cx="142875" cy="144463"/>
          </a:xfrm>
          <a:prstGeom prst="ellipse">
            <a:avLst/>
          </a:prstGeom>
          <a:solidFill>
            <a:srgbClr val="00FF00"/>
          </a:solidFill>
          <a:ln w="9525" algn="ctr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74809" name="Oval 25"/>
          <p:cNvSpPr>
            <a:spLocks noChangeArrowheads="1"/>
          </p:cNvSpPr>
          <p:nvPr/>
        </p:nvSpPr>
        <p:spPr bwMode="auto">
          <a:xfrm>
            <a:off x="2843213" y="4581525"/>
            <a:ext cx="142875" cy="144463"/>
          </a:xfrm>
          <a:prstGeom prst="ellipse">
            <a:avLst/>
          </a:prstGeom>
          <a:solidFill>
            <a:srgbClr val="00FF00"/>
          </a:solidFill>
          <a:ln w="9525" algn="ctr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74810" name="Text Box 26"/>
          <p:cNvSpPr txBox="1">
            <a:spLocks noChangeArrowheads="1"/>
          </p:cNvSpPr>
          <p:nvPr/>
        </p:nvSpPr>
        <p:spPr bwMode="auto">
          <a:xfrm>
            <a:off x="0" y="981075"/>
            <a:ext cx="1296988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Sprzedaż (S)</a:t>
            </a:r>
          </a:p>
        </p:txBody>
      </p:sp>
      <p:sp>
        <p:nvSpPr>
          <p:cNvPr id="374811" name="Text Box 27"/>
          <p:cNvSpPr txBox="1">
            <a:spLocks noChangeArrowheads="1"/>
          </p:cNvSpPr>
          <p:nvPr/>
        </p:nvSpPr>
        <p:spPr bwMode="auto">
          <a:xfrm>
            <a:off x="6156325" y="5661025"/>
            <a:ext cx="93662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Cena (c)</a:t>
            </a:r>
          </a:p>
        </p:txBody>
      </p:sp>
      <p:sp>
        <p:nvSpPr>
          <p:cNvPr id="374812" name="Line 28"/>
          <p:cNvSpPr>
            <a:spLocks noChangeShapeType="1"/>
          </p:cNvSpPr>
          <p:nvPr/>
        </p:nvSpPr>
        <p:spPr bwMode="auto">
          <a:xfrm flipV="1">
            <a:off x="2916238" y="4076700"/>
            <a:ext cx="0" cy="1223963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74813" name="Line 29"/>
          <p:cNvSpPr>
            <a:spLocks noChangeShapeType="1"/>
          </p:cNvSpPr>
          <p:nvPr/>
        </p:nvSpPr>
        <p:spPr bwMode="auto">
          <a:xfrm flipH="1">
            <a:off x="3276600" y="4365625"/>
            <a:ext cx="71438" cy="358775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374814" name="Line 30"/>
          <p:cNvSpPr>
            <a:spLocks noChangeShapeType="1"/>
          </p:cNvSpPr>
          <p:nvPr/>
        </p:nvSpPr>
        <p:spPr bwMode="auto">
          <a:xfrm flipV="1">
            <a:off x="3563938" y="3860800"/>
            <a:ext cx="73025" cy="360363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47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47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47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47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47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47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48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48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4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4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4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4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48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48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48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48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4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4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74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74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748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48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48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48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747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74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74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74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74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748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748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748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748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748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748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74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74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74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74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74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74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748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748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748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748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4790" grpId="0" animBg="1"/>
      <p:bldP spid="374791" grpId="0" animBg="1"/>
      <p:bldP spid="374793" grpId="0"/>
      <p:bldP spid="374794" grpId="0" animBg="1"/>
      <p:bldP spid="374795" grpId="0" animBg="1"/>
      <p:bldP spid="374796" grpId="0" animBg="1"/>
      <p:bldP spid="374798" grpId="0" animBg="1"/>
      <p:bldP spid="374799" grpId="0" animBg="1"/>
      <p:bldP spid="374801" grpId="0" animBg="1"/>
      <p:bldP spid="374802" grpId="0" animBg="1"/>
      <p:bldP spid="374803" grpId="0"/>
      <p:bldP spid="374804" grpId="0"/>
      <p:bldP spid="374805" grpId="0"/>
      <p:bldP spid="374806" grpId="0"/>
      <p:bldP spid="374807" grpId="0" animBg="1"/>
      <p:bldP spid="374808" grpId="0" animBg="1"/>
      <p:bldP spid="374809" grpId="0" animBg="1"/>
      <p:bldP spid="374810" grpId="0"/>
      <p:bldP spid="374811" grpId="0"/>
      <p:bldP spid="374812" grpId="0" animBg="1"/>
      <p:bldP spid="374813" grpId="0" animBg="1"/>
      <p:bldP spid="3748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2" name="Rectangle 2"/>
          <p:cNvSpPr>
            <a:spLocks noChangeArrowheads="1"/>
          </p:cNvSpPr>
          <p:nvPr/>
        </p:nvSpPr>
        <p:spPr bwMode="auto">
          <a:xfrm>
            <a:off x="228600" y="1828800"/>
            <a:ext cx="8763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pl-PL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63523" name="Rectangle 3"/>
          <p:cNvSpPr>
            <a:spLocks noChangeArrowheads="1"/>
          </p:cNvSpPr>
          <p:nvPr/>
        </p:nvSpPr>
        <p:spPr bwMode="auto">
          <a:xfrm>
            <a:off x="250825" y="1989138"/>
            <a:ext cx="8893175" cy="83099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defRPr/>
            </a:pPr>
            <a:r>
              <a:rPr lang="pl-PL" altLang="zh-CN" sz="2400" b="1" dirty="0" smtClean="0"/>
              <a:t> </a:t>
            </a:r>
            <a:r>
              <a:rPr lang="pl-PL" altLang="zh-CN" sz="2400" b="1" dirty="0"/>
              <a:t>Są to koszty, które nie ulegają zmianie wraz ze zmianą wielkości produkcji w krótkim okresie czasu.</a:t>
            </a:r>
            <a:r>
              <a:rPr lang="pl-PL" altLang="zh-CN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2292" name="Rectangle 28"/>
          <p:cNvSpPr>
            <a:spLocks noChangeArrowheads="1"/>
          </p:cNvSpPr>
          <p:nvPr/>
        </p:nvSpPr>
        <p:spPr bwMode="auto">
          <a:xfrm>
            <a:off x="468313" y="908050"/>
            <a:ext cx="8064500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4400" b="1" i="1" u="sng">
                <a:solidFill>
                  <a:srgbClr val="CC0000"/>
                </a:solidFill>
              </a:rPr>
              <a:t>Koszty Stałe</a:t>
            </a:r>
          </a:p>
        </p:txBody>
      </p:sp>
      <p:pic>
        <p:nvPicPr>
          <p:cNvPr id="12293" name="Picture 33" descr="toyto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3000372"/>
            <a:ext cx="20574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34" descr="picts162x216_produkte_toiletten_dix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3000372"/>
            <a:ext cx="20574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1785926"/>
            <a:ext cx="8229600" cy="3714776"/>
          </a:xfrm>
        </p:spPr>
        <p:txBody>
          <a:bodyPr/>
          <a:lstStyle/>
          <a:p>
            <a:endParaRPr lang="pl-PL" b="1" dirty="0" smtClean="0">
              <a:solidFill>
                <a:schemeClr val="accent1"/>
              </a:solidFill>
              <a:latin typeface="Garamond" pitchFamily="18" charset="0"/>
            </a:endParaRPr>
          </a:p>
          <a:p>
            <a:r>
              <a:rPr lang="pl-PL" b="1" dirty="0" smtClean="0">
                <a:solidFill>
                  <a:schemeClr val="accent1"/>
                </a:solidFill>
                <a:latin typeface="Garamond" pitchFamily="18" charset="0"/>
              </a:rPr>
              <a:t>Przychód z działalności operacyjnej</a:t>
            </a:r>
          </a:p>
          <a:p>
            <a:r>
              <a:rPr lang="pl-PL" b="1" dirty="0" smtClean="0">
                <a:solidFill>
                  <a:schemeClr val="accent1"/>
                </a:solidFill>
                <a:latin typeface="Garamond" pitchFamily="18" charset="0"/>
              </a:rPr>
              <a:t>Przychód z działalności pozaoperacyjnej</a:t>
            </a: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l-PL" b="1" dirty="0" smtClean="0">
                <a:latin typeface="Garamond" pitchFamily="18" charset="0"/>
              </a:rPr>
              <a:t>Przychód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546" name="Rectangle 2"/>
          <p:cNvSpPr>
            <a:spLocks noChangeArrowheads="1"/>
          </p:cNvSpPr>
          <p:nvPr/>
        </p:nvSpPr>
        <p:spPr bwMode="auto">
          <a:xfrm>
            <a:off x="228600" y="1828800"/>
            <a:ext cx="8763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pl-PL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64547" name="Rectangle 3"/>
          <p:cNvSpPr>
            <a:spLocks noChangeArrowheads="1"/>
          </p:cNvSpPr>
          <p:nvPr/>
        </p:nvSpPr>
        <p:spPr bwMode="auto">
          <a:xfrm>
            <a:off x="250825" y="1857364"/>
            <a:ext cx="8893175" cy="95410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defRPr/>
            </a:pPr>
            <a:r>
              <a:rPr lang="pl-PL" altLang="zh-CN" sz="2800" b="1" dirty="0" smtClean="0"/>
              <a:t> </a:t>
            </a:r>
            <a:r>
              <a:rPr lang="pl-PL" altLang="zh-CN" sz="2800" b="1" dirty="0"/>
              <a:t>Są to koszty, które zmieniają się wraz ze zmianą poziomu produkcji proporcjonalnie do jej rozmiaru</a:t>
            </a:r>
            <a:r>
              <a:rPr lang="pl-PL" altLang="zh-CN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. 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395288" y="836613"/>
            <a:ext cx="8064500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4400" b="1" i="1" u="sng" dirty="0">
                <a:solidFill>
                  <a:srgbClr val="CC0000"/>
                </a:solidFill>
              </a:rPr>
              <a:t>Koszty Zmienne</a:t>
            </a:r>
          </a:p>
        </p:txBody>
      </p:sp>
      <p:pic>
        <p:nvPicPr>
          <p:cNvPr id="14341" name="Picture 32" descr="papi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3286124"/>
            <a:ext cx="3455987" cy="2428892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4342" name="Picture 33" descr="70_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3286124"/>
            <a:ext cx="2447925" cy="244792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1" name="Rectangle 3"/>
          <p:cNvSpPr>
            <a:spLocks noChangeArrowheads="1"/>
          </p:cNvSpPr>
          <p:nvPr/>
        </p:nvSpPr>
        <p:spPr bwMode="auto">
          <a:xfrm>
            <a:off x="1571604" y="1643050"/>
            <a:ext cx="14398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pl-PL" altLang="zh-CN" sz="2000" b="1" dirty="0">
                <a:solidFill>
                  <a:srgbClr val="CC0000"/>
                </a:solidFill>
              </a:rPr>
              <a:t>ZYSK</a:t>
            </a:r>
            <a:r>
              <a:rPr lang="pl-PL" altLang="zh-CN" sz="2000" b="1" dirty="0"/>
              <a:t> =</a:t>
            </a:r>
            <a:endParaRPr lang="pl-PL" altLang="zh-CN" sz="2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75814" name="Text Box 6"/>
          <p:cNvSpPr txBox="1">
            <a:spLocks noChangeArrowheads="1"/>
          </p:cNvSpPr>
          <p:nvPr/>
        </p:nvSpPr>
        <p:spPr bwMode="auto">
          <a:xfrm>
            <a:off x="285720" y="2214554"/>
            <a:ext cx="148309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Kiedy ?     Z=0</a:t>
            </a:r>
          </a:p>
        </p:txBody>
      </p:sp>
      <p:sp>
        <p:nvSpPr>
          <p:cNvPr id="375815" name="Text Box 7"/>
          <p:cNvSpPr txBox="1">
            <a:spLocks noChangeArrowheads="1"/>
          </p:cNvSpPr>
          <p:nvPr/>
        </p:nvSpPr>
        <p:spPr bwMode="auto">
          <a:xfrm>
            <a:off x="2786050" y="2571744"/>
            <a:ext cx="27908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3200" b="1" dirty="0" smtClean="0"/>
              <a:t>      P    =  </a:t>
            </a:r>
            <a:r>
              <a:rPr lang="pl-PL" sz="3200" b="1" dirty="0" err="1" smtClean="0"/>
              <a:t>Kc</a:t>
            </a:r>
            <a:endParaRPr lang="pl-PL" sz="3200" b="1" dirty="0"/>
          </a:p>
        </p:txBody>
      </p:sp>
      <p:sp>
        <p:nvSpPr>
          <p:cNvPr id="375816" name="Text Box 8"/>
          <p:cNvSpPr txBox="1">
            <a:spLocks noChangeArrowheads="1"/>
          </p:cNvSpPr>
          <p:nvPr/>
        </p:nvSpPr>
        <p:spPr bwMode="auto">
          <a:xfrm>
            <a:off x="428597" y="3662347"/>
            <a:ext cx="133402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3200" b="1"/>
              <a:t>P = s*c</a:t>
            </a:r>
          </a:p>
        </p:txBody>
      </p:sp>
      <p:sp>
        <p:nvSpPr>
          <p:cNvPr id="375817" name="Text Box 9"/>
          <p:cNvSpPr txBox="1">
            <a:spLocks noChangeArrowheads="1"/>
          </p:cNvSpPr>
          <p:nvPr/>
        </p:nvSpPr>
        <p:spPr bwMode="auto">
          <a:xfrm>
            <a:off x="5900709" y="2582847"/>
            <a:ext cx="203453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3200" b="1"/>
              <a:t>Kc = Ks+ Kz</a:t>
            </a:r>
          </a:p>
        </p:txBody>
      </p:sp>
      <p:sp>
        <p:nvSpPr>
          <p:cNvPr id="375818" name="Text Box 10"/>
          <p:cNvSpPr txBox="1">
            <a:spLocks noChangeArrowheads="1"/>
          </p:cNvSpPr>
          <p:nvPr/>
        </p:nvSpPr>
        <p:spPr bwMode="auto">
          <a:xfrm>
            <a:off x="6045172" y="3590910"/>
            <a:ext cx="1824538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3200" b="1"/>
              <a:t>Kz = Kzj*s</a:t>
            </a:r>
          </a:p>
        </p:txBody>
      </p:sp>
      <p:sp>
        <p:nvSpPr>
          <p:cNvPr id="375819" name="Text Box 11"/>
          <p:cNvSpPr txBox="1">
            <a:spLocks noChangeArrowheads="1"/>
          </p:cNvSpPr>
          <p:nvPr/>
        </p:nvSpPr>
        <p:spPr bwMode="auto">
          <a:xfrm>
            <a:off x="2155797" y="4454510"/>
            <a:ext cx="3816350" cy="669925"/>
          </a:xfrm>
          <a:prstGeom prst="rect">
            <a:avLst/>
          </a:prstGeom>
          <a:noFill/>
          <a:ln w="28575" algn="ctr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3600" b="1" u="sng" dirty="0" err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s*c</a:t>
            </a:r>
            <a:r>
              <a:rPr lang="pl-PL" sz="3600" b="1" u="sng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=</a:t>
            </a:r>
            <a:r>
              <a:rPr lang="pl-PL" sz="3600" b="1" u="sng" dirty="0" err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Ks+Kzj*s</a:t>
            </a:r>
            <a:endParaRPr lang="pl-PL" sz="3600" b="1" u="sng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75821" name="AutoShape 13"/>
          <p:cNvSpPr>
            <a:spLocks noChangeArrowheads="1"/>
          </p:cNvSpPr>
          <p:nvPr/>
        </p:nvSpPr>
        <p:spPr bwMode="auto">
          <a:xfrm rot="-2803971">
            <a:off x="1154325" y="4200724"/>
            <a:ext cx="939800" cy="1810700"/>
          </a:xfrm>
          <a:prstGeom prst="curvedRightArrow">
            <a:avLst>
              <a:gd name="adj1" fmla="val 20047"/>
              <a:gd name="adj2" fmla="val 102182"/>
              <a:gd name="adj3" fmla="val 28824"/>
            </a:avLst>
          </a:prstGeom>
          <a:solidFill>
            <a:srgbClr val="0000FF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75824" name="Line 16"/>
          <p:cNvSpPr>
            <a:spLocks noChangeShapeType="1"/>
          </p:cNvSpPr>
          <p:nvPr/>
        </p:nvSpPr>
        <p:spPr bwMode="auto">
          <a:xfrm flipH="1">
            <a:off x="1363634" y="3014647"/>
            <a:ext cx="1655763" cy="647700"/>
          </a:xfrm>
          <a:prstGeom prst="line">
            <a:avLst/>
          </a:prstGeom>
          <a:noFill/>
          <a:ln w="28575">
            <a:solidFill>
              <a:srgbClr val="339966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 sz="3200"/>
          </a:p>
        </p:txBody>
      </p:sp>
      <p:sp>
        <p:nvSpPr>
          <p:cNvPr id="375825" name="Line 17"/>
          <p:cNvSpPr>
            <a:spLocks noChangeShapeType="1"/>
          </p:cNvSpPr>
          <p:nvPr/>
        </p:nvSpPr>
        <p:spPr bwMode="auto">
          <a:xfrm>
            <a:off x="5037109" y="2798747"/>
            <a:ext cx="935038" cy="71438"/>
          </a:xfrm>
          <a:prstGeom prst="line">
            <a:avLst/>
          </a:prstGeom>
          <a:noFill/>
          <a:ln w="28575">
            <a:solidFill>
              <a:srgbClr val="339966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 sz="3200"/>
          </a:p>
        </p:txBody>
      </p:sp>
      <p:sp>
        <p:nvSpPr>
          <p:cNvPr id="375826" name="Line 18"/>
          <p:cNvSpPr>
            <a:spLocks noChangeShapeType="1"/>
          </p:cNvSpPr>
          <p:nvPr/>
        </p:nvSpPr>
        <p:spPr bwMode="auto">
          <a:xfrm flipH="1">
            <a:off x="7358082" y="3214686"/>
            <a:ext cx="285752" cy="428628"/>
          </a:xfrm>
          <a:prstGeom prst="line">
            <a:avLst/>
          </a:prstGeom>
          <a:noFill/>
          <a:ln w="28575">
            <a:solidFill>
              <a:srgbClr val="339966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 sz="3200"/>
          </a:p>
        </p:txBody>
      </p:sp>
      <p:sp>
        <p:nvSpPr>
          <p:cNvPr id="375827" name="Oval 19"/>
          <p:cNvSpPr>
            <a:spLocks noChangeArrowheads="1"/>
          </p:cNvSpPr>
          <p:nvPr/>
        </p:nvSpPr>
        <p:spPr bwMode="auto">
          <a:xfrm>
            <a:off x="3163859" y="2509822"/>
            <a:ext cx="647700" cy="647700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 sz="3200"/>
          </a:p>
        </p:txBody>
      </p:sp>
      <p:sp>
        <p:nvSpPr>
          <p:cNvPr id="375828" name="Oval 20"/>
          <p:cNvSpPr>
            <a:spLocks noChangeArrowheads="1"/>
          </p:cNvSpPr>
          <p:nvPr/>
        </p:nvSpPr>
        <p:spPr bwMode="auto">
          <a:xfrm>
            <a:off x="4244947" y="2509822"/>
            <a:ext cx="647700" cy="647700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 sz="3200"/>
          </a:p>
        </p:txBody>
      </p:sp>
      <p:sp>
        <p:nvSpPr>
          <p:cNvPr id="375829" name="Oval 21"/>
          <p:cNvSpPr>
            <a:spLocks noChangeArrowheads="1"/>
          </p:cNvSpPr>
          <p:nvPr/>
        </p:nvSpPr>
        <p:spPr bwMode="auto">
          <a:xfrm>
            <a:off x="7286644" y="2500306"/>
            <a:ext cx="647700" cy="647700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 sz="3200"/>
          </a:p>
        </p:txBody>
      </p:sp>
      <p:sp>
        <p:nvSpPr>
          <p:cNvPr id="375830" name="AutoShape 22"/>
          <p:cNvSpPr>
            <a:spLocks noChangeArrowheads="1"/>
          </p:cNvSpPr>
          <p:nvPr/>
        </p:nvSpPr>
        <p:spPr bwMode="auto">
          <a:xfrm rot="13679742" flipV="1">
            <a:off x="6336648" y="4132704"/>
            <a:ext cx="904875" cy="1665238"/>
          </a:xfrm>
          <a:prstGeom prst="curvedRightArrow">
            <a:avLst>
              <a:gd name="adj1" fmla="val 19342"/>
              <a:gd name="adj2" fmla="val 98587"/>
              <a:gd name="adj3" fmla="val 28824"/>
            </a:avLst>
          </a:prstGeom>
          <a:solidFill>
            <a:srgbClr val="0000FF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75831" name="Text Box 23"/>
          <p:cNvSpPr txBox="1">
            <a:spLocks noChangeArrowheads="1"/>
          </p:cNvSpPr>
          <p:nvPr/>
        </p:nvSpPr>
        <p:spPr bwMode="auto">
          <a:xfrm>
            <a:off x="214282" y="5643578"/>
            <a:ext cx="8650253" cy="27699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pl-PL" sz="1200" b="1" dirty="0" err="1"/>
              <a:t>Z=Zysk</a:t>
            </a:r>
            <a:r>
              <a:rPr lang="pl-PL" sz="1200" b="1" dirty="0"/>
              <a:t>, </a:t>
            </a:r>
            <a:r>
              <a:rPr lang="pl-PL" sz="1200" b="1" dirty="0" err="1"/>
              <a:t>P=Przychody</a:t>
            </a:r>
            <a:r>
              <a:rPr lang="pl-PL" sz="1200" b="1" dirty="0"/>
              <a:t>, </a:t>
            </a:r>
            <a:r>
              <a:rPr lang="pl-PL" sz="1200" b="1" dirty="0" err="1"/>
              <a:t>s=sprzedaż</a:t>
            </a:r>
            <a:r>
              <a:rPr lang="pl-PL" sz="1200" b="1" dirty="0"/>
              <a:t>, </a:t>
            </a:r>
            <a:r>
              <a:rPr lang="pl-PL" sz="1200" b="1" dirty="0" err="1"/>
              <a:t>c=cena</a:t>
            </a:r>
            <a:r>
              <a:rPr lang="pl-PL" sz="1200" b="1" dirty="0"/>
              <a:t> </a:t>
            </a:r>
            <a:r>
              <a:rPr lang="pl-PL" sz="1200" b="1" dirty="0" err="1"/>
              <a:t>Kc=Koszty</a:t>
            </a:r>
            <a:r>
              <a:rPr lang="pl-PL" sz="1200" b="1" dirty="0"/>
              <a:t> całkowite, </a:t>
            </a:r>
            <a:r>
              <a:rPr lang="pl-PL" sz="1200" b="1" dirty="0" err="1"/>
              <a:t>Ks=Koszty</a:t>
            </a:r>
            <a:r>
              <a:rPr lang="pl-PL" sz="1200" b="1" dirty="0"/>
              <a:t> stałe, </a:t>
            </a:r>
            <a:r>
              <a:rPr lang="pl-PL" sz="1200" b="1" dirty="0" err="1"/>
              <a:t>Kz=Koszty</a:t>
            </a:r>
            <a:r>
              <a:rPr lang="pl-PL" sz="1200" b="1" dirty="0"/>
              <a:t> zmienne, </a:t>
            </a:r>
            <a:r>
              <a:rPr lang="pl-PL" sz="1200" b="1" dirty="0" err="1"/>
              <a:t>Kzj=Koszty</a:t>
            </a:r>
            <a:r>
              <a:rPr lang="pl-PL" sz="1200" b="1" dirty="0"/>
              <a:t> zmienne jednostkowe </a:t>
            </a:r>
          </a:p>
        </p:txBody>
      </p:sp>
      <p:sp>
        <p:nvSpPr>
          <p:cNvPr id="375832" name="Text Box 24"/>
          <p:cNvSpPr txBox="1">
            <a:spLocks noChangeArrowheads="1"/>
          </p:cNvSpPr>
          <p:nvPr/>
        </p:nvSpPr>
        <p:spPr bwMode="auto">
          <a:xfrm>
            <a:off x="1500166" y="1000108"/>
            <a:ext cx="55562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3600" b="1" dirty="0"/>
              <a:t>Czego chce przedsiębiorca?</a:t>
            </a:r>
          </a:p>
        </p:txBody>
      </p:sp>
      <p:sp>
        <p:nvSpPr>
          <p:cNvPr id="375833" name="Rectangle 25"/>
          <p:cNvSpPr>
            <a:spLocks noChangeArrowheads="1"/>
          </p:cNvSpPr>
          <p:nvPr/>
        </p:nvSpPr>
        <p:spPr bwMode="auto">
          <a:xfrm>
            <a:off x="1500166" y="1643050"/>
            <a:ext cx="684053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pl-PL" altLang="zh-CN" sz="2000" b="1" dirty="0">
                <a:solidFill>
                  <a:schemeClr val="tx2"/>
                </a:solidFill>
              </a:rPr>
              <a:t>PRZYCHODY – KOSZTY CAŁKOWITE</a:t>
            </a:r>
            <a:endParaRPr lang="pl-PL" altLang="zh-CN" sz="20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5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5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5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5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58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58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58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58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58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58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5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5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58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58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58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58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5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5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758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758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758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58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5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5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75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75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5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75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758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758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75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75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75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75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758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75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75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75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5811" grpId="0"/>
      <p:bldP spid="375814" grpId="0"/>
      <p:bldP spid="375815" grpId="0"/>
      <p:bldP spid="375816" grpId="0"/>
      <p:bldP spid="375817" grpId="0"/>
      <p:bldP spid="375818" grpId="0"/>
      <p:bldP spid="375819" grpId="0" animBg="1"/>
      <p:bldP spid="375821" grpId="0" animBg="1"/>
      <p:bldP spid="375824" grpId="0" animBg="1"/>
      <p:bldP spid="375825" grpId="0" animBg="1"/>
      <p:bldP spid="375826" grpId="0" animBg="1"/>
      <p:bldP spid="375827" grpId="0" animBg="1"/>
      <p:bldP spid="375828" grpId="0" animBg="1"/>
      <p:bldP spid="375829" grpId="0" animBg="1"/>
      <p:bldP spid="375830" grpId="0" animBg="1"/>
      <p:bldP spid="375831" grpId="0" animBg="1"/>
      <p:bldP spid="375832" grpId="0"/>
      <p:bldP spid="3758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498" name="Rectangle 2"/>
          <p:cNvSpPr>
            <a:spLocks noGrp="1" noChangeArrowheads="1"/>
          </p:cNvSpPr>
          <p:nvPr>
            <p:ph idx="1"/>
          </p:nvPr>
        </p:nvSpPr>
        <p:spPr>
          <a:xfrm>
            <a:off x="-285784" y="928670"/>
            <a:ext cx="9144000" cy="762000"/>
          </a:xfrm>
        </p:spPr>
        <p:txBody>
          <a:bodyPr>
            <a:normAutofit/>
          </a:bodyPr>
          <a:lstStyle/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r>
              <a:rPr lang="pl-PL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aramond" pitchFamily="18" charset="0"/>
              </a:rPr>
              <a:t>Wykres Progu Rentowności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l-PL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-266700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l-PL"/>
          </a:p>
        </p:txBody>
      </p:sp>
      <p:sp>
        <p:nvSpPr>
          <p:cNvPr id="362501" name="Line 5"/>
          <p:cNvSpPr>
            <a:spLocks noChangeShapeType="1"/>
          </p:cNvSpPr>
          <p:nvPr/>
        </p:nvSpPr>
        <p:spPr bwMode="auto">
          <a:xfrm>
            <a:off x="611188" y="1498587"/>
            <a:ext cx="0" cy="460851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62502" name="Line 6"/>
          <p:cNvSpPr>
            <a:spLocks noChangeShapeType="1"/>
          </p:cNvSpPr>
          <p:nvPr/>
        </p:nvSpPr>
        <p:spPr bwMode="auto">
          <a:xfrm>
            <a:off x="611188" y="6107099"/>
            <a:ext cx="71294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362503" name="Line 7"/>
          <p:cNvSpPr>
            <a:spLocks noChangeShapeType="1"/>
          </p:cNvSpPr>
          <p:nvPr/>
        </p:nvSpPr>
        <p:spPr bwMode="auto">
          <a:xfrm>
            <a:off x="611188" y="4379899"/>
            <a:ext cx="7056437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62504" name="Line 8"/>
          <p:cNvSpPr>
            <a:spLocks noChangeShapeType="1"/>
          </p:cNvSpPr>
          <p:nvPr/>
        </p:nvSpPr>
        <p:spPr bwMode="auto">
          <a:xfrm flipV="1">
            <a:off x="611188" y="4738674"/>
            <a:ext cx="7056437" cy="1368425"/>
          </a:xfrm>
          <a:prstGeom prst="line">
            <a:avLst/>
          </a:prstGeom>
          <a:noFill/>
          <a:ln w="28575">
            <a:solidFill>
              <a:srgbClr val="339966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62505" name="Line 9"/>
          <p:cNvSpPr>
            <a:spLocks noChangeShapeType="1"/>
          </p:cNvSpPr>
          <p:nvPr/>
        </p:nvSpPr>
        <p:spPr bwMode="auto">
          <a:xfrm flipV="1">
            <a:off x="611188" y="3011474"/>
            <a:ext cx="7056437" cy="1368425"/>
          </a:xfrm>
          <a:prstGeom prst="line">
            <a:avLst/>
          </a:prstGeom>
          <a:noFill/>
          <a:ln w="28575">
            <a:solidFill>
              <a:srgbClr val="00CCFF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62506" name="Line 10"/>
          <p:cNvSpPr>
            <a:spLocks noChangeShapeType="1"/>
          </p:cNvSpPr>
          <p:nvPr/>
        </p:nvSpPr>
        <p:spPr bwMode="auto">
          <a:xfrm flipV="1">
            <a:off x="611188" y="1282687"/>
            <a:ext cx="7056437" cy="48260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62507" name="AutoShape 11"/>
          <p:cNvSpPr>
            <a:spLocks noChangeArrowheads="1"/>
          </p:cNvSpPr>
          <p:nvPr/>
        </p:nvSpPr>
        <p:spPr bwMode="auto">
          <a:xfrm>
            <a:off x="1142976" y="2000240"/>
            <a:ext cx="3529012" cy="857256"/>
          </a:xfrm>
          <a:prstGeom prst="wedgeRoundRectCallout">
            <a:avLst>
              <a:gd name="adj1" fmla="val 35097"/>
              <a:gd name="adj2" fmla="val 147204"/>
              <a:gd name="adj3" fmla="val 16667"/>
            </a:avLst>
          </a:prstGeom>
          <a:solidFill>
            <a:srgbClr val="99CCFF">
              <a:alpha val="50000"/>
            </a:srgbClr>
          </a:solidFill>
          <a:ln w="22225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pl-PL" sz="18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BEP(BREAK </a:t>
            </a:r>
            <a:r>
              <a:rPr lang="pl-PL" sz="18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EVEN POINT)</a:t>
            </a:r>
          </a:p>
          <a:p>
            <a:pPr algn="ctr">
              <a:defRPr/>
            </a:pPr>
            <a:r>
              <a:rPr lang="pl-PL" sz="18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Zysk = 0</a:t>
            </a:r>
          </a:p>
        </p:txBody>
      </p:sp>
      <p:sp>
        <p:nvSpPr>
          <p:cNvPr id="362508" name="Text Box 12"/>
          <p:cNvSpPr txBox="1">
            <a:spLocks noChangeArrowheads="1"/>
          </p:cNvSpPr>
          <p:nvPr/>
        </p:nvSpPr>
        <p:spPr bwMode="auto">
          <a:xfrm>
            <a:off x="5940425" y="5314937"/>
            <a:ext cx="1947863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sz="2000" b="1">
                <a:solidFill>
                  <a:srgbClr val="3399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Koszty Zmienne</a:t>
            </a:r>
          </a:p>
        </p:txBody>
      </p:sp>
      <p:sp>
        <p:nvSpPr>
          <p:cNvPr id="362509" name="Text Box 13"/>
          <p:cNvSpPr txBox="1">
            <a:spLocks noChangeArrowheads="1"/>
          </p:cNvSpPr>
          <p:nvPr/>
        </p:nvSpPr>
        <p:spPr bwMode="auto">
          <a:xfrm>
            <a:off x="4716463" y="3875074"/>
            <a:ext cx="150812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Koszty Stałe</a:t>
            </a:r>
          </a:p>
        </p:txBody>
      </p:sp>
      <p:sp>
        <p:nvSpPr>
          <p:cNvPr id="362510" name="Text Box 14"/>
          <p:cNvSpPr txBox="1">
            <a:spLocks noChangeArrowheads="1"/>
          </p:cNvSpPr>
          <p:nvPr/>
        </p:nvSpPr>
        <p:spPr bwMode="auto">
          <a:xfrm>
            <a:off x="7077075" y="3154349"/>
            <a:ext cx="206692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sz="2000" b="1">
                <a:solidFill>
                  <a:srgbClr val="33CC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Koszty Całkowite</a:t>
            </a:r>
          </a:p>
        </p:txBody>
      </p:sp>
      <p:sp>
        <p:nvSpPr>
          <p:cNvPr id="362511" name="Text Box 15"/>
          <p:cNvSpPr txBox="1">
            <a:spLocks noChangeArrowheads="1"/>
          </p:cNvSpPr>
          <p:nvPr/>
        </p:nvSpPr>
        <p:spPr bwMode="auto">
          <a:xfrm>
            <a:off x="4643438" y="1643050"/>
            <a:ext cx="2351087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sz="2000" b="1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Przychód Całkowity</a:t>
            </a:r>
          </a:p>
        </p:txBody>
      </p:sp>
      <p:sp>
        <p:nvSpPr>
          <p:cNvPr id="362512" name="Line 16"/>
          <p:cNvSpPr>
            <a:spLocks noChangeShapeType="1"/>
          </p:cNvSpPr>
          <p:nvPr/>
        </p:nvSpPr>
        <p:spPr bwMode="auto">
          <a:xfrm>
            <a:off x="7667625" y="1282687"/>
            <a:ext cx="0" cy="1728787"/>
          </a:xfrm>
          <a:prstGeom prst="line">
            <a:avLst/>
          </a:prstGeom>
          <a:noFill/>
          <a:ln w="28575">
            <a:solidFill>
              <a:srgbClr val="00FF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16401" name="AutoShape 21"/>
          <p:cNvSpPr>
            <a:spLocks noChangeArrowheads="1"/>
          </p:cNvSpPr>
          <p:nvPr/>
        </p:nvSpPr>
        <p:spPr bwMode="auto">
          <a:xfrm>
            <a:off x="8243888" y="2079609"/>
            <a:ext cx="1066800" cy="914400"/>
          </a:xfrm>
          <a:prstGeom prst="bracePair">
            <a:avLst>
              <a:gd name="adj" fmla="val 8333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62518" name="AutoShape 22"/>
          <p:cNvSpPr>
            <a:spLocks/>
          </p:cNvSpPr>
          <p:nvPr/>
        </p:nvSpPr>
        <p:spPr bwMode="auto">
          <a:xfrm>
            <a:off x="7812088" y="1282687"/>
            <a:ext cx="150812" cy="1728787"/>
          </a:xfrm>
          <a:prstGeom prst="rightBrace">
            <a:avLst>
              <a:gd name="adj1" fmla="val 95527"/>
              <a:gd name="adj2" fmla="val 50000"/>
            </a:avLst>
          </a:prstGeom>
          <a:noFill/>
          <a:ln w="25400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62519" name="Text Box 23"/>
          <p:cNvSpPr txBox="1">
            <a:spLocks noChangeArrowheads="1"/>
          </p:cNvSpPr>
          <p:nvPr/>
        </p:nvSpPr>
        <p:spPr bwMode="auto">
          <a:xfrm>
            <a:off x="7924800" y="1787512"/>
            <a:ext cx="1260475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l-PL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Zysk</a:t>
            </a:r>
          </a:p>
          <a:p>
            <a:pPr algn="ctr">
              <a:defRPr/>
            </a:pPr>
            <a:r>
              <a:rPr lang="pl-PL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 w okresie</a:t>
            </a:r>
          </a:p>
        </p:txBody>
      </p:sp>
      <p:sp>
        <p:nvSpPr>
          <p:cNvPr id="362520" name="Text Box 24"/>
          <p:cNvSpPr txBox="1">
            <a:spLocks noChangeArrowheads="1"/>
          </p:cNvSpPr>
          <p:nvPr/>
        </p:nvSpPr>
        <p:spPr bwMode="auto">
          <a:xfrm>
            <a:off x="6643702" y="5997594"/>
            <a:ext cx="135572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Sprzedaż</a:t>
            </a:r>
          </a:p>
        </p:txBody>
      </p:sp>
      <p:sp>
        <p:nvSpPr>
          <p:cNvPr id="362521" name="Text Box 25"/>
          <p:cNvSpPr txBox="1">
            <a:spLocks noChangeArrowheads="1"/>
          </p:cNvSpPr>
          <p:nvPr/>
        </p:nvSpPr>
        <p:spPr bwMode="auto">
          <a:xfrm rot="16200000">
            <a:off x="-737393" y="1916890"/>
            <a:ext cx="2230438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pl-PL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Koszty, Przychody</a:t>
            </a:r>
          </a:p>
        </p:txBody>
      </p:sp>
      <p:sp>
        <p:nvSpPr>
          <p:cNvPr id="362527" name="Line 31"/>
          <p:cNvSpPr>
            <a:spLocks noChangeShapeType="1"/>
          </p:cNvSpPr>
          <p:nvPr/>
        </p:nvSpPr>
        <p:spPr bwMode="auto">
          <a:xfrm>
            <a:off x="7380288" y="1427149"/>
            <a:ext cx="0" cy="1655763"/>
          </a:xfrm>
          <a:prstGeom prst="line">
            <a:avLst/>
          </a:prstGeom>
          <a:noFill/>
          <a:ln w="28575">
            <a:solidFill>
              <a:srgbClr val="00FF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62528" name="Line 32"/>
          <p:cNvSpPr>
            <a:spLocks noChangeShapeType="1"/>
          </p:cNvSpPr>
          <p:nvPr/>
        </p:nvSpPr>
        <p:spPr bwMode="auto">
          <a:xfrm>
            <a:off x="7019925" y="1714487"/>
            <a:ext cx="0" cy="1439862"/>
          </a:xfrm>
          <a:prstGeom prst="line">
            <a:avLst/>
          </a:prstGeom>
          <a:noFill/>
          <a:ln w="28575">
            <a:solidFill>
              <a:srgbClr val="00FF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62529" name="Line 33"/>
          <p:cNvSpPr>
            <a:spLocks noChangeShapeType="1"/>
          </p:cNvSpPr>
          <p:nvPr/>
        </p:nvSpPr>
        <p:spPr bwMode="auto">
          <a:xfrm>
            <a:off x="6659563" y="2003412"/>
            <a:ext cx="0" cy="1223962"/>
          </a:xfrm>
          <a:prstGeom prst="line">
            <a:avLst/>
          </a:prstGeom>
          <a:noFill/>
          <a:ln w="28575">
            <a:solidFill>
              <a:srgbClr val="00FF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62530" name="Line 34"/>
          <p:cNvSpPr>
            <a:spLocks noChangeShapeType="1"/>
          </p:cNvSpPr>
          <p:nvPr/>
        </p:nvSpPr>
        <p:spPr bwMode="auto">
          <a:xfrm>
            <a:off x="6227763" y="2290749"/>
            <a:ext cx="0" cy="1008063"/>
          </a:xfrm>
          <a:prstGeom prst="line">
            <a:avLst/>
          </a:prstGeom>
          <a:noFill/>
          <a:ln w="28575">
            <a:solidFill>
              <a:srgbClr val="00FF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62531" name="Line 35"/>
          <p:cNvSpPr>
            <a:spLocks noChangeShapeType="1"/>
          </p:cNvSpPr>
          <p:nvPr/>
        </p:nvSpPr>
        <p:spPr bwMode="auto">
          <a:xfrm>
            <a:off x="5795963" y="2579674"/>
            <a:ext cx="0" cy="792163"/>
          </a:xfrm>
          <a:prstGeom prst="line">
            <a:avLst/>
          </a:prstGeom>
          <a:noFill/>
          <a:ln w="28575">
            <a:solidFill>
              <a:srgbClr val="00FF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62532" name="Line 36"/>
          <p:cNvSpPr>
            <a:spLocks noChangeShapeType="1"/>
          </p:cNvSpPr>
          <p:nvPr/>
        </p:nvSpPr>
        <p:spPr bwMode="auto">
          <a:xfrm>
            <a:off x="5364163" y="2867012"/>
            <a:ext cx="0" cy="576262"/>
          </a:xfrm>
          <a:prstGeom prst="line">
            <a:avLst/>
          </a:prstGeom>
          <a:noFill/>
          <a:ln w="28575">
            <a:solidFill>
              <a:srgbClr val="00FF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62533" name="Line 37"/>
          <p:cNvSpPr>
            <a:spLocks noChangeShapeType="1"/>
          </p:cNvSpPr>
          <p:nvPr/>
        </p:nvSpPr>
        <p:spPr bwMode="auto">
          <a:xfrm>
            <a:off x="4932363" y="3154349"/>
            <a:ext cx="0" cy="360363"/>
          </a:xfrm>
          <a:prstGeom prst="line">
            <a:avLst/>
          </a:prstGeom>
          <a:noFill/>
          <a:ln w="28575">
            <a:solidFill>
              <a:srgbClr val="00FF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362534" name="Oval 38"/>
          <p:cNvSpPr>
            <a:spLocks noChangeArrowheads="1"/>
          </p:cNvSpPr>
          <p:nvPr/>
        </p:nvSpPr>
        <p:spPr bwMode="auto">
          <a:xfrm>
            <a:off x="4067175" y="3659174"/>
            <a:ext cx="142875" cy="144463"/>
          </a:xfrm>
          <a:prstGeom prst="ellipse">
            <a:avLst/>
          </a:prstGeom>
          <a:solidFill>
            <a:srgbClr val="FF00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62536" name="Text Box 40"/>
          <p:cNvSpPr txBox="1">
            <a:spLocks noChangeArrowheads="1"/>
          </p:cNvSpPr>
          <p:nvPr/>
        </p:nvSpPr>
        <p:spPr bwMode="auto">
          <a:xfrm>
            <a:off x="0" y="4235437"/>
            <a:ext cx="72072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100 zł</a:t>
            </a:r>
          </a:p>
        </p:txBody>
      </p:sp>
      <p:sp>
        <p:nvSpPr>
          <p:cNvPr id="362539" name="Text Box 43"/>
          <p:cNvSpPr txBox="1">
            <a:spLocks noChangeArrowheads="1"/>
          </p:cNvSpPr>
          <p:nvPr/>
        </p:nvSpPr>
        <p:spPr bwMode="auto">
          <a:xfrm>
            <a:off x="2214546" y="6069032"/>
            <a:ext cx="4318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 dirty="0"/>
              <a:t>5</a:t>
            </a:r>
          </a:p>
        </p:txBody>
      </p:sp>
      <p:sp>
        <p:nvSpPr>
          <p:cNvPr id="362540" name="Text Box 44"/>
          <p:cNvSpPr txBox="1">
            <a:spLocks noChangeArrowheads="1"/>
          </p:cNvSpPr>
          <p:nvPr/>
        </p:nvSpPr>
        <p:spPr bwMode="auto">
          <a:xfrm>
            <a:off x="1285852" y="6069032"/>
            <a:ext cx="288925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1</a:t>
            </a:r>
          </a:p>
        </p:txBody>
      </p:sp>
      <p:sp>
        <p:nvSpPr>
          <p:cNvPr id="362541" name="Oval 45"/>
          <p:cNvSpPr>
            <a:spLocks noChangeArrowheads="1"/>
          </p:cNvSpPr>
          <p:nvPr/>
        </p:nvSpPr>
        <p:spPr bwMode="auto">
          <a:xfrm>
            <a:off x="1403350" y="5459399"/>
            <a:ext cx="142875" cy="144463"/>
          </a:xfrm>
          <a:prstGeom prst="ellipse">
            <a:avLst/>
          </a:prstGeom>
          <a:solidFill>
            <a:srgbClr val="00FF00"/>
          </a:solidFill>
          <a:ln w="9525" algn="ctr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62542" name="Oval 46"/>
          <p:cNvSpPr>
            <a:spLocks noChangeArrowheads="1"/>
          </p:cNvSpPr>
          <p:nvPr/>
        </p:nvSpPr>
        <p:spPr bwMode="auto">
          <a:xfrm>
            <a:off x="2268538" y="5675299"/>
            <a:ext cx="142875" cy="144463"/>
          </a:xfrm>
          <a:prstGeom prst="ellipse">
            <a:avLst/>
          </a:prstGeom>
          <a:solidFill>
            <a:srgbClr val="00FF00"/>
          </a:solidFill>
          <a:ln w="9525" algn="ctr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62543" name="Oval 47"/>
          <p:cNvSpPr>
            <a:spLocks noChangeArrowheads="1"/>
          </p:cNvSpPr>
          <p:nvPr/>
        </p:nvSpPr>
        <p:spPr bwMode="auto">
          <a:xfrm>
            <a:off x="1403350" y="5891199"/>
            <a:ext cx="142875" cy="144463"/>
          </a:xfrm>
          <a:prstGeom prst="ellipse">
            <a:avLst/>
          </a:prstGeom>
          <a:solidFill>
            <a:srgbClr val="00FF00"/>
          </a:solidFill>
          <a:ln w="9525" algn="ctr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62544" name="Text Box 48"/>
          <p:cNvSpPr txBox="1">
            <a:spLocks noChangeArrowheads="1"/>
          </p:cNvSpPr>
          <p:nvPr/>
        </p:nvSpPr>
        <p:spPr bwMode="auto">
          <a:xfrm>
            <a:off x="0" y="5530837"/>
            <a:ext cx="6477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5 zł</a:t>
            </a:r>
          </a:p>
        </p:txBody>
      </p:sp>
      <p:sp>
        <p:nvSpPr>
          <p:cNvPr id="362545" name="Text Box 49"/>
          <p:cNvSpPr txBox="1">
            <a:spLocks noChangeArrowheads="1"/>
          </p:cNvSpPr>
          <p:nvPr/>
        </p:nvSpPr>
        <p:spPr bwMode="auto">
          <a:xfrm>
            <a:off x="0" y="5746737"/>
            <a:ext cx="611188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1 zł</a:t>
            </a:r>
          </a:p>
        </p:txBody>
      </p:sp>
      <p:sp>
        <p:nvSpPr>
          <p:cNvPr id="362546" name="Oval 50"/>
          <p:cNvSpPr>
            <a:spLocks noChangeArrowheads="1"/>
          </p:cNvSpPr>
          <p:nvPr/>
        </p:nvSpPr>
        <p:spPr bwMode="auto">
          <a:xfrm>
            <a:off x="2268538" y="4883137"/>
            <a:ext cx="142875" cy="144462"/>
          </a:xfrm>
          <a:prstGeom prst="ellipse">
            <a:avLst/>
          </a:prstGeom>
          <a:solidFill>
            <a:srgbClr val="00FF00"/>
          </a:solidFill>
          <a:ln w="9525" algn="ctr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62547" name="Text Box 51"/>
          <p:cNvSpPr txBox="1">
            <a:spLocks noChangeArrowheads="1"/>
          </p:cNvSpPr>
          <p:nvPr/>
        </p:nvSpPr>
        <p:spPr bwMode="auto">
          <a:xfrm>
            <a:off x="0" y="4811699"/>
            <a:ext cx="6477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50 zł</a:t>
            </a:r>
          </a:p>
        </p:txBody>
      </p:sp>
      <p:sp>
        <p:nvSpPr>
          <p:cNvPr id="362548" name="Text Box 52"/>
          <p:cNvSpPr txBox="1">
            <a:spLocks noChangeArrowheads="1"/>
          </p:cNvSpPr>
          <p:nvPr/>
        </p:nvSpPr>
        <p:spPr bwMode="auto">
          <a:xfrm>
            <a:off x="0" y="5314937"/>
            <a:ext cx="6477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10 zł</a:t>
            </a:r>
          </a:p>
        </p:txBody>
      </p:sp>
      <p:sp>
        <p:nvSpPr>
          <p:cNvPr id="362551" name="Oval 55"/>
          <p:cNvSpPr>
            <a:spLocks noChangeArrowheads="1"/>
          </p:cNvSpPr>
          <p:nvPr/>
        </p:nvSpPr>
        <p:spPr bwMode="auto">
          <a:xfrm>
            <a:off x="1403350" y="4306874"/>
            <a:ext cx="142875" cy="144463"/>
          </a:xfrm>
          <a:prstGeom prst="ellipse">
            <a:avLst/>
          </a:prstGeom>
          <a:solidFill>
            <a:srgbClr val="00FF00"/>
          </a:solidFill>
          <a:ln w="9525" algn="ctr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362552" name="Oval 56"/>
          <p:cNvSpPr>
            <a:spLocks noChangeArrowheads="1"/>
          </p:cNvSpPr>
          <p:nvPr/>
        </p:nvSpPr>
        <p:spPr bwMode="auto">
          <a:xfrm>
            <a:off x="2268538" y="4306874"/>
            <a:ext cx="142875" cy="144463"/>
          </a:xfrm>
          <a:prstGeom prst="ellipse">
            <a:avLst/>
          </a:prstGeom>
          <a:solidFill>
            <a:srgbClr val="00FF00"/>
          </a:solidFill>
          <a:ln w="9525" algn="ctr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2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2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2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2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25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25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2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2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2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2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2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62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625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625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25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625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62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62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2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2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625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625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625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625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625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25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62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62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62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62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62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62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62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62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62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62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62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62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62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62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625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625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625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625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62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62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62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62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6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6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62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362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6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6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36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36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6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36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36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36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362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362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3625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3625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3625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3625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362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362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362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362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362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362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2501" grpId="0" animBg="1"/>
      <p:bldP spid="362502" grpId="0" animBg="1"/>
      <p:bldP spid="362503" grpId="0" animBg="1"/>
      <p:bldP spid="362504" grpId="0" animBg="1"/>
      <p:bldP spid="362505" grpId="0" animBg="1"/>
      <p:bldP spid="362506" grpId="0" animBg="1"/>
      <p:bldP spid="362507" grpId="0" animBg="1"/>
      <p:bldP spid="362508" grpId="0"/>
      <p:bldP spid="362509" grpId="0"/>
      <p:bldP spid="362510" grpId="0"/>
      <p:bldP spid="362511" grpId="0"/>
      <p:bldP spid="362512" grpId="0" animBg="1"/>
      <p:bldP spid="362518" grpId="0" animBg="1"/>
      <p:bldP spid="362519" grpId="0"/>
      <p:bldP spid="362520" grpId="0"/>
      <p:bldP spid="362521" grpId="0"/>
      <p:bldP spid="362527" grpId="0" animBg="1"/>
      <p:bldP spid="362528" grpId="0" animBg="1"/>
      <p:bldP spid="362529" grpId="0" animBg="1"/>
      <p:bldP spid="362530" grpId="0" animBg="1"/>
      <p:bldP spid="362531" grpId="0" animBg="1"/>
      <p:bldP spid="362532" grpId="0" animBg="1"/>
      <p:bldP spid="362533" grpId="0" animBg="1"/>
      <p:bldP spid="362534" grpId="0" animBg="1"/>
      <p:bldP spid="362536" grpId="0"/>
      <p:bldP spid="362539" grpId="0"/>
      <p:bldP spid="362540" grpId="0"/>
      <p:bldP spid="362541" grpId="0" animBg="1"/>
      <p:bldP spid="362542" grpId="0" animBg="1"/>
      <p:bldP spid="362543" grpId="0" animBg="1"/>
      <p:bldP spid="362544" grpId="0"/>
      <p:bldP spid="362545" grpId="0"/>
      <p:bldP spid="362546" grpId="0" animBg="1"/>
      <p:bldP spid="362547" grpId="0"/>
      <p:bldP spid="362548" grpId="0"/>
      <p:bldP spid="362551" grpId="0" animBg="1"/>
      <p:bldP spid="362552" grpId="0" animBg="1"/>
    </p:bldLst>
  </p:timing>
</p:sld>
</file>

<file path=ppt/theme/theme1.xml><?xml version="1.0" encoding="utf-8"?>
<a:theme xmlns:a="http://schemas.openxmlformats.org/drawingml/2006/main" name="Prezentacja Przedsiebiorcze szkoly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Prezentacja Przedsiebiorcze szkoly</Template>
  <TotalTime>7</TotalTime>
  <Words>195</Words>
  <Application>Microsoft Office PowerPoint</Application>
  <PresentationFormat>Pokaz na ekranie (4:3)</PresentationFormat>
  <Paragraphs>65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Prezentacja Przedsiebiorcze szkoly</vt:lpstr>
      <vt:lpstr>Próg rentowności</vt:lpstr>
      <vt:lpstr>Slajd 2</vt:lpstr>
      <vt:lpstr>Slajd 3</vt:lpstr>
      <vt:lpstr>Slajd 4</vt:lpstr>
      <vt:lpstr>Przychód</vt:lpstr>
      <vt:lpstr>Slajd 6</vt:lpstr>
      <vt:lpstr>Slajd 7</vt:lpstr>
      <vt:lpstr>Slajd 8</vt:lpstr>
    </vt:vector>
  </TitlesOfParts>
  <Company>WSIiZ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kpado</dc:creator>
  <cp:lastModifiedBy>Wiesław Stręciwilk</cp:lastModifiedBy>
  <cp:revision>3</cp:revision>
  <dcterms:created xsi:type="dcterms:W3CDTF">2011-02-15T14:50:00Z</dcterms:created>
  <dcterms:modified xsi:type="dcterms:W3CDTF">2011-08-24T11:30:15Z</dcterms:modified>
</cp:coreProperties>
</file>