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1DF179-38D5-4B55-BB50-54B5C04C10E0}" type="doc">
      <dgm:prSet loTypeId="urn:microsoft.com/office/officeart/2005/8/layout/process4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96C1F0CC-E2C3-4D2B-A6A8-EC36F93964C9}">
      <dgm:prSet phldrT="[Tekst]"/>
      <dgm:spPr/>
      <dgm:t>
        <a:bodyPr/>
        <a:lstStyle/>
        <a:p>
          <a:r>
            <a:rPr lang="pl-PL" dirty="0" smtClean="0"/>
            <a:t>7 maj 1946</a:t>
          </a:r>
          <a:endParaRPr lang="pl-PL" dirty="0"/>
        </a:p>
      </dgm:t>
    </dgm:pt>
    <dgm:pt modelId="{AC2EF4D1-84B9-44B3-90A5-4D1A9066A39C}" type="parTrans" cxnId="{E5C952B7-FF86-4BB9-BBC7-360CB58CA32A}">
      <dgm:prSet/>
      <dgm:spPr/>
      <dgm:t>
        <a:bodyPr/>
        <a:lstStyle/>
        <a:p>
          <a:endParaRPr lang="pl-PL"/>
        </a:p>
      </dgm:t>
    </dgm:pt>
    <dgm:pt modelId="{7EAA062E-3DD5-4130-BDF8-4DE1CCD32CB2}" type="sibTrans" cxnId="{E5C952B7-FF86-4BB9-BBC7-360CB58CA32A}">
      <dgm:prSet/>
      <dgm:spPr/>
      <dgm:t>
        <a:bodyPr/>
        <a:lstStyle/>
        <a:p>
          <a:endParaRPr lang="pl-PL"/>
        </a:p>
      </dgm:t>
    </dgm:pt>
    <dgm:pt modelId="{678E720C-41AF-4C3B-8BF5-712199174680}">
      <dgm:prSet phldrT="[Tekst]"/>
      <dgm:spPr/>
      <dgm:t>
        <a:bodyPr/>
        <a:lstStyle/>
        <a:p>
          <a:r>
            <a:rPr lang="pl-PL" dirty="0" smtClean="0"/>
            <a:t>Dwóch młodych zapaleńców</a:t>
          </a:r>
          <a:endParaRPr lang="pl-PL" dirty="0"/>
        </a:p>
      </dgm:t>
    </dgm:pt>
    <dgm:pt modelId="{27FC0B44-CE7F-4A63-B7C1-FE0DCE5717BF}" type="parTrans" cxnId="{B6D43C12-B105-48CA-812F-2013EF07FC0B}">
      <dgm:prSet/>
      <dgm:spPr/>
      <dgm:t>
        <a:bodyPr/>
        <a:lstStyle/>
        <a:p>
          <a:endParaRPr lang="pl-PL"/>
        </a:p>
      </dgm:t>
    </dgm:pt>
    <dgm:pt modelId="{F93EF5F7-B2BF-4208-97D7-377888835D3B}" type="sibTrans" cxnId="{B6D43C12-B105-48CA-812F-2013EF07FC0B}">
      <dgm:prSet/>
      <dgm:spPr/>
      <dgm:t>
        <a:bodyPr/>
        <a:lstStyle/>
        <a:p>
          <a:endParaRPr lang="pl-PL"/>
        </a:p>
      </dgm:t>
    </dgm:pt>
    <dgm:pt modelId="{68ACA8CD-52AB-4058-AC7C-477B6248EA80}">
      <dgm:prSet phldrT="[Tekst]"/>
      <dgm:spPr/>
      <dgm:t>
        <a:bodyPr/>
        <a:lstStyle/>
        <a:p>
          <a:r>
            <a:rPr lang="pl-PL" dirty="0" smtClean="0"/>
            <a:t>Tokyo </a:t>
          </a:r>
          <a:r>
            <a:rPr lang="pl-PL" dirty="0" err="1" smtClean="0"/>
            <a:t>Tsushin</a:t>
          </a:r>
          <a:r>
            <a:rPr lang="pl-PL" dirty="0" smtClean="0"/>
            <a:t> </a:t>
          </a:r>
          <a:r>
            <a:rPr lang="pl-PL" dirty="0" err="1" smtClean="0"/>
            <a:t>Kogyo</a:t>
          </a:r>
          <a:r>
            <a:rPr lang="pl-PL" dirty="0" smtClean="0"/>
            <a:t> Co Ltd</a:t>
          </a:r>
        </a:p>
      </dgm:t>
    </dgm:pt>
    <dgm:pt modelId="{CA56DF7D-FF2E-4BCA-AA3E-7E5107358D42}" type="parTrans" cxnId="{55973DF9-F8F8-4F37-937B-74F77B8D1A8A}">
      <dgm:prSet/>
      <dgm:spPr/>
      <dgm:t>
        <a:bodyPr/>
        <a:lstStyle/>
        <a:p>
          <a:endParaRPr lang="pl-PL"/>
        </a:p>
      </dgm:t>
    </dgm:pt>
    <dgm:pt modelId="{91C871E1-7556-47FE-BC5A-0E32006FF7DC}" type="sibTrans" cxnId="{55973DF9-F8F8-4F37-937B-74F77B8D1A8A}">
      <dgm:prSet/>
      <dgm:spPr/>
      <dgm:t>
        <a:bodyPr/>
        <a:lstStyle/>
        <a:p>
          <a:endParaRPr lang="pl-PL"/>
        </a:p>
      </dgm:t>
    </dgm:pt>
    <dgm:pt modelId="{5383F90A-EF1A-45D1-A80A-5F7E246C50E2}">
      <dgm:prSet phldrT="[Tekst]"/>
      <dgm:spPr/>
      <dgm:t>
        <a:bodyPr/>
        <a:lstStyle/>
        <a:p>
          <a:r>
            <a:rPr lang="pl-PL" dirty="0" smtClean="0"/>
            <a:t>SONY</a:t>
          </a:r>
          <a:endParaRPr lang="pl-PL" dirty="0"/>
        </a:p>
      </dgm:t>
    </dgm:pt>
    <dgm:pt modelId="{3CC5CF63-6820-4FCE-B5B5-71694BF8CF89}" type="parTrans" cxnId="{4C47001B-AEE3-4D7E-8025-FC7DD2584D9C}">
      <dgm:prSet/>
      <dgm:spPr/>
      <dgm:t>
        <a:bodyPr/>
        <a:lstStyle/>
        <a:p>
          <a:endParaRPr lang="pl-PL"/>
        </a:p>
      </dgm:t>
    </dgm:pt>
    <dgm:pt modelId="{EE8DD920-5E32-4D56-8135-D98E9008A52C}" type="sibTrans" cxnId="{4C47001B-AEE3-4D7E-8025-FC7DD2584D9C}">
      <dgm:prSet/>
      <dgm:spPr/>
      <dgm:t>
        <a:bodyPr/>
        <a:lstStyle/>
        <a:p>
          <a:endParaRPr lang="pl-PL"/>
        </a:p>
      </dgm:t>
    </dgm:pt>
    <dgm:pt modelId="{FC8363E1-CE1E-4C9B-B69D-CAB972F0F12E}" type="pres">
      <dgm:prSet presAssocID="{741DF179-38D5-4B55-BB50-54B5C04C10E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0042D85-FA18-428C-8C31-D15C8434DA3D}" type="pres">
      <dgm:prSet presAssocID="{5383F90A-EF1A-45D1-A80A-5F7E246C50E2}" presName="boxAndChildren" presStyleCnt="0"/>
      <dgm:spPr/>
    </dgm:pt>
    <dgm:pt modelId="{C6B7F882-D293-403D-B8D0-B77BB94B13D5}" type="pres">
      <dgm:prSet presAssocID="{5383F90A-EF1A-45D1-A80A-5F7E246C50E2}" presName="parentTextBox" presStyleLbl="node1" presStyleIdx="0" presStyleCnt="4"/>
      <dgm:spPr/>
      <dgm:t>
        <a:bodyPr/>
        <a:lstStyle/>
        <a:p>
          <a:endParaRPr lang="pl-PL"/>
        </a:p>
      </dgm:t>
    </dgm:pt>
    <dgm:pt modelId="{48F15067-D3D3-4CB8-AD23-887E89C11A7C}" type="pres">
      <dgm:prSet presAssocID="{91C871E1-7556-47FE-BC5A-0E32006FF7DC}" presName="sp" presStyleCnt="0"/>
      <dgm:spPr/>
    </dgm:pt>
    <dgm:pt modelId="{BBC1BC25-CB65-4407-85D0-85EB5AA2169D}" type="pres">
      <dgm:prSet presAssocID="{68ACA8CD-52AB-4058-AC7C-477B6248EA80}" presName="arrowAndChildren" presStyleCnt="0"/>
      <dgm:spPr/>
    </dgm:pt>
    <dgm:pt modelId="{46544BE4-3E2C-455C-9223-538ED3761D89}" type="pres">
      <dgm:prSet presAssocID="{68ACA8CD-52AB-4058-AC7C-477B6248EA80}" presName="parentTextArrow" presStyleLbl="node1" presStyleIdx="1" presStyleCnt="4"/>
      <dgm:spPr/>
      <dgm:t>
        <a:bodyPr/>
        <a:lstStyle/>
        <a:p>
          <a:endParaRPr lang="pl-PL"/>
        </a:p>
      </dgm:t>
    </dgm:pt>
    <dgm:pt modelId="{A47F4AE1-30E8-4181-8419-58F794D32B9E}" type="pres">
      <dgm:prSet presAssocID="{F93EF5F7-B2BF-4208-97D7-377888835D3B}" presName="sp" presStyleCnt="0"/>
      <dgm:spPr/>
    </dgm:pt>
    <dgm:pt modelId="{5CDADE55-0C74-4CF3-BCC5-DA0AE95BDB5F}" type="pres">
      <dgm:prSet presAssocID="{678E720C-41AF-4C3B-8BF5-712199174680}" presName="arrowAndChildren" presStyleCnt="0"/>
      <dgm:spPr/>
    </dgm:pt>
    <dgm:pt modelId="{CE5624CA-B657-4920-9E36-97462F97233B}" type="pres">
      <dgm:prSet presAssocID="{678E720C-41AF-4C3B-8BF5-712199174680}" presName="parentTextArrow" presStyleLbl="node1" presStyleIdx="2" presStyleCnt="4"/>
      <dgm:spPr/>
      <dgm:t>
        <a:bodyPr/>
        <a:lstStyle/>
        <a:p>
          <a:endParaRPr lang="pl-PL"/>
        </a:p>
      </dgm:t>
    </dgm:pt>
    <dgm:pt modelId="{6126F26D-2E14-407A-9684-10974B41E2EB}" type="pres">
      <dgm:prSet presAssocID="{7EAA062E-3DD5-4130-BDF8-4DE1CCD32CB2}" presName="sp" presStyleCnt="0"/>
      <dgm:spPr/>
    </dgm:pt>
    <dgm:pt modelId="{C25279A0-F8B3-4A07-A058-6109B8B9F025}" type="pres">
      <dgm:prSet presAssocID="{96C1F0CC-E2C3-4D2B-A6A8-EC36F93964C9}" presName="arrowAndChildren" presStyleCnt="0"/>
      <dgm:spPr/>
    </dgm:pt>
    <dgm:pt modelId="{8DE56256-C631-4FB7-926C-71A7314BEA4D}" type="pres">
      <dgm:prSet presAssocID="{96C1F0CC-E2C3-4D2B-A6A8-EC36F93964C9}" presName="parentTextArrow" presStyleLbl="node1" presStyleIdx="3" presStyleCnt="4" custLinFactNeighborX="-5082" custLinFactNeighborY="-123"/>
      <dgm:spPr/>
      <dgm:t>
        <a:bodyPr/>
        <a:lstStyle/>
        <a:p>
          <a:endParaRPr lang="pl-PL"/>
        </a:p>
      </dgm:t>
    </dgm:pt>
  </dgm:ptLst>
  <dgm:cxnLst>
    <dgm:cxn modelId="{3E16304E-18FF-48D1-94A3-7D9FB7C1AF24}" type="presOf" srcId="{5383F90A-EF1A-45D1-A80A-5F7E246C50E2}" destId="{C6B7F882-D293-403D-B8D0-B77BB94B13D5}" srcOrd="0" destOrd="0" presId="urn:microsoft.com/office/officeart/2005/8/layout/process4"/>
    <dgm:cxn modelId="{E5C952B7-FF86-4BB9-BBC7-360CB58CA32A}" srcId="{741DF179-38D5-4B55-BB50-54B5C04C10E0}" destId="{96C1F0CC-E2C3-4D2B-A6A8-EC36F93964C9}" srcOrd="0" destOrd="0" parTransId="{AC2EF4D1-84B9-44B3-90A5-4D1A9066A39C}" sibTransId="{7EAA062E-3DD5-4130-BDF8-4DE1CCD32CB2}"/>
    <dgm:cxn modelId="{C2C9EEB1-2C4C-4861-A67D-3860C9845A5B}" type="presOf" srcId="{96C1F0CC-E2C3-4D2B-A6A8-EC36F93964C9}" destId="{8DE56256-C631-4FB7-926C-71A7314BEA4D}" srcOrd="0" destOrd="0" presId="urn:microsoft.com/office/officeart/2005/8/layout/process4"/>
    <dgm:cxn modelId="{4C47001B-AEE3-4D7E-8025-FC7DD2584D9C}" srcId="{741DF179-38D5-4B55-BB50-54B5C04C10E0}" destId="{5383F90A-EF1A-45D1-A80A-5F7E246C50E2}" srcOrd="3" destOrd="0" parTransId="{3CC5CF63-6820-4FCE-B5B5-71694BF8CF89}" sibTransId="{EE8DD920-5E32-4D56-8135-D98E9008A52C}"/>
    <dgm:cxn modelId="{B6D43C12-B105-48CA-812F-2013EF07FC0B}" srcId="{741DF179-38D5-4B55-BB50-54B5C04C10E0}" destId="{678E720C-41AF-4C3B-8BF5-712199174680}" srcOrd="1" destOrd="0" parTransId="{27FC0B44-CE7F-4A63-B7C1-FE0DCE5717BF}" sibTransId="{F93EF5F7-B2BF-4208-97D7-377888835D3B}"/>
    <dgm:cxn modelId="{A0D02F02-008F-4ED8-8420-17F7CD26260A}" type="presOf" srcId="{741DF179-38D5-4B55-BB50-54B5C04C10E0}" destId="{FC8363E1-CE1E-4C9B-B69D-CAB972F0F12E}" srcOrd="0" destOrd="0" presId="urn:microsoft.com/office/officeart/2005/8/layout/process4"/>
    <dgm:cxn modelId="{46F2422E-A6A1-47A9-81E2-7A95EF606D50}" type="presOf" srcId="{678E720C-41AF-4C3B-8BF5-712199174680}" destId="{CE5624CA-B657-4920-9E36-97462F97233B}" srcOrd="0" destOrd="0" presId="urn:microsoft.com/office/officeart/2005/8/layout/process4"/>
    <dgm:cxn modelId="{60AE459A-65B5-48D5-B74D-AF1A90C2D65A}" type="presOf" srcId="{68ACA8CD-52AB-4058-AC7C-477B6248EA80}" destId="{46544BE4-3E2C-455C-9223-538ED3761D89}" srcOrd="0" destOrd="0" presId="urn:microsoft.com/office/officeart/2005/8/layout/process4"/>
    <dgm:cxn modelId="{55973DF9-F8F8-4F37-937B-74F77B8D1A8A}" srcId="{741DF179-38D5-4B55-BB50-54B5C04C10E0}" destId="{68ACA8CD-52AB-4058-AC7C-477B6248EA80}" srcOrd="2" destOrd="0" parTransId="{CA56DF7D-FF2E-4BCA-AA3E-7E5107358D42}" sibTransId="{91C871E1-7556-47FE-BC5A-0E32006FF7DC}"/>
    <dgm:cxn modelId="{0F32D3B6-27A1-4CAA-8678-BA5D56B20263}" type="presParOf" srcId="{FC8363E1-CE1E-4C9B-B69D-CAB972F0F12E}" destId="{80042D85-FA18-428C-8C31-D15C8434DA3D}" srcOrd="0" destOrd="0" presId="urn:microsoft.com/office/officeart/2005/8/layout/process4"/>
    <dgm:cxn modelId="{1C22A02B-4FFD-41E2-97FA-95B0E96FBDD2}" type="presParOf" srcId="{80042D85-FA18-428C-8C31-D15C8434DA3D}" destId="{C6B7F882-D293-403D-B8D0-B77BB94B13D5}" srcOrd="0" destOrd="0" presId="urn:microsoft.com/office/officeart/2005/8/layout/process4"/>
    <dgm:cxn modelId="{198D1897-F522-4C7E-BFD6-464F15A0D31E}" type="presParOf" srcId="{FC8363E1-CE1E-4C9B-B69D-CAB972F0F12E}" destId="{48F15067-D3D3-4CB8-AD23-887E89C11A7C}" srcOrd="1" destOrd="0" presId="urn:microsoft.com/office/officeart/2005/8/layout/process4"/>
    <dgm:cxn modelId="{C2792367-B024-479E-926D-01FC23605686}" type="presParOf" srcId="{FC8363E1-CE1E-4C9B-B69D-CAB972F0F12E}" destId="{BBC1BC25-CB65-4407-85D0-85EB5AA2169D}" srcOrd="2" destOrd="0" presId="urn:microsoft.com/office/officeart/2005/8/layout/process4"/>
    <dgm:cxn modelId="{045C2681-FAFF-4C2E-934E-9CF9CB8DE07C}" type="presParOf" srcId="{BBC1BC25-CB65-4407-85D0-85EB5AA2169D}" destId="{46544BE4-3E2C-455C-9223-538ED3761D89}" srcOrd="0" destOrd="0" presId="urn:microsoft.com/office/officeart/2005/8/layout/process4"/>
    <dgm:cxn modelId="{15D17F3C-CFA4-456C-9AA4-203772B6532E}" type="presParOf" srcId="{FC8363E1-CE1E-4C9B-B69D-CAB972F0F12E}" destId="{A47F4AE1-30E8-4181-8419-58F794D32B9E}" srcOrd="3" destOrd="0" presId="urn:microsoft.com/office/officeart/2005/8/layout/process4"/>
    <dgm:cxn modelId="{015E6E51-AC54-4036-A94A-9482D9CC3065}" type="presParOf" srcId="{FC8363E1-CE1E-4C9B-B69D-CAB972F0F12E}" destId="{5CDADE55-0C74-4CF3-BCC5-DA0AE95BDB5F}" srcOrd="4" destOrd="0" presId="urn:microsoft.com/office/officeart/2005/8/layout/process4"/>
    <dgm:cxn modelId="{E5A9C82A-849C-4A1D-903A-E64D39506E09}" type="presParOf" srcId="{5CDADE55-0C74-4CF3-BCC5-DA0AE95BDB5F}" destId="{CE5624CA-B657-4920-9E36-97462F97233B}" srcOrd="0" destOrd="0" presId="urn:microsoft.com/office/officeart/2005/8/layout/process4"/>
    <dgm:cxn modelId="{33050C16-E283-458D-B20E-143BD9E470A5}" type="presParOf" srcId="{FC8363E1-CE1E-4C9B-B69D-CAB972F0F12E}" destId="{6126F26D-2E14-407A-9684-10974B41E2EB}" srcOrd="5" destOrd="0" presId="urn:microsoft.com/office/officeart/2005/8/layout/process4"/>
    <dgm:cxn modelId="{B6062A49-03A2-4915-8617-02C7ED70647B}" type="presParOf" srcId="{FC8363E1-CE1E-4C9B-B69D-CAB972F0F12E}" destId="{C25279A0-F8B3-4A07-A058-6109B8B9F025}" srcOrd="6" destOrd="0" presId="urn:microsoft.com/office/officeart/2005/8/layout/process4"/>
    <dgm:cxn modelId="{7262517D-EFE7-4E31-B938-3E2F631AA60B}" type="presParOf" srcId="{C25279A0-F8B3-4A07-A058-6109B8B9F025}" destId="{8DE56256-C631-4FB7-926C-71A7314BEA4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6B7F882-D293-403D-B8D0-B77BB94B13D5}">
      <dsp:nvSpPr>
        <dsp:cNvPr id="0" name=""/>
        <dsp:cNvSpPr/>
      </dsp:nvSpPr>
      <dsp:spPr>
        <a:xfrm>
          <a:off x="0" y="3583767"/>
          <a:ext cx="5178645" cy="78404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700" kern="1200" dirty="0" smtClean="0"/>
            <a:t>SONY</a:t>
          </a:r>
          <a:endParaRPr lang="pl-PL" sz="2700" kern="1200" dirty="0"/>
        </a:p>
      </dsp:txBody>
      <dsp:txXfrm>
        <a:off x="0" y="3583767"/>
        <a:ext cx="5178645" cy="784040"/>
      </dsp:txXfrm>
    </dsp:sp>
    <dsp:sp modelId="{46544BE4-3E2C-455C-9223-538ED3761D89}">
      <dsp:nvSpPr>
        <dsp:cNvPr id="0" name=""/>
        <dsp:cNvSpPr/>
      </dsp:nvSpPr>
      <dsp:spPr>
        <a:xfrm rot="10800000">
          <a:off x="0" y="2389673"/>
          <a:ext cx="5178645" cy="120585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700" kern="1200" dirty="0" smtClean="0"/>
            <a:t>Tokyo </a:t>
          </a:r>
          <a:r>
            <a:rPr lang="pl-PL" sz="2700" kern="1200" dirty="0" err="1" smtClean="0"/>
            <a:t>Tsushin</a:t>
          </a:r>
          <a:r>
            <a:rPr lang="pl-PL" sz="2700" kern="1200" dirty="0" smtClean="0"/>
            <a:t> </a:t>
          </a:r>
          <a:r>
            <a:rPr lang="pl-PL" sz="2700" kern="1200" dirty="0" err="1" smtClean="0"/>
            <a:t>Kogyo</a:t>
          </a:r>
          <a:r>
            <a:rPr lang="pl-PL" sz="2700" kern="1200" dirty="0" smtClean="0"/>
            <a:t> Co Ltd</a:t>
          </a:r>
        </a:p>
      </dsp:txBody>
      <dsp:txXfrm rot="10800000">
        <a:off x="0" y="2389673"/>
        <a:ext cx="5178645" cy="1205854"/>
      </dsp:txXfrm>
    </dsp:sp>
    <dsp:sp modelId="{CE5624CA-B657-4920-9E36-97462F97233B}">
      <dsp:nvSpPr>
        <dsp:cNvPr id="0" name=""/>
        <dsp:cNvSpPr/>
      </dsp:nvSpPr>
      <dsp:spPr>
        <a:xfrm rot="10800000">
          <a:off x="0" y="1195579"/>
          <a:ext cx="5178645" cy="120585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700" kern="1200" dirty="0" smtClean="0"/>
            <a:t>Dwóch młodych zapaleńców</a:t>
          </a:r>
          <a:endParaRPr lang="pl-PL" sz="2700" kern="1200" dirty="0"/>
        </a:p>
      </dsp:txBody>
      <dsp:txXfrm rot="10800000">
        <a:off x="0" y="1195579"/>
        <a:ext cx="5178645" cy="1205854"/>
      </dsp:txXfrm>
    </dsp:sp>
    <dsp:sp modelId="{8DE56256-C631-4FB7-926C-71A7314BEA4D}">
      <dsp:nvSpPr>
        <dsp:cNvPr id="0" name=""/>
        <dsp:cNvSpPr/>
      </dsp:nvSpPr>
      <dsp:spPr>
        <a:xfrm rot="10800000">
          <a:off x="0" y="2"/>
          <a:ext cx="5178645" cy="120585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700" kern="1200" dirty="0" smtClean="0"/>
            <a:t>7 maj 1946</a:t>
          </a:r>
          <a:endParaRPr lang="pl-PL" sz="2700" kern="1200" dirty="0"/>
        </a:p>
      </dsp:txBody>
      <dsp:txXfrm rot="10800000">
        <a:off x="0" y="2"/>
        <a:ext cx="5178645" cy="12058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68F5F6-909D-4330-AFF5-C151CD4819AA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60A9C8-1BEE-452C-BCA1-DEF3488FD28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68037F-0853-457D-A702-911CC95CA2C6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41375" y="239713"/>
            <a:ext cx="5233988" cy="3925887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4459" y="4306550"/>
            <a:ext cx="5988326" cy="4183193"/>
          </a:xfrm>
          <a:noFill/>
          <a:ln/>
        </p:spPr>
        <p:txBody>
          <a:bodyPr/>
          <a:lstStyle/>
          <a:p>
            <a:endParaRPr lang="pl-PL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CF9F13-0378-4283-A0CC-789A578851FC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41375" y="239713"/>
            <a:ext cx="5233988" cy="3925887"/>
          </a:xfrm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4459" y="4306550"/>
            <a:ext cx="5988326" cy="4183193"/>
          </a:xfrm>
          <a:noFill/>
          <a:ln/>
        </p:spPr>
        <p:txBody>
          <a:bodyPr/>
          <a:lstStyle/>
          <a:p>
            <a:endParaRPr lang="pl-PL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285993"/>
            <a:ext cx="8229600" cy="3714776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600" b="1" cap="all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2143117"/>
            <a:ext cx="4038600" cy="3857652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2143117"/>
            <a:ext cx="4038600" cy="3857652"/>
          </a:xfrm>
        </p:spPr>
        <p:txBody>
          <a:bodyPr/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  <a:lvl2pPr>
              <a:defRPr sz="2400">
                <a:latin typeface="Arial" pitchFamily="34" charset="0"/>
                <a:cs typeface="Arial" pitchFamily="34" charset="0"/>
              </a:defRPr>
            </a:lvl2pPr>
            <a:lvl3pPr>
              <a:defRPr sz="2000">
                <a:latin typeface="Arial" pitchFamily="34" charset="0"/>
                <a:cs typeface="Arial" pitchFamily="34" charset="0"/>
              </a:defRPr>
            </a:lvl3pPr>
            <a:lvl4pPr>
              <a:defRPr sz="1800">
                <a:latin typeface="Arial" pitchFamily="34" charset="0"/>
                <a:cs typeface="Arial" pitchFamily="34" charset="0"/>
              </a:defRPr>
            </a:lvl4pPr>
            <a:lvl5pPr>
              <a:defRPr sz="1800">
                <a:latin typeface="Arial" pitchFamily="34" charset="0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28596" y="2071678"/>
            <a:ext cx="4111626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714619"/>
            <a:ext cx="4040188" cy="3411543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3438" y="2071678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714619"/>
            <a:ext cx="4041775" cy="3411543"/>
          </a:xfrm>
        </p:spPr>
        <p:txBody>
          <a:bodyPr/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7215206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3008313" cy="733422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928671"/>
            <a:ext cx="5111750" cy="5072098"/>
          </a:xfrm>
        </p:spPr>
        <p:txBody>
          <a:bodyPr/>
          <a:lstStyle>
            <a:lvl1pPr>
              <a:defRPr sz="3200">
                <a:latin typeface="Arial" pitchFamily="34" charset="0"/>
                <a:cs typeface="Arial" pitchFamily="34" charset="0"/>
              </a:defRPr>
            </a:lvl1pPr>
            <a:lvl2pPr>
              <a:defRPr sz="2800">
                <a:latin typeface="Arial" pitchFamily="34" charset="0"/>
                <a:cs typeface="Arial" pitchFamily="34" charset="0"/>
              </a:defRPr>
            </a:lvl2pPr>
            <a:lvl3pPr>
              <a:defRPr sz="2400">
                <a:latin typeface="Arial" pitchFamily="34" charset="0"/>
                <a:cs typeface="Arial" pitchFamily="34" charset="0"/>
              </a:defRPr>
            </a:lvl3pPr>
            <a:lvl4pPr>
              <a:defRPr sz="2000">
                <a:latin typeface="Arial" pitchFamily="34" charset="0"/>
                <a:cs typeface="Arial" pitchFamily="34" charset="0"/>
              </a:defRPr>
            </a:lvl4pPr>
            <a:lvl5pPr>
              <a:defRPr sz="2000">
                <a:latin typeface="Arial" pitchFamily="34" charset="0"/>
                <a:cs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714489"/>
            <a:ext cx="3008313" cy="4286280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1214421"/>
            <a:ext cx="5486400" cy="3513153"/>
          </a:xfrm>
        </p:spPr>
        <p:txBody>
          <a:bodyPr/>
          <a:lstStyle>
            <a:lvl1pPr marL="0" indent="0">
              <a:buNone/>
              <a:defRPr sz="3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33430"/>
          </a:xfr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0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7143768" y="6492875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0851" y="1701800"/>
            <a:ext cx="8145462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55638" y="1520825"/>
            <a:ext cx="3894137" cy="35718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2175" y="1520825"/>
            <a:ext cx="3894138" cy="3571875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933AC-5807-4E1A-9028-8CFD436A9CA5}" type="datetimeFigureOut">
              <a:rPr lang="pl-PL" smtClean="0"/>
              <a:pPr/>
              <a:t>24.08.2011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138FC-FDFD-43B1-844C-6878C6BDF1F2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1026" name="Picture 2" descr="G:\!do zrobienia\68_tla_przeds_szkoly_powerpoint_www.przeklej.pl\03-white\18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1.png"/><Relationship Id="rId7" Type="http://schemas.openxmlformats.org/officeDocument/2006/relationships/image" Target="../media/image34.jpeg"/><Relationship Id="rId12" Type="http://schemas.openxmlformats.org/officeDocument/2006/relationships/image" Target="../media/image38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3.jpeg"/><Relationship Id="rId11" Type="http://schemas.openxmlformats.org/officeDocument/2006/relationships/hyperlink" Target="http://www.thebodyshop.com/" TargetMode="External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hyperlink" Target="http://www.skype.com/" TargetMode="External"/><Relationship Id="rId9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9.png"/><Relationship Id="rId7" Type="http://schemas.openxmlformats.org/officeDocument/2006/relationships/image" Target="../media/image42.jpeg"/><Relationship Id="rId2" Type="http://schemas.openxmlformats.org/officeDocument/2006/relationships/hyperlink" Target="http://www.dominata.pl/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jpeg"/><Relationship Id="rId10" Type="http://schemas.openxmlformats.org/officeDocument/2006/relationships/image" Target="../media/image45.png"/><Relationship Id="rId4" Type="http://schemas.openxmlformats.org/officeDocument/2006/relationships/hyperlink" Target="http://www.likwidator.com/" TargetMode="External"/><Relationship Id="rId9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kern="0" dirty="0" smtClean="0">
                <a:latin typeface="Bookman Old Style" pitchFamily="18" charset="0"/>
                <a:cs typeface="Andalus" pitchFamily="2" charset="-78"/>
              </a:rPr>
              <a:t>Innowacyjność – klucz do sukcesu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5"/>
          <p:cNvGrpSpPr>
            <a:grpSpLocks/>
          </p:cNvGrpSpPr>
          <p:nvPr/>
        </p:nvGrpSpPr>
        <p:grpSpPr bwMode="auto">
          <a:xfrm>
            <a:off x="1000100" y="1500174"/>
            <a:ext cx="7134225" cy="3324225"/>
            <a:chOff x="633" y="804"/>
            <a:chExt cx="4494" cy="2094"/>
          </a:xfrm>
        </p:grpSpPr>
        <p:sp>
          <p:nvSpPr>
            <p:cNvPr id="937996" name="Rectangle 12"/>
            <p:cNvSpPr>
              <a:spLocks noChangeArrowheads="1"/>
            </p:cNvSpPr>
            <p:nvPr/>
          </p:nvSpPr>
          <p:spPr bwMode="auto">
            <a:xfrm>
              <a:off x="633" y="804"/>
              <a:ext cx="4494" cy="2094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  <a:alpha val="0"/>
                  </a:schemeClr>
                </a:gs>
              </a:gsLst>
              <a:lin ang="54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lIns="82124" tIns="41061" rIns="82124" bIns="41061" anchor="ctr">
              <a:spAutoFit/>
            </a:bodyPr>
            <a:lstStyle/>
            <a:p>
              <a:pPr algn="ctr" eaLnBrk="0" hangingPunct="0">
                <a:lnSpc>
                  <a:spcPct val="90000"/>
                </a:lnSpc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  <p:sp>
          <p:nvSpPr>
            <p:cNvPr id="15400" name="Rectangle 74"/>
            <p:cNvSpPr>
              <a:spLocks noChangeArrowheads="1"/>
            </p:cNvSpPr>
            <p:nvPr/>
          </p:nvSpPr>
          <p:spPr bwMode="auto">
            <a:xfrm>
              <a:off x="723" y="880"/>
              <a:ext cx="4314" cy="23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82124" tIns="41061" rIns="82124" bIns="41061">
              <a:spAutoFit/>
            </a:bodyPr>
            <a:lstStyle/>
            <a:p>
              <a:pPr defTabSz="814388" eaLnBrk="0" hangingPunct="0">
                <a:lnSpc>
                  <a:spcPct val="95000"/>
                </a:lnSpc>
                <a:spcBef>
                  <a:spcPct val="50000"/>
                </a:spcBef>
                <a:buClr>
                  <a:schemeClr val="tx2"/>
                </a:buClr>
                <a:buSzPct val="100000"/>
                <a:buFont typeface="Wingdings" pitchFamily="2" charset="2"/>
                <a:buNone/>
                <a:tabLst>
                  <a:tab pos="231775" algn="l"/>
                  <a:tab pos="2628900" algn="r"/>
                  <a:tab pos="3657600" algn="r"/>
                  <a:tab pos="4800600" algn="r"/>
                </a:tabLst>
              </a:pPr>
              <a:r>
                <a:rPr lang="pl-PL" sz="2000">
                  <a:solidFill>
                    <a:srgbClr val="FFFFFF"/>
                  </a:solidFill>
                </a:rPr>
                <a:t>Innowacja to wprowadzenie:</a:t>
              </a:r>
              <a:r>
                <a:rPr lang="en-US" sz="2000">
                  <a:solidFill>
                    <a:srgbClr val="FFFFFF"/>
                  </a:solidFill>
                </a:rPr>
                <a:t>	</a:t>
              </a:r>
            </a:p>
          </p:txBody>
        </p:sp>
      </p:grpSp>
      <p:sp>
        <p:nvSpPr>
          <p:cNvPr id="4099" name="Rectangle 10"/>
          <p:cNvSpPr>
            <a:spLocks noGrp="1" noChangeArrowheads="1"/>
          </p:cNvSpPr>
          <p:nvPr>
            <p:ph type="title"/>
          </p:nvPr>
        </p:nvSpPr>
        <p:spPr>
          <a:xfrm>
            <a:off x="714348" y="785794"/>
            <a:ext cx="8145463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Innowacja – a cóż to takiego?</a:t>
            </a:r>
            <a:endParaRPr lang="en-US" dirty="0" smtClean="0"/>
          </a:p>
        </p:txBody>
      </p:sp>
      <p:grpSp>
        <p:nvGrpSpPr>
          <p:cNvPr id="3" name="Group 70"/>
          <p:cNvGrpSpPr>
            <a:grpSpLocks/>
          </p:cNvGrpSpPr>
          <p:nvPr/>
        </p:nvGrpSpPr>
        <p:grpSpPr bwMode="auto">
          <a:xfrm>
            <a:off x="247650" y="2841625"/>
            <a:ext cx="8616950" cy="3863975"/>
            <a:chOff x="156" y="1790"/>
            <a:chExt cx="5428" cy="2434"/>
          </a:xfrm>
        </p:grpSpPr>
        <p:grpSp>
          <p:nvGrpSpPr>
            <p:cNvPr id="4" name="Group 69"/>
            <p:cNvGrpSpPr>
              <a:grpSpLocks/>
            </p:cNvGrpSpPr>
            <p:nvPr/>
          </p:nvGrpSpPr>
          <p:grpSpPr bwMode="auto">
            <a:xfrm>
              <a:off x="156" y="2819"/>
              <a:ext cx="5428" cy="1405"/>
              <a:chOff x="156" y="2819"/>
              <a:chExt cx="5428" cy="1405"/>
            </a:xfrm>
          </p:grpSpPr>
          <p:pic>
            <p:nvPicPr>
              <p:cNvPr id="15395" name="Picture 38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62" y="2982"/>
                <a:ext cx="5422" cy="1242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</p:pic>
          <p:sp>
            <p:nvSpPr>
              <p:cNvPr id="938024" name="Oval 40"/>
              <p:cNvSpPr>
                <a:spLocks noChangeArrowheads="1"/>
              </p:cNvSpPr>
              <p:nvPr/>
            </p:nvSpPr>
            <p:spPr bwMode="auto">
              <a:xfrm>
                <a:off x="156" y="2819"/>
                <a:ext cx="5428" cy="1269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48627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  <a:defRPr/>
                </a:pPr>
                <a:endParaRPr lang="en-US">
                  <a:latin typeface="Arial" charset="0"/>
                  <a:cs typeface="+mn-cs"/>
                </a:endParaRPr>
              </a:p>
            </p:txBody>
          </p:sp>
          <p:sp>
            <p:nvSpPr>
              <p:cNvPr id="938025" name="Oval 41"/>
              <p:cNvSpPr>
                <a:spLocks noChangeArrowheads="1"/>
              </p:cNvSpPr>
              <p:nvPr/>
            </p:nvSpPr>
            <p:spPr bwMode="auto">
              <a:xfrm flipV="1">
                <a:off x="685" y="2846"/>
                <a:ext cx="4370" cy="956"/>
              </a:xfrm>
              <a:prstGeom prst="ellipse">
                <a:avLst/>
              </a:prstGeom>
              <a:gradFill rotWithShape="1">
                <a:gsLst>
                  <a:gs pos="0">
                    <a:schemeClr val="tx2">
                      <a:gamma/>
                      <a:tint val="48627"/>
                      <a:invGamma/>
                    </a:schemeClr>
                  </a:gs>
                  <a:gs pos="100000">
                    <a:schemeClr val="tx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  <a:defRPr/>
                </a:pPr>
                <a:endParaRPr lang="en-US">
                  <a:latin typeface="Arial" charset="0"/>
                  <a:cs typeface="+mn-cs"/>
                </a:endParaRPr>
              </a:p>
            </p:txBody>
          </p:sp>
          <p:sp>
            <p:nvSpPr>
              <p:cNvPr id="15398" name="WordArt 68"/>
              <p:cNvSpPr>
                <a:spLocks noChangeArrowheads="1" noChangeShapeType="1" noTextEdit="1"/>
              </p:cNvSpPr>
              <p:nvPr/>
            </p:nvSpPr>
            <p:spPr bwMode="auto">
              <a:xfrm>
                <a:off x="746" y="3030"/>
                <a:ext cx="4268" cy="924"/>
              </a:xfrm>
              <a:prstGeom prst="rect">
                <a:avLst/>
              </a:prstGeom>
            </p:spPr>
            <p:txBody>
              <a:bodyPr spcFirstLastPara="1" wrap="none" fromWordArt="1">
                <a:prstTxWarp prst="textArchDown">
                  <a:avLst>
                    <a:gd name="adj" fmla="val 1294013"/>
                  </a:avLst>
                </a:prstTxWarp>
              </a:bodyPr>
              <a:lstStyle/>
              <a:p>
                <a:pPr algn="ctr"/>
                <a:r>
                  <a:rPr lang="pl-PL" sz="3600" b="1" kern="10">
                    <a:ln w="9525">
                      <a:noFill/>
                      <a:round/>
                      <a:headEnd/>
                      <a:tailEnd/>
                    </a:ln>
                    <a:solidFill>
                      <a:srgbClr val="FFFFFF"/>
                    </a:solidFill>
                    <a:latin typeface="Arial"/>
                    <a:cs typeface="Arial"/>
                  </a:rPr>
                  <a:t>Innowacyjne przedsiębiorstwo</a:t>
                </a:r>
              </a:p>
            </p:txBody>
          </p:sp>
        </p:grpSp>
        <p:pic>
          <p:nvPicPr>
            <p:cNvPr id="15394" name="Picture 43" descr="ciscobuildi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46" y="1790"/>
              <a:ext cx="4166" cy="20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4786314" y="1857364"/>
            <a:ext cx="1990725" cy="1987550"/>
            <a:chOff x="4164" y="2065"/>
            <a:chExt cx="1254" cy="1252"/>
          </a:xfrm>
        </p:grpSpPr>
        <p:grpSp>
          <p:nvGrpSpPr>
            <p:cNvPr id="6" name="Group 55"/>
            <p:cNvGrpSpPr>
              <a:grpSpLocks/>
            </p:cNvGrpSpPr>
            <p:nvPr/>
          </p:nvGrpSpPr>
          <p:grpSpPr bwMode="auto">
            <a:xfrm>
              <a:off x="4164" y="2065"/>
              <a:ext cx="1254" cy="1252"/>
              <a:chOff x="-1960" y="2199"/>
              <a:chExt cx="1415" cy="1415"/>
            </a:xfrm>
          </p:grpSpPr>
          <p:pic>
            <p:nvPicPr>
              <p:cNvPr id="15389" name="Picture 56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1960" y="2199"/>
                <a:ext cx="1415" cy="141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</p:pic>
          <p:sp>
            <p:nvSpPr>
              <p:cNvPr id="15390" name="Oval 57"/>
              <p:cNvSpPr>
                <a:spLocks noChangeArrowheads="1"/>
              </p:cNvSpPr>
              <p:nvPr/>
            </p:nvSpPr>
            <p:spPr bwMode="auto">
              <a:xfrm>
                <a:off x="-1832" y="2338"/>
                <a:ext cx="1154" cy="1160"/>
              </a:xfrm>
              <a:prstGeom prst="ellipse">
                <a:avLst/>
              </a:prstGeom>
              <a:gradFill rotWithShape="1">
                <a:gsLst>
                  <a:gs pos="0">
                    <a:srgbClr val="003D55"/>
                  </a:gs>
                  <a:gs pos="100000">
                    <a:srgbClr val="0183B7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</a:pPr>
                <a:endParaRPr lang="pl-PL"/>
              </a:p>
            </p:txBody>
          </p:sp>
          <p:sp>
            <p:nvSpPr>
              <p:cNvPr id="938042" name="Oval 58"/>
              <p:cNvSpPr>
                <a:spLocks noChangeArrowheads="1"/>
              </p:cNvSpPr>
              <p:nvPr/>
            </p:nvSpPr>
            <p:spPr bwMode="auto">
              <a:xfrm>
                <a:off x="-1778" y="2398"/>
                <a:ext cx="1048" cy="1048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gamma/>
                      <a:shade val="46275"/>
                      <a:invGamma/>
                      <a:alpha val="0"/>
                    </a:schemeClr>
                  </a:gs>
                  <a:gs pos="100000">
                    <a:schemeClr val="tx1">
                      <a:alpha val="6100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  <a:defRPr/>
                </a:pPr>
                <a:endParaRPr lang="en-US">
                  <a:latin typeface="Arial" charset="0"/>
                  <a:cs typeface="+mn-cs"/>
                </a:endParaRPr>
              </a:p>
            </p:txBody>
          </p:sp>
          <p:sp>
            <p:nvSpPr>
              <p:cNvPr id="15392" name="Oval 59"/>
              <p:cNvSpPr>
                <a:spLocks noChangeArrowheads="1"/>
              </p:cNvSpPr>
              <p:nvPr/>
            </p:nvSpPr>
            <p:spPr bwMode="auto">
              <a:xfrm>
                <a:off x="-1642" y="2445"/>
                <a:ext cx="778" cy="53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57001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lIns="73025" tIns="36511" rIns="73025" bIns="36511" anchor="ctr"/>
              <a:lstStyle/>
              <a:p>
                <a:pPr algn="ctr" eaLnBrk="0" hangingPunct="0">
                  <a:lnSpc>
                    <a:spcPct val="90000"/>
                  </a:lnSpc>
                </a:pPr>
                <a:endParaRPr lang="pl-PL"/>
              </a:p>
            </p:txBody>
          </p:sp>
        </p:grpSp>
        <p:sp>
          <p:nvSpPr>
            <p:cNvPr id="15388" name="Text Box 60"/>
            <p:cNvSpPr txBox="1">
              <a:spLocks noChangeArrowheads="1"/>
            </p:cNvSpPr>
            <p:nvPr/>
          </p:nvSpPr>
          <p:spPr bwMode="auto">
            <a:xfrm>
              <a:off x="4322" y="2608"/>
              <a:ext cx="978" cy="19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82124" tIns="41061" rIns="82124" bIns="41061" anchor="ctr">
              <a:spAutoFit/>
            </a:bodyPr>
            <a:lstStyle/>
            <a:p>
              <a:pPr algn="ctr" eaLnBrk="0" hangingPunct="0">
                <a:lnSpc>
                  <a:spcPct val="90000"/>
                </a:lnSpc>
              </a:pPr>
              <a:r>
                <a:rPr lang="pl-PL" sz="1600" b="1">
                  <a:solidFill>
                    <a:schemeClr val="bg1"/>
                  </a:solidFill>
                </a:rPr>
                <a:t>Nowej usługi</a:t>
              </a:r>
              <a:endParaRPr lang="en-US" sz="16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71"/>
          <p:cNvGrpSpPr>
            <a:grpSpLocks/>
          </p:cNvGrpSpPr>
          <p:nvPr/>
        </p:nvGrpSpPr>
        <p:grpSpPr bwMode="auto">
          <a:xfrm>
            <a:off x="2500298" y="1857364"/>
            <a:ext cx="1990725" cy="1987550"/>
            <a:chOff x="324" y="2065"/>
            <a:chExt cx="1254" cy="1252"/>
          </a:xfrm>
        </p:grpSpPr>
        <p:grpSp>
          <p:nvGrpSpPr>
            <p:cNvPr id="8" name="Group 62"/>
            <p:cNvGrpSpPr>
              <a:grpSpLocks/>
            </p:cNvGrpSpPr>
            <p:nvPr/>
          </p:nvGrpSpPr>
          <p:grpSpPr bwMode="auto">
            <a:xfrm>
              <a:off x="324" y="2065"/>
              <a:ext cx="1254" cy="1252"/>
              <a:chOff x="-1960" y="2199"/>
              <a:chExt cx="1415" cy="1415"/>
            </a:xfrm>
          </p:grpSpPr>
          <p:pic>
            <p:nvPicPr>
              <p:cNvPr id="15383" name="Picture 63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1960" y="2199"/>
                <a:ext cx="1415" cy="141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</p:pic>
          <p:sp>
            <p:nvSpPr>
              <p:cNvPr id="15384" name="Oval 64"/>
              <p:cNvSpPr>
                <a:spLocks noChangeArrowheads="1"/>
              </p:cNvSpPr>
              <p:nvPr/>
            </p:nvSpPr>
            <p:spPr bwMode="auto">
              <a:xfrm>
                <a:off x="-1832" y="2338"/>
                <a:ext cx="1154" cy="1160"/>
              </a:xfrm>
              <a:prstGeom prst="ellipse">
                <a:avLst/>
              </a:prstGeom>
              <a:gradFill rotWithShape="1">
                <a:gsLst>
                  <a:gs pos="0">
                    <a:srgbClr val="003D55"/>
                  </a:gs>
                  <a:gs pos="100000">
                    <a:srgbClr val="0183B7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</a:pPr>
                <a:endParaRPr lang="pl-PL"/>
              </a:p>
            </p:txBody>
          </p:sp>
          <p:sp>
            <p:nvSpPr>
              <p:cNvPr id="938049" name="Oval 65"/>
              <p:cNvSpPr>
                <a:spLocks noChangeArrowheads="1"/>
              </p:cNvSpPr>
              <p:nvPr/>
            </p:nvSpPr>
            <p:spPr bwMode="auto">
              <a:xfrm>
                <a:off x="-1778" y="2398"/>
                <a:ext cx="1048" cy="1048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gamma/>
                      <a:shade val="46275"/>
                      <a:invGamma/>
                      <a:alpha val="0"/>
                    </a:schemeClr>
                  </a:gs>
                  <a:gs pos="100000">
                    <a:schemeClr val="tx1">
                      <a:alpha val="6100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  <a:defRPr/>
                </a:pPr>
                <a:endParaRPr lang="en-US">
                  <a:latin typeface="Arial" charset="0"/>
                  <a:cs typeface="+mn-cs"/>
                </a:endParaRPr>
              </a:p>
            </p:txBody>
          </p:sp>
          <p:sp>
            <p:nvSpPr>
              <p:cNvPr id="15386" name="Oval 66"/>
              <p:cNvSpPr>
                <a:spLocks noChangeArrowheads="1"/>
              </p:cNvSpPr>
              <p:nvPr/>
            </p:nvSpPr>
            <p:spPr bwMode="auto">
              <a:xfrm>
                <a:off x="-1642" y="2445"/>
                <a:ext cx="778" cy="53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57001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lIns="73025" tIns="36511" rIns="73025" bIns="36511" anchor="ctr"/>
              <a:lstStyle/>
              <a:p>
                <a:pPr algn="ctr" eaLnBrk="0" hangingPunct="0">
                  <a:lnSpc>
                    <a:spcPct val="90000"/>
                  </a:lnSpc>
                </a:pPr>
                <a:endParaRPr lang="pl-PL"/>
              </a:p>
            </p:txBody>
          </p:sp>
        </p:grpSp>
        <p:sp>
          <p:nvSpPr>
            <p:cNvPr id="15382" name="Text Box 67"/>
            <p:cNvSpPr txBox="1">
              <a:spLocks noChangeArrowheads="1"/>
            </p:cNvSpPr>
            <p:nvPr/>
          </p:nvSpPr>
          <p:spPr bwMode="auto">
            <a:xfrm>
              <a:off x="507" y="2538"/>
              <a:ext cx="882" cy="3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82124" tIns="41061" rIns="82124" bIns="41061" anchor="ctr">
              <a:spAutoFit/>
            </a:bodyPr>
            <a:lstStyle/>
            <a:p>
              <a:pPr algn="ctr" eaLnBrk="0" hangingPunct="0">
                <a:lnSpc>
                  <a:spcPct val="90000"/>
                </a:lnSpc>
              </a:pPr>
              <a:r>
                <a:rPr lang="pl-PL" sz="1600" b="1">
                  <a:solidFill>
                    <a:schemeClr val="bg1"/>
                  </a:solidFill>
                </a:rPr>
                <a:t>Nowego produktu</a:t>
              </a:r>
              <a:endParaRPr lang="en-US" sz="16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6096000" y="3209925"/>
            <a:ext cx="3048000" cy="2616200"/>
            <a:chOff x="2228" y="1473"/>
            <a:chExt cx="1254" cy="1252"/>
          </a:xfrm>
        </p:grpSpPr>
        <p:grpSp>
          <p:nvGrpSpPr>
            <p:cNvPr id="10" name="Group 48"/>
            <p:cNvGrpSpPr>
              <a:grpSpLocks/>
            </p:cNvGrpSpPr>
            <p:nvPr/>
          </p:nvGrpSpPr>
          <p:grpSpPr bwMode="auto">
            <a:xfrm>
              <a:off x="2228" y="1473"/>
              <a:ext cx="1254" cy="1252"/>
              <a:chOff x="-1960" y="2199"/>
              <a:chExt cx="1415" cy="1415"/>
            </a:xfrm>
          </p:grpSpPr>
          <p:pic>
            <p:nvPicPr>
              <p:cNvPr id="15377" name="Picture 4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1960" y="2199"/>
                <a:ext cx="1415" cy="141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</p:pic>
          <p:sp>
            <p:nvSpPr>
              <p:cNvPr id="15378" name="Oval 50"/>
              <p:cNvSpPr>
                <a:spLocks noChangeArrowheads="1"/>
              </p:cNvSpPr>
              <p:nvPr/>
            </p:nvSpPr>
            <p:spPr bwMode="auto">
              <a:xfrm>
                <a:off x="-1832" y="2338"/>
                <a:ext cx="1154" cy="1160"/>
              </a:xfrm>
              <a:prstGeom prst="ellipse">
                <a:avLst/>
              </a:prstGeom>
              <a:gradFill rotWithShape="1">
                <a:gsLst>
                  <a:gs pos="0">
                    <a:srgbClr val="003D55"/>
                  </a:gs>
                  <a:gs pos="100000">
                    <a:srgbClr val="0183B7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</a:pPr>
                <a:endParaRPr lang="pl-PL"/>
              </a:p>
            </p:txBody>
          </p:sp>
          <p:sp>
            <p:nvSpPr>
              <p:cNvPr id="46" name="Oval 51"/>
              <p:cNvSpPr>
                <a:spLocks noChangeArrowheads="1"/>
              </p:cNvSpPr>
              <p:nvPr/>
            </p:nvSpPr>
            <p:spPr bwMode="auto">
              <a:xfrm>
                <a:off x="-1778" y="2398"/>
                <a:ext cx="1048" cy="1048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gamma/>
                      <a:shade val="46275"/>
                      <a:invGamma/>
                      <a:alpha val="0"/>
                    </a:schemeClr>
                  </a:gs>
                  <a:gs pos="100000">
                    <a:schemeClr val="tx1">
                      <a:alpha val="6100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  <a:defRPr/>
                </a:pPr>
                <a:endParaRPr lang="en-US">
                  <a:latin typeface="Arial" charset="0"/>
                  <a:cs typeface="+mn-cs"/>
                </a:endParaRPr>
              </a:p>
            </p:txBody>
          </p:sp>
          <p:sp>
            <p:nvSpPr>
              <p:cNvPr id="15380" name="Oval 52"/>
              <p:cNvSpPr>
                <a:spLocks noChangeArrowheads="1"/>
              </p:cNvSpPr>
              <p:nvPr/>
            </p:nvSpPr>
            <p:spPr bwMode="auto">
              <a:xfrm>
                <a:off x="-1642" y="2445"/>
                <a:ext cx="778" cy="53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57001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lIns="73025" tIns="36511" rIns="73025" bIns="36511" anchor="ctr"/>
              <a:lstStyle/>
              <a:p>
                <a:pPr algn="ctr" eaLnBrk="0" hangingPunct="0">
                  <a:lnSpc>
                    <a:spcPct val="90000"/>
                  </a:lnSpc>
                </a:pPr>
                <a:endParaRPr lang="pl-PL"/>
              </a:p>
            </p:txBody>
          </p:sp>
        </p:grpSp>
        <p:sp>
          <p:nvSpPr>
            <p:cNvPr id="15376" name="Text Box 53"/>
            <p:cNvSpPr txBox="1">
              <a:spLocks noChangeArrowheads="1"/>
            </p:cNvSpPr>
            <p:nvPr/>
          </p:nvSpPr>
          <p:spPr bwMode="auto">
            <a:xfrm>
              <a:off x="2443" y="1803"/>
              <a:ext cx="818" cy="61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82124" tIns="41061" rIns="82124" bIns="41061" anchor="ctr">
              <a:spAutoFit/>
            </a:bodyPr>
            <a:lstStyle/>
            <a:p>
              <a:pPr algn="ctr" eaLnBrk="0" hangingPunct="0">
                <a:lnSpc>
                  <a:spcPct val="90000"/>
                </a:lnSpc>
              </a:pPr>
              <a:r>
                <a:rPr lang="pl-PL" sz="1600" b="1">
                  <a:solidFill>
                    <a:schemeClr val="bg1"/>
                  </a:solidFill>
                </a:rPr>
                <a:t>Zmian organizacyjnych w przedsiębiorstwie</a:t>
              </a:r>
              <a:endParaRPr lang="en-US" sz="16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72"/>
          <p:cNvGrpSpPr>
            <a:grpSpLocks/>
          </p:cNvGrpSpPr>
          <p:nvPr/>
        </p:nvGrpSpPr>
        <p:grpSpPr bwMode="auto">
          <a:xfrm>
            <a:off x="0" y="3336925"/>
            <a:ext cx="3048000" cy="2614613"/>
            <a:chOff x="2228" y="1473"/>
            <a:chExt cx="1254" cy="1252"/>
          </a:xfrm>
        </p:grpSpPr>
        <p:grpSp>
          <p:nvGrpSpPr>
            <p:cNvPr id="12" name="Group 48"/>
            <p:cNvGrpSpPr>
              <a:grpSpLocks/>
            </p:cNvGrpSpPr>
            <p:nvPr/>
          </p:nvGrpSpPr>
          <p:grpSpPr bwMode="auto">
            <a:xfrm>
              <a:off x="2228" y="1473"/>
              <a:ext cx="1254" cy="1252"/>
              <a:chOff x="-1960" y="2199"/>
              <a:chExt cx="1415" cy="1415"/>
            </a:xfrm>
          </p:grpSpPr>
          <p:pic>
            <p:nvPicPr>
              <p:cNvPr id="15371" name="Picture 4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1960" y="2199"/>
                <a:ext cx="1415" cy="1415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</p:pic>
          <p:sp>
            <p:nvSpPr>
              <p:cNvPr id="15372" name="Oval 50"/>
              <p:cNvSpPr>
                <a:spLocks noChangeArrowheads="1"/>
              </p:cNvSpPr>
              <p:nvPr/>
            </p:nvSpPr>
            <p:spPr bwMode="auto">
              <a:xfrm>
                <a:off x="-1832" y="2338"/>
                <a:ext cx="1154" cy="1160"/>
              </a:xfrm>
              <a:prstGeom prst="ellipse">
                <a:avLst/>
              </a:prstGeom>
              <a:gradFill rotWithShape="1">
                <a:gsLst>
                  <a:gs pos="0">
                    <a:srgbClr val="003D55"/>
                  </a:gs>
                  <a:gs pos="100000">
                    <a:srgbClr val="0183B7"/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</a:pPr>
                <a:endParaRPr lang="pl-PL"/>
              </a:p>
            </p:txBody>
          </p:sp>
          <p:sp>
            <p:nvSpPr>
              <p:cNvPr id="56" name="Oval 51"/>
              <p:cNvSpPr>
                <a:spLocks noChangeArrowheads="1"/>
              </p:cNvSpPr>
              <p:nvPr/>
            </p:nvSpPr>
            <p:spPr bwMode="auto">
              <a:xfrm>
                <a:off x="-1778" y="2398"/>
                <a:ext cx="1048" cy="1046"/>
              </a:xfrm>
              <a:prstGeom prst="ellipse">
                <a:avLst/>
              </a:prstGeom>
              <a:gradFill rotWithShape="1">
                <a:gsLst>
                  <a:gs pos="0">
                    <a:schemeClr val="tx1">
                      <a:gamma/>
                      <a:shade val="46275"/>
                      <a:invGamma/>
                      <a:alpha val="0"/>
                    </a:schemeClr>
                  </a:gs>
                  <a:gs pos="100000">
                    <a:schemeClr val="tx1">
                      <a:alpha val="6100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lIns="82124" tIns="41061" rIns="82124" bIns="41061" anchor="ctr">
                <a:spAutoFit/>
              </a:bodyPr>
              <a:lstStyle/>
              <a:p>
                <a:pPr algn="ctr" eaLnBrk="0" hangingPunct="0">
                  <a:lnSpc>
                    <a:spcPct val="90000"/>
                  </a:lnSpc>
                  <a:defRPr/>
                </a:pPr>
                <a:endParaRPr lang="en-US">
                  <a:latin typeface="Arial" charset="0"/>
                  <a:cs typeface="+mn-cs"/>
                </a:endParaRPr>
              </a:p>
            </p:txBody>
          </p:sp>
          <p:sp>
            <p:nvSpPr>
              <p:cNvPr id="15374" name="Oval 52"/>
              <p:cNvSpPr>
                <a:spLocks noChangeArrowheads="1"/>
              </p:cNvSpPr>
              <p:nvPr/>
            </p:nvSpPr>
            <p:spPr bwMode="auto">
              <a:xfrm>
                <a:off x="-1642" y="2445"/>
                <a:ext cx="778" cy="530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57001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wrap="none" lIns="73025" tIns="36511" rIns="73025" bIns="36511" anchor="ctr"/>
              <a:lstStyle/>
              <a:p>
                <a:pPr algn="ctr" eaLnBrk="0" hangingPunct="0">
                  <a:lnSpc>
                    <a:spcPct val="90000"/>
                  </a:lnSpc>
                </a:pPr>
                <a:endParaRPr lang="pl-PL"/>
              </a:p>
            </p:txBody>
          </p:sp>
        </p:grpSp>
        <p:sp>
          <p:nvSpPr>
            <p:cNvPr id="15370" name="Text Box 53"/>
            <p:cNvSpPr txBox="1">
              <a:spLocks noChangeArrowheads="1"/>
            </p:cNvSpPr>
            <p:nvPr/>
          </p:nvSpPr>
          <p:spPr bwMode="auto">
            <a:xfrm>
              <a:off x="2443" y="1933"/>
              <a:ext cx="818" cy="3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82124" tIns="41061" rIns="82124" bIns="41061" anchor="ctr">
              <a:spAutoFit/>
            </a:bodyPr>
            <a:lstStyle/>
            <a:p>
              <a:pPr algn="ctr" eaLnBrk="0" hangingPunct="0">
                <a:lnSpc>
                  <a:spcPct val="90000"/>
                </a:lnSpc>
              </a:pPr>
              <a:r>
                <a:rPr lang="pl-PL" sz="1600" b="1">
                  <a:solidFill>
                    <a:schemeClr val="bg1"/>
                  </a:solidFill>
                </a:rPr>
                <a:t>Nowych źródeł surowców</a:t>
              </a:r>
              <a:endParaRPr lang="en-US" sz="1600" b="1">
                <a:solidFill>
                  <a:schemeClr val="bg1"/>
                </a:solidFill>
              </a:endParaRPr>
            </a:p>
            <a:p>
              <a:pPr algn="ctr" eaLnBrk="0" hangingPunct="0">
                <a:lnSpc>
                  <a:spcPct val="90000"/>
                </a:lnSpc>
              </a:pPr>
              <a:endParaRPr lang="en-US" sz="16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"/>
          <p:cNvSpPr>
            <a:spLocks noGrp="1" noChangeArrowheads="1"/>
          </p:cNvSpPr>
          <p:nvPr>
            <p:ph type="title"/>
          </p:nvPr>
        </p:nvSpPr>
        <p:spPr>
          <a:xfrm>
            <a:off x="428596" y="785794"/>
            <a:ext cx="8145463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Firmy innowacyjne</a:t>
            </a:r>
            <a:endParaRPr lang="en-US" dirty="0" smtClean="0"/>
          </a:p>
        </p:txBody>
      </p:sp>
      <p:pic>
        <p:nvPicPr>
          <p:cNvPr id="3074" name="Picture 2" descr="D:\Pulpit aktual\ciekawa lekcja\apple-log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1428736"/>
            <a:ext cx="2047875" cy="24765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76" name="Picture 4" descr="D:\Pulpit aktual\ciekawa lekcja\Logo_Travelplanet_p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500438"/>
            <a:ext cx="3140075" cy="12398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77" name="Picture 5" descr="D:\Pulpit aktual\ciekawa lekcja\microsoft_log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857364"/>
            <a:ext cx="2022475" cy="16176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78" name="Picture 6" descr="D:\Pulpit aktual\ciekawa lekcja\sony_logo_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4786322"/>
            <a:ext cx="1970075" cy="131338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79" name="Picture 7" descr="D:\Pulpit aktual\ciekawa lekcja\nasza_klasa_logo_ok-300x15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3174" y="1785926"/>
            <a:ext cx="2701925" cy="14859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80" name="Picture 8" descr="D:\Pulpit aktual\ciekawa lekcja\nokia-log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48" y="2857496"/>
            <a:ext cx="2041525" cy="20415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3081" name="Picture 9" descr="D:\Pulpit aktual\ciekawa lekcja\google_log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53225" y="4049713"/>
            <a:ext cx="2041525" cy="7477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43306" y="4714884"/>
            <a:ext cx="1295400" cy="12573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43636" y="5072074"/>
            <a:ext cx="2438400" cy="7524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ytuł 1"/>
          <p:cNvSpPr txBox="1">
            <a:spLocks/>
          </p:cNvSpPr>
          <p:nvPr/>
        </p:nvSpPr>
        <p:spPr bwMode="auto">
          <a:xfrm>
            <a:off x="428596" y="642918"/>
            <a:ext cx="8145463" cy="838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lIns="82124" tIns="41061" rIns="82124" bIns="41061" anchor="b"/>
          <a:lstStyle/>
          <a:p>
            <a:pPr algn="ctr" defTabSz="814388" eaLnBrk="0" hangingPunct="0">
              <a:lnSpc>
                <a:spcPct val="90000"/>
              </a:lnSpc>
              <a:defRPr/>
            </a:pPr>
            <a:r>
              <a:rPr lang="pl-PL" sz="3200" b="1" kern="0" dirty="0">
                <a:latin typeface="+mj-lt"/>
                <a:ea typeface="+mj-ea"/>
                <a:cs typeface="+mj-cs"/>
              </a:rPr>
              <a:t>Sony – potęga RTV i AV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2763" y="1585913"/>
            <a:ext cx="1628775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00713" y="2697163"/>
            <a:ext cx="1590675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7" name="Diagram 36"/>
          <p:cNvGraphicFramePr/>
          <p:nvPr/>
        </p:nvGraphicFramePr>
        <p:xfrm>
          <a:off x="346075" y="1571612"/>
          <a:ext cx="5178645" cy="43692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7414" name="Prostokąt 37"/>
          <p:cNvSpPr>
            <a:spLocks noChangeArrowheads="1"/>
          </p:cNvSpPr>
          <p:nvPr/>
        </p:nvSpPr>
        <p:spPr bwMode="auto">
          <a:xfrm>
            <a:off x="7124700" y="3689350"/>
            <a:ext cx="20494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/>
              <a:t>Masaru Ibuka</a:t>
            </a:r>
          </a:p>
        </p:txBody>
      </p:sp>
      <p:sp>
        <p:nvSpPr>
          <p:cNvPr id="17415" name="Prostokąt 39"/>
          <p:cNvSpPr>
            <a:spLocks noChangeArrowheads="1"/>
          </p:cNvSpPr>
          <p:nvPr/>
        </p:nvSpPr>
        <p:spPr bwMode="auto">
          <a:xfrm>
            <a:off x="5957888" y="4840288"/>
            <a:ext cx="1809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/>
              <a:t>Akio Morita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145463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Sony – firma innowacyjna ?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857364"/>
            <a:ext cx="2703154" cy="207803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2000240"/>
            <a:ext cx="2419570" cy="190976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7173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4286256"/>
            <a:ext cx="2509829" cy="179680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7174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4071942"/>
            <a:ext cx="1857388" cy="203505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1"/>
          <p:cNvSpPr>
            <a:spLocks noGrp="1"/>
          </p:cNvSpPr>
          <p:nvPr>
            <p:ph type="title"/>
          </p:nvPr>
        </p:nvSpPr>
        <p:spPr>
          <a:xfrm>
            <a:off x="571472" y="785794"/>
            <a:ext cx="8145463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Sony – firma innowacyjna ?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643050"/>
            <a:ext cx="8485188" cy="47450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ytuł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145463" cy="838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Innowacyjność – drogą do sukcesu</a:t>
            </a:r>
          </a:p>
        </p:txBody>
      </p:sp>
      <p:grpSp>
        <p:nvGrpSpPr>
          <p:cNvPr id="2" name="Grupa 34"/>
          <p:cNvGrpSpPr>
            <a:grpSpLocks/>
          </p:cNvGrpSpPr>
          <p:nvPr/>
        </p:nvGrpSpPr>
        <p:grpSpPr bwMode="auto">
          <a:xfrm>
            <a:off x="428596" y="1714488"/>
            <a:ext cx="5311775" cy="688975"/>
            <a:chOff x="519668" y="1816484"/>
            <a:chExt cx="5311775" cy="688975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519668" y="1816484"/>
              <a:ext cx="5311775" cy="688975"/>
              <a:chOff x="720" y="1392"/>
              <a:chExt cx="4058" cy="480"/>
            </a:xfrm>
          </p:grpSpPr>
          <p:sp>
            <p:nvSpPr>
              <p:cNvPr id="7" name="AutoShape 9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92157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uk-UA">
                  <a:latin typeface="Arial" charset="0"/>
                  <a:cs typeface="+mn-cs"/>
                </a:endParaRPr>
              </a:p>
            </p:txBody>
          </p:sp>
          <p:grpSp>
            <p:nvGrpSpPr>
              <p:cNvPr id="4" name="Group 10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9" name="AutoShape 11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alpha val="0"/>
                      </a:schemeClr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uk-UA"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10" name="AutoShape 12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uk-UA">
                    <a:latin typeface="Arial" charset="0"/>
                    <a:cs typeface="+mn-cs"/>
                  </a:endParaRPr>
                </a:p>
              </p:txBody>
            </p:sp>
          </p:grpSp>
        </p:grpSp>
        <p:sp>
          <p:nvSpPr>
            <p:cNvPr id="20510" name="pole tekstowe 4"/>
            <p:cNvSpPr txBox="1">
              <a:spLocks noChangeArrowheads="1"/>
            </p:cNvSpPr>
            <p:nvPr/>
          </p:nvSpPr>
          <p:spPr bwMode="auto">
            <a:xfrm>
              <a:off x="861998" y="1848584"/>
              <a:ext cx="443666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l-PL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Czterech studentów informatyki</a:t>
              </a:r>
            </a:p>
          </p:txBody>
        </p:sp>
      </p:grpSp>
      <p:grpSp>
        <p:nvGrpSpPr>
          <p:cNvPr id="5" name="Grupa 37"/>
          <p:cNvGrpSpPr>
            <a:grpSpLocks/>
          </p:cNvGrpSpPr>
          <p:nvPr/>
        </p:nvGrpSpPr>
        <p:grpSpPr bwMode="auto">
          <a:xfrm>
            <a:off x="414338" y="5135564"/>
            <a:ext cx="5311775" cy="688975"/>
            <a:chOff x="513124" y="4308694"/>
            <a:chExt cx="5311775" cy="688975"/>
          </a:xfrm>
        </p:grpSpPr>
        <p:grpSp>
          <p:nvGrpSpPr>
            <p:cNvPr id="6" name="Group 8"/>
            <p:cNvGrpSpPr>
              <a:grpSpLocks/>
            </p:cNvGrpSpPr>
            <p:nvPr/>
          </p:nvGrpSpPr>
          <p:grpSpPr bwMode="auto">
            <a:xfrm>
              <a:off x="513124" y="4308694"/>
              <a:ext cx="5311775" cy="688975"/>
              <a:chOff x="720" y="1392"/>
              <a:chExt cx="4058" cy="480"/>
            </a:xfrm>
          </p:grpSpPr>
          <p:sp>
            <p:nvSpPr>
              <p:cNvPr id="27" name="AutoShape 9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92157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uk-UA">
                  <a:latin typeface="Arial" charset="0"/>
                  <a:cs typeface="+mn-cs"/>
                </a:endParaRPr>
              </a:p>
            </p:txBody>
          </p:sp>
          <p:grpSp>
            <p:nvGrpSpPr>
              <p:cNvPr id="8" name="Group 10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29" name="AutoShape 11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alpha val="0"/>
                      </a:schemeClr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uk-UA"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30" name="AutoShape 12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uk-UA">
                    <a:latin typeface="Arial" charset="0"/>
                    <a:cs typeface="+mn-cs"/>
                  </a:endParaRPr>
                </a:p>
              </p:txBody>
            </p:sp>
          </p:grpSp>
        </p:grpSp>
        <p:sp>
          <p:nvSpPr>
            <p:cNvPr id="20504" name="pole tekstowe 30"/>
            <p:cNvSpPr txBox="1">
              <a:spLocks noChangeArrowheads="1"/>
            </p:cNvSpPr>
            <p:nvPr/>
          </p:nvSpPr>
          <p:spPr bwMode="auto">
            <a:xfrm>
              <a:off x="861998" y="4340794"/>
              <a:ext cx="369267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l-PL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11 listopada 2006 - START</a:t>
              </a:r>
            </a:p>
          </p:txBody>
        </p:sp>
      </p:grpSp>
      <p:grpSp>
        <p:nvGrpSpPr>
          <p:cNvPr id="11" name="Grupa 36"/>
          <p:cNvGrpSpPr>
            <a:grpSpLocks/>
          </p:cNvGrpSpPr>
          <p:nvPr/>
        </p:nvGrpSpPr>
        <p:grpSpPr bwMode="auto">
          <a:xfrm>
            <a:off x="393700" y="3970339"/>
            <a:ext cx="5311775" cy="688975"/>
            <a:chOff x="532758" y="3399549"/>
            <a:chExt cx="5311775" cy="688975"/>
          </a:xfrm>
        </p:grpSpPr>
        <p:grpSp>
          <p:nvGrpSpPr>
            <p:cNvPr id="12" name="Group 8"/>
            <p:cNvGrpSpPr>
              <a:grpSpLocks/>
            </p:cNvGrpSpPr>
            <p:nvPr/>
          </p:nvGrpSpPr>
          <p:grpSpPr bwMode="auto">
            <a:xfrm>
              <a:off x="532758" y="3399549"/>
              <a:ext cx="5311775" cy="688975"/>
              <a:chOff x="720" y="1392"/>
              <a:chExt cx="4058" cy="480"/>
            </a:xfrm>
          </p:grpSpPr>
          <p:sp>
            <p:nvSpPr>
              <p:cNvPr id="22" name="AutoShape 9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92157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uk-UA">
                  <a:latin typeface="Arial" charset="0"/>
                  <a:cs typeface="+mn-cs"/>
                </a:endParaRPr>
              </a:p>
            </p:txBody>
          </p:sp>
          <p:grpSp>
            <p:nvGrpSpPr>
              <p:cNvPr id="13" name="Group 10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24" name="AutoShape 11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alpha val="0"/>
                      </a:schemeClr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uk-UA"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25" name="AutoShape 12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uk-UA">
                    <a:latin typeface="Arial" charset="0"/>
                    <a:cs typeface="+mn-cs"/>
                  </a:endParaRPr>
                </a:p>
              </p:txBody>
            </p:sp>
          </p:grpSp>
        </p:grpSp>
        <p:sp>
          <p:nvSpPr>
            <p:cNvPr id="20498" name="pole tekstowe 31"/>
            <p:cNvSpPr txBox="1">
              <a:spLocks noChangeArrowheads="1"/>
            </p:cNvSpPr>
            <p:nvPr/>
          </p:nvSpPr>
          <p:spPr bwMode="auto">
            <a:xfrm>
              <a:off x="861998" y="3431649"/>
              <a:ext cx="393569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l-PL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200 zł – domena na serwerze</a:t>
              </a:r>
            </a:p>
          </p:txBody>
        </p:sp>
      </p:grpSp>
      <p:grpSp>
        <p:nvGrpSpPr>
          <p:cNvPr id="14" name="Grupa 35"/>
          <p:cNvGrpSpPr>
            <a:grpSpLocks/>
          </p:cNvGrpSpPr>
          <p:nvPr/>
        </p:nvGrpSpPr>
        <p:grpSpPr bwMode="auto">
          <a:xfrm>
            <a:off x="400050" y="2940052"/>
            <a:ext cx="5311775" cy="688975"/>
            <a:chOff x="545848" y="2627716"/>
            <a:chExt cx="5311775" cy="688975"/>
          </a:xfrm>
        </p:grpSpPr>
        <p:grpSp>
          <p:nvGrpSpPr>
            <p:cNvPr id="15" name="Group 8"/>
            <p:cNvGrpSpPr>
              <a:grpSpLocks/>
            </p:cNvGrpSpPr>
            <p:nvPr/>
          </p:nvGrpSpPr>
          <p:grpSpPr bwMode="auto">
            <a:xfrm>
              <a:off x="545848" y="2627716"/>
              <a:ext cx="5311775" cy="688975"/>
              <a:chOff x="720" y="1392"/>
              <a:chExt cx="4058" cy="480"/>
            </a:xfrm>
          </p:grpSpPr>
          <p:sp>
            <p:nvSpPr>
              <p:cNvPr id="17" name="AutoShape 9"/>
              <p:cNvSpPr>
                <a:spLocks noChangeArrowheads="1"/>
              </p:cNvSpPr>
              <p:nvPr/>
            </p:nvSpPr>
            <p:spPr bwMode="gray">
              <a:xfrm>
                <a:off x="720" y="1392"/>
                <a:ext cx="4058" cy="48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chemeClr val="hlink"/>
                  </a:gs>
                  <a:gs pos="50000">
                    <a:schemeClr val="hlink">
                      <a:gamma/>
                      <a:shade val="92157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uk-UA">
                  <a:latin typeface="Arial" charset="0"/>
                  <a:cs typeface="+mn-cs"/>
                </a:endParaRPr>
              </a:p>
            </p:txBody>
          </p:sp>
          <p:grpSp>
            <p:nvGrpSpPr>
              <p:cNvPr id="16" name="Group 10"/>
              <p:cNvGrpSpPr>
                <a:grpSpLocks/>
              </p:cNvGrpSpPr>
              <p:nvPr/>
            </p:nvGrpSpPr>
            <p:grpSpPr bwMode="auto">
              <a:xfrm>
                <a:off x="730" y="1407"/>
                <a:ext cx="4043" cy="444"/>
                <a:chOff x="744" y="1407"/>
                <a:chExt cx="3988" cy="444"/>
              </a:xfrm>
            </p:grpSpPr>
            <p:sp>
              <p:nvSpPr>
                <p:cNvPr id="19" name="AutoShape 11"/>
                <p:cNvSpPr>
                  <a:spLocks noChangeArrowheads="1"/>
                </p:cNvSpPr>
                <p:nvPr/>
              </p:nvSpPr>
              <p:spPr bwMode="gray">
                <a:xfrm>
                  <a:off x="744" y="1736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alpha val="0"/>
                      </a:schemeClr>
                    </a:gs>
                    <a:gs pos="100000">
                      <a:schemeClr val="hlink">
                        <a:gamma/>
                        <a:tint val="0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uk-UA">
                    <a:latin typeface="Arial" charset="0"/>
                    <a:cs typeface="+mn-cs"/>
                  </a:endParaRPr>
                </a:p>
              </p:txBody>
            </p:sp>
            <p:sp>
              <p:nvSpPr>
                <p:cNvPr id="20" name="AutoShape 12"/>
                <p:cNvSpPr>
                  <a:spLocks noChangeArrowheads="1"/>
                </p:cNvSpPr>
                <p:nvPr/>
              </p:nvSpPr>
              <p:spPr bwMode="gray">
                <a:xfrm>
                  <a:off x="744" y="1407"/>
                  <a:ext cx="3988" cy="115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chemeClr val="hlink">
                        <a:gamma/>
                        <a:tint val="0"/>
                        <a:invGamma/>
                      </a:schemeClr>
                    </a:gs>
                    <a:gs pos="100000">
                      <a:schemeClr val="hlink"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endParaRPr lang="uk-UA">
                    <a:latin typeface="Arial" charset="0"/>
                    <a:cs typeface="+mn-cs"/>
                  </a:endParaRPr>
                </a:p>
              </p:txBody>
            </p:sp>
          </p:grpSp>
        </p:grpSp>
        <p:sp>
          <p:nvSpPr>
            <p:cNvPr id="20492" name="pole tekstowe 32"/>
            <p:cNvSpPr txBox="1">
              <a:spLocks noChangeArrowheads="1"/>
            </p:cNvSpPr>
            <p:nvPr/>
          </p:nvSpPr>
          <p:spPr bwMode="auto">
            <a:xfrm>
              <a:off x="861998" y="2659816"/>
              <a:ext cx="346601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pl-PL" b="1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Pomysł – jeden z wielu!!!</a:t>
              </a:r>
            </a:p>
          </p:txBody>
        </p:sp>
      </p:grpSp>
      <p:pic>
        <p:nvPicPr>
          <p:cNvPr id="9224" name="Picture 7" descr="D:\Pulpit aktual\ciekawa lekcja\nasza_klasa_logo_ok-300x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3000372"/>
            <a:ext cx="2011362" cy="11080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9" name="Strzałka w dół 38"/>
          <p:cNvSpPr/>
          <p:nvPr/>
        </p:nvSpPr>
        <p:spPr bwMode="auto">
          <a:xfrm rot="19327845">
            <a:off x="3197225" y="2435227"/>
            <a:ext cx="484188" cy="534987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2124" tIns="41061" rIns="82124" bIns="41061" anchor="ctr">
            <a:spAutoFit/>
          </a:bodyPr>
          <a:lstStyle/>
          <a:p>
            <a:pPr algn="ctr" defTabSz="814388" eaLnBrk="0" hangingPunct="0">
              <a:lnSpc>
                <a:spcPct val="90000"/>
              </a:lnSpc>
              <a:defRPr/>
            </a:pPr>
            <a:endParaRPr lang="pl-PL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  <a:cs typeface="+mn-cs"/>
            </a:endParaRPr>
          </a:p>
        </p:txBody>
      </p:sp>
      <p:sp>
        <p:nvSpPr>
          <p:cNvPr id="41" name="Strzałka w dół 40"/>
          <p:cNvSpPr/>
          <p:nvPr/>
        </p:nvSpPr>
        <p:spPr bwMode="auto">
          <a:xfrm rot="2558273">
            <a:off x="3213100" y="3556002"/>
            <a:ext cx="484188" cy="536575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2124" tIns="41061" rIns="82124" bIns="41061" anchor="ctr">
            <a:spAutoFit/>
          </a:bodyPr>
          <a:lstStyle/>
          <a:p>
            <a:pPr algn="ctr" defTabSz="814388" eaLnBrk="0" hangingPunct="0">
              <a:lnSpc>
                <a:spcPct val="90000"/>
              </a:lnSpc>
              <a:defRPr/>
            </a:pPr>
            <a:endParaRPr lang="pl-PL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  <a:cs typeface="+mn-cs"/>
            </a:endParaRPr>
          </a:p>
        </p:txBody>
      </p:sp>
      <p:sp>
        <p:nvSpPr>
          <p:cNvPr id="42" name="Strzałka w dół 41"/>
          <p:cNvSpPr/>
          <p:nvPr/>
        </p:nvSpPr>
        <p:spPr bwMode="auto">
          <a:xfrm rot="19900282">
            <a:off x="3182938" y="4630739"/>
            <a:ext cx="485775" cy="534988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82124" tIns="41061" rIns="82124" bIns="41061" anchor="ctr">
            <a:spAutoFit/>
          </a:bodyPr>
          <a:lstStyle/>
          <a:p>
            <a:pPr algn="ctr" defTabSz="814388" eaLnBrk="0" hangingPunct="0">
              <a:lnSpc>
                <a:spcPct val="90000"/>
              </a:lnSpc>
              <a:defRPr/>
            </a:pPr>
            <a:endParaRPr lang="pl-PL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ytuł 1"/>
          <p:cNvSpPr>
            <a:spLocks noGrp="1"/>
          </p:cNvSpPr>
          <p:nvPr>
            <p:ph type="title"/>
          </p:nvPr>
        </p:nvSpPr>
        <p:spPr>
          <a:xfrm rot="5400000">
            <a:off x="5050643" y="3093233"/>
            <a:ext cx="6043630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Kto mógł przewidzieć?</a:t>
            </a:r>
          </a:p>
        </p:txBody>
      </p:sp>
      <p:pic>
        <p:nvPicPr>
          <p:cNvPr id="21507" name="Picture 7" descr="D:\Pulpit aktual\ciekawa lekcja\nasza_klasa_logo_ok-300x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14686"/>
            <a:ext cx="1830387" cy="711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000108"/>
            <a:ext cx="5729287" cy="500066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Problem z kapitałem </a:t>
            </a:r>
          </a:p>
        </p:txBody>
      </p:sp>
      <p:pic>
        <p:nvPicPr>
          <p:cNvPr id="22531" name="Picture 7" descr="D:\Pulpit aktual\ciekawa lekcja\nasza_klasa_logo_ok-300x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70713" y="2032000"/>
            <a:ext cx="1830387" cy="7127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071810"/>
            <a:ext cx="1819275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pole tekstowe 5"/>
          <p:cNvSpPr txBox="1">
            <a:spLocks noChangeArrowheads="1"/>
          </p:cNvSpPr>
          <p:nvPr/>
        </p:nvSpPr>
        <p:spPr bwMode="auto">
          <a:xfrm>
            <a:off x="0" y="1928802"/>
            <a:ext cx="74453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pl-PL" dirty="0"/>
              <a:t>Pomoc z niemieckiego funduszu  </a:t>
            </a:r>
            <a:r>
              <a:rPr lang="pl-PL" dirty="0" err="1"/>
              <a:t>Venture</a:t>
            </a:r>
            <a:r>
              <a:rPr lang="pl-PL" dirty="0"/>
              <a:t> Capital</a:t>
            </a:r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r>
              <a:rPr lang="pl-PL" dirty="0" err="1"/>
              <a:t>European</a:t>
            </a:r>
            <a:r>
              <a:rPr lang="pl-PL" dirty="0"/>
              <a:t> </a:t>
            </a:r>
            <a:r>
              <a:rPr lang="pl-PL" dirty="0" err="1"/>
              <a:t>Founders</a:t>
            </a:r>
            <a:r>
              <a:rPr lang="pl-PL" dirty="0"/>
              <a:t> </a:t>
            </a:r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r>
              <a:rPr lang="pl-PL" dirty="0"/>
              <a:t>20% Naszej Klasy za 3 mln zł (cena nieoficjalna)</a:t>
            </a:r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r>
              <a:rPr lang="pl-PL" dirty="0"/>
              <a:t>Nowe serwery (Polska, Niemcy, USA)</a:t>
            </a:r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1"/>
          <p:cNvSpPr>
            <a:spLocks noGrp="1"/>
          </p:cNvSpPr>
          <p:nvPr>
            <p:ph type="title"/>
          </p:nvPr>
        </p:nvSpPr>
        <p:spPr>
          <a:xfrm>
            <a:off x="214282" y="928670"/>
            <a:ext cx="8145463" cy="8382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3200" dirty="0" smtClean="0"/>
              <a:t>Nasza Klasa – czy się komuś opłaca?</a:t>
            </a:r>
          </a:p>
        </p:txBody>
      </p:sp>
      <p:pic>
        <p:nvPicPr>
          <p:cNvPr id="23555" name="Picture 7" descr="D:\Pulpit aktual\ciekawa lekcja\nasza_klasa_logo_ok-300x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3000372"/>
            <a:ext cx="1830387" cy="9493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785926"/>
            <a:ext cx="5943600" cy="409098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355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857892"/>
            <a:ext cx="5943600" cy="3524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7" name="Prostokąt zaokrąglony 6"/>
          <p:cNvSpPr/>
          <p:nvPr/>
        </p:nvSpPr>
        <p:spPr bwMode="auto">
          <a:xfrm>
            <a:off x="3214678" y="5857892"/>
            <a:ext cx="741363" cy="367566"/>
          </a:xfrm>
          <a:prstGeom prst="roundRect">
            <a:avLst/>
          </a:prstGeom>
          <a:noFill/>
          <a:ln w="57150"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82124" tIns="41061" rIns="82124" bIns="41061" anchor="ctr">
            <a:spAutoFit/>
          </a:bodyPr>
          <a:lstStyle/>
          <a:p>
            <a:pPr algn="ctr" defTabSz="814388" eaLnBrk="0" hangingPunct="0">
              <a:lnSpc>
                <a:spcPct val="90000"/>
              </a:lnSpc>
              <a:defRPr/>
            </a:pPr>
            <a:endParaRPr lang="pl-PL">
              <a:ln w="28575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3559" name="pole tekstowe 7"/>
          <p:cNvSpPr txBox="1">
            <a:spLocks noChangeArrowheads="1"/>
          </p:cNvSpPr>
          <p:nvPr/>
        </p:nvSpPr>
        <p:spPr bwMode="auto">
          <a:xfrm>
            <a:off x="655638" y="6396038"/>
            <a:ext cx="177958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200"/>
              <a:t>Źródło:Techcrunch.com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1"/>
          <p:cNvSpPr>
            <a:spLocks noGrp="1"/>
          </p:cNvSpPr>
          <p:nvPr>
            <p:ph type="title"/>
          </p:nvPr>
        </p:nvSpPr>
        <p:spPr>
          <a:xfrm>
            <a:off x="285720" y="785794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Ile i na czym zarabiają?</a:t>
            </a:r>
          </a:p>
        </p:txBody>
      </p:sp>
      <p:pic>
        <p:nvPicPr>
          <p:cNvPr id="24579" name="Picture 7" descr="D:\Pulpit aktual\ciekawa lekcja\nasza_klasa_logo_ok-300x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13612" y="1643050"/>
            <a:ext cx="1830388" cy="7127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4580" name="pole tekstowe 8"/>
          <p:cNvSpPr txBox="1">
            <a:spLocks noChangeArrowheads="1"/>
          </p:cNvSpPr>
          <p:nvPr/>
        </p:nvSpPr>
        <p:spPr bwMode="auto">
          <a:xfrm>
            <a:off x="214282" y="1857364"/>
            <a:ext cx="511175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q"/>
            </a:pPr>
            <a:r>
              <a:rPr lang="pl-PL" dirty="0"/>
              <a:t>Reklama (pierwsi chętni </a:t>
            </a:r>
            <a:r>
              <a:rPr lang="pl-PL" b="1" dirty="0" err="1"/>
              <a:t>google</a:t>
            </a:r>
            <a:r>
              <a:rPr lang="pl-PL" dirty="0"/>
              <a:t>)</a:t>
            </a:r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r>
              <a:rPr lang="pl-PL" dirty="0"/>
              <a:t>Limity ilości zdjęć</a:t>
            </a:r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r>
              <a:rPr lang="pl-PL" dirty="0"/>
              <a:t>Płatne prezenty</a:t>
            </a:r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r>
              <a:rPr lang="pl-PL" dirty="0"/>
              <a:t>Współpraca (Allegro)</a:t>
            </a:r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  <a:p>
            <a:pPr marL="457200" indent="-457200">
              <a:buFont typeface="Wingdings" pitchFamily="2" charset="2"/>
              <a:buChar char="q"/>
            </a:pPr>
            <a:endParaRPr lang="pl-PL" dirty="0"/>
          </a:p>
        </p:txBody>
      </p:sp>
      <p:pic>
        <p:nvPicPr>
          <p:cNvPr id="2458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786058"/>
            <a:ext cx="3619500" cy="22479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458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55800" y="4351338"/>
            <a:ext cx="2347913" cy="1800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mtClean="0"/>
              <a:t>A co z innowacjami?</a:t>
            </a:r>
          </a:p>
        </p:txBody>
      </p:sp>
      <p:sp>
        <p:nvSpPr>
          <p:cNvPr id="13316" name="pole tekstowe 8"/>
          <p:cNvSpPr txBox="1">
            <a:spLocks noChangeArrowheads="1"/>
          </p:cNvSpPr>
          <p:nvPr/>
        </p:nvSpPr>
        <p:spPr bwMode="auto">
          <a:xfrm>
            <a:off x="214282" y="2071678"/>
            <a:ext cx="3179762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q"/>
            </a:pPr>
            <a:r>
              <a:rPr lang="pl-PL" dirty="0"/>
              <a:t>Gry,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q"/>
            </a:pPr>
            <a:r>
              <a:rPr lang="pl-PL" dirty="0"/>
              <a:t>Śledzik,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q"/>
            </a:pPr>
            <a:r>
              <a:rPr lang="pl-PL" dirty="0" err="1"/>
              <a:t>Nk</a:t>
            </a:r>
            <a:r>
              <a:rPr lang="pl-PL" dirty="0"/>
              <a:t> –talk,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q"/>
            </a:pPr>
            <a:r>
              <a:rPr lang="pl-PL" dirty="0"/>
              <a:t>Grupy dyskusyjne,</a:t>
            </a:r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2285992"/>
            <a:ext cx="190500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429000"/>
            <a:ext cx="28098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ytuł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145462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Mam pomysł – skąd fundusze?</a:t>
            </a:r>
          </a:p>
        </p:txBody>
      </p:sp>
      <p:sp>
        <p:nvSpPr>
          <p:cNvPr id="26627" name="Prostokąt 4"/>
          <p:cNvSpPr>
            <a:spLocks noChangeArrowheads="1"/>
          </p:cNvSpPr>
          <p:nvPr/>
        </p:nvSpPr>
        <p:spPr bwMode="auto">
          <a:xfrm>
            <a:off x="0" y="2000240"/>
            <a:ext cx="6605588" cy="188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pl-PL" sz="2000" dirty="0"/>
              <a:t>Aniołowie biznesu (ang. Business </a:t>
            </a:r>
            <a:r>
              <a:rPr lang="pl-PL" sz="2000" dirty="0" err="1"/>
              <a:t>angels</a:t>
            </a:r>
            <a:r>
              <a:rPr lang="pl-PL" sz="2000" dirty="0"/>
              <a:t>)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pl-PL" sz="2000" dirty="0"/>
              <a:t>Fundusze </a:t>
            </a:r>
            <a:r>
              <a:rPr lang="pl-PL" sz="2000" dirty="0" err="1"/>
              <a:t>seed</a:t>
            </a:r>
            <a:r>
              <a:rPr lang="pl-PL" sz="2000" dirty="0"/>
              <a:t> capital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pl-PL" sz="2000" dirty="0"/>
              <a:t>Fundusze </a:t>
            </a:r>
            <a:r>
              <a:rPr lang="pl-PL" sz="2000" dirty="0" err="1"/>
              <a:t>venture</a:t>
            </a:r>
            <a:r>
              <a:rPr lang="pl-PL" sz="2000" dirty="0"/>
              <a:t> capital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q"/>
            </a:pPr>
            <a:r>
              <a:rPr lang="pl-PL" sz="2000" dirty="0" err="1"/>
              <a:t>Private</a:t>
            </a:r>
            <a:r>
              <a:rPr lang="pl-PL" sz="2000" dirty="0"/>
              <a:t> equity</a:t>
            </a:r>
          </a:p>
        </p:txBody>
      </p:sp>
      <p:pic>
        <p:nvPicPr>
          <p:cNvPr id="2662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643182"/>
            <a:ext cx="560070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16738" y="1952625"/>
            <a:ext cx="2038350" cy="28575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18435" name="Tytuł 1"/>
          <p:cNvSpPr>
            <a:spLocks noGrp="1"/>
          </p:cNvSpPr>
          <p:nvPr>
            <p:ph type="title"/>
          </p:nvPr>
        </p:nvSpPr>
        <p:spPr>
          <a:xfrm>
            <a:off x="285720" y="857232"/>
            <a:ext cx="8145462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Anioł biznesu – pomocna dłoń </a:t>
            </a:r>
          </a:p>
        </p:txBody>
      </p:sp>
      <p:sp>
        <p:nvSpPr>
          <p:cNvPr id="27652" name="Prostokąt 4"/>
          <p:cNvSpPr>
            <a:spLocks noChangeArrowheads="1"/>
          </p:cNvSpPr>
          <p:nvPr/>
        </p:nvSpPr>
        <p:spPr bwMode="auto">
          <a:xfrm>
            <a:off x="311150" y="1785926"/>
            <a:ext cx="6605588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pl-PL" sz="2000" dirty="0"/>
              <a:t>inwestorzy indywidualni wnoszący kapitał do spółki znajdującej się na początkowym etapie rozwoju, bądź firmy wymagającej finansowania w celu realizacji strategii ekspansji. </a:t>
            </a:r>
          </a:p>
          <a:p>
            <a:pPr marL="342900" indent="-342900">
              <a:buFont typeface="Wingdings" pitchFamily="2" charset="2"/>
              <a:buChar char="q"/>
            </a:pPr>
            <a:endParaRPr lang="pl-PL" sz="2000" dirty="0"/>
          </a:p>
          <a:p>
            <a:pPr marL="342900" indent="-342900">
              <a:buFont typeface="Wingdings" pitchFamily="2" charset="2"/>
              <a:buChar char="q"/>
            </a:pPr>
            <a:r>
              <a:rPr lang="pl-PL" sz="2000" dirty="0"/>
              <a:t>aniołowie biznesu zapewniają firmie pomoc w zarządzaniu, tworzeniu i realizacji planów strategicznych, kształtowaniu struktury organizacyjnej.</a:t>
            </a:r>
          </a:p>
          <a:p>
            <a:pPr marL="342900" indent="-342900"/>
            <a:endParaRPr lang="pl-PL" sz="2000" dirty="0"/>
          </a:p>
          <a:p>
            <a:pPr marL="342900" indent="-342900">
              <a:buFont typeface="Wingdings" pitchFamily="2" charset="2"/>
              <a:buChar char="q"/>
            </a:pPr>
            <a:r>
              <a:rPr lang="pl-PL" sz="2000" dirty="0"/>
              <a:t>inwestorzy ci preferują inwestycje w przedsiębiorstwa znajdujące się w promieniu kilku lub kilkunastu kilometrów od ich miejsca zamieszkania ze względu na chęć sprawowania stałej kontroli nad realizowanymi projektami.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ytuł 1"/>
          <p:cNvSpPr>
            <a:spLocks noGrp="1"/>
          </p:cNvSpPr>
          <p:nvPr>
            <p:ph type="title"/>
          </p:nvPr>
        </p:nvSpPr>
        <p:spPr>
          <a:xfrm>
            <a:off x="285720" y="857232"/>
            <a:ext cx="8145462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Firmy które skorzystały (Świat)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7786710" y="6000768"/>
            <a:ext cx="107156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200" dirty="0">
                <a:solidFill>
                  <a:srgbClr val="034EA2"/>
                </a:solidFill>
              </a:rPr>
              <a:t>Źródło: </a:t>
            </a:r>
            <a:r>
              <a:rPr lang="pl-PL" sz="1200" dirty="0" err="1">
                <a:solidFill>
                  <a:srgbClr val="034EA2"/>
                </a:solidFill>
              </a:rPr>
              <a:t>lba.pl</a:t>
            </a:r>
            <a:endParaRPr lang="pl-PL" sz="1800" dirty="0"/>
          </a:p>
        </p:txBody>
      </p:sp>
      <p:pic>
        <p:nvPicPr>
          <p:cNvPr id="28676" name="Picture 7" descr="Goog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9376" y="3371837"/>
            <a:ext cx="27082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11" descr="Yahoo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2926" y="5459400"/>
            <a:ext cx="2519363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27" descr="Skype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40414" y="1858950"/>
            <a:ext cx="22955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4" descr="http://bookstore.bw.edu/images/dell-logo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06801" y="3227375"/>
            <a:ext cx="1284288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6" descr="http://blogs.digitalmediaonlineinc.com/TechUniverse/resource/apple-logo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2976" y="1643050"/>
            <a:ext cx="1041400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Picture 12" descr="http://www.charlottesistercities.org/Portals/0/Starbucks%20logo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79826" y="4956162"/>
            <a:ext cx="1223963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14" descr="http://www.topnews.in/files/amazo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67389" y="3875075"/>
            <a:ext cx="2519362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Picture 16" descr="http://www.cttl.net/images/cisco_logo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11176" y="4811700"/>
            <a:ext cx="204311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Picture 25" descr="www.thebodyshop.com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06801" y="1787512"/>
            <a:ext cx="1239838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ytuł 1"/>
          <p:cNvSpPr>
            <a:spLocks noGrp="1"/>
          </p:cNvSpPr>
          <p:nvPr>
            <p:ph type="title"/>
          </p:nvPr>
        </p:nvSpPr>
        <p:spPr>
          <a:xfrm>
            <a:off x="285720" y="857232"/>
            <a:ext cx="8145462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Firmy które skorzystały (Polska)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7786710" y="6072206"/>
            <a:ext cx="107156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sz="1200" dirty="0">
                <a:solidFill>
                  <a:srgbClr val="034EA2"/>
                </a:solidFill>
              </a:rPr>
              <a:t>Źródło: </a:t>
            </a:r>
            <a:r>
              <a:rPr lang="pl-PL" sz="1200" dirty="0" err="1">
                <a:solidFill>
                  <a:srgbClr val="034EA2"/>
                </a:solidFill>
              </a:rPr>
              <a:t>lba.pl</a:t>
            </a:r>
            <a:endParaRPr lang="pl-PL" sz="1800" dirty="0"/>
          </a:p>
        </p:txBody>
      </p:sp>
      <p:pic>
        <p:nvPicPr>
          <p:cNvPr id="29700" name="Picture 4" descr="W%20biegu%20Caf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8613" y="4021138"/>
            <a:ext cx="2735262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5" descr="logoNOWE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2763" y="4021138"/>
            <a:ext cx="3600450" cy="34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6" descr="medicalgorithmics-logo-lar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8300" y="2976563"/>
            <a:ext cx="4032250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7" descr="Legic%20LT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08613" y="2941638"/>
            <a:ext cx="26638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9" descr="flashbook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76813" y="1646238"/>
            <a:ext cx="3027362" cy="88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00100" y="1928802"/>
            <a:ext cx="2909888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54700" y="5329238"/>
            <a:ext cx="151447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7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00100" y="5184775"/>
            <a:ext cx="2686050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ytuł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145462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Sieć aniołów biznesu</a:t>
            </a:r>
          </a:p>
        </p:txBody>
      </p:sp>
      <p:sp>
        <p:nvSpPr>
          <p:cNvPr id="30723" name="Prostokąt 4"/>
          <p:cNvSpPr>
            <a:spLocks noChangeArrowheads="1"/>
          </p:cNvSpPr>
          <p:nvPr/>
        </p:nvSpPr>
        <p:spPr bwMode="auto">
          <a:xfrm>
            <a:off x="1071538" y="1928802"/>
            <a:ext cx="6605588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pl-PL" sz="2000" dirty="0"/>
              <a:t>Organizacje zajmujące się kojarzeniem partnerów biznesowych, skupiających aniołów biznesu i w pewnym sensie normującymi zasady rynku business </a:t>
            </a:r>
            <a:r>
              <a:rPr lang="pl-PL" sz="2000" dirty="0" err="1"/>
              <a:t>angels</a:t>
            </a:r>
            <a:r>
              <a:rPr lang="pl-PL" sz="2000" dirty="0"/>
              <a:t> są sieci skupiające aniołów biznesu</a:t>
            </a:r>
          </a:p>
          <a:p>
            <a:pPr marL="342900" indent="-342900">
              <a:buFont typeface="Wingdings" pitchFamily="2" charset="2"/>
              <a:buChar char="q"/>
            </a:pPr>
            <a:endParaRPr lang="pl-PL" sz="2000" dirty="0"/>
          </a:p>
          <a:p>
            <a:pPr marL="342900" indent="-342900">
              <a:buFont typeface="Wingdings" pitchFamily="2" charset="2"/>
              <a:buChar char="q"/>
            </a:pPr>
            <a:r>
              <a:rPr lang="pl-PL" sz="2000" dirty="0"/>
              <a:t>Europa około 200 sieci </a:t>
            </a:r>
          </a:p>
          <a:p>
            <a:pPr marL="342900" indent="-342900"/>
            <a:endParaRPr lang="pl-PL" sz="2000" dirty="0"/>
          </a:p>
          <a:p>
            <a:pPr marL="342900" indent="-342900">
              <a:buFont typeface="Wingdings" pitchFamily="2" charset="2"/>
              <a:buChar char="q"/>
            </a:pPr>
            <a:r>
              <a:rPr lang="pl-PL" sz="2000" dirty="0"/>
              <a:t>Polska około 6 sieci</a:t>
            </a:r>
          </a:p>
          <a:p>
            <a:pPr marL="342900" indent="-342900"/>
            <a:endParaRPr lang="pl-PL" sz="2000" dirty="0"/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500438"/>
            <a:ext cx="3436938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357694"/>
            <a:ext cx="1430337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5143512"/>
            <a:ext cx="2690813" cy="60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ja Przedsiebiorcze szkol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Prezentacja Przedsiebiorcze szkoly</Template>
  <TotalTime>11</TotalTime>
  <Words>322</Words>
  <Application>Microsoft Office PowerPoint</Application>
  <PresentationFormat>Pokaz na ekranie (4:3)</PresentationFormat>
  <Paragraphs>72</Paragraphs>
  <Slides>17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18" baseType="lpstr">
      <vt:lpstr>Prezentacja Przedsiebiorcze szkoly</vt:lpstr>
      <vt:lpstr>Innowacyjność – klucz do sukcesu</vt:lpstr>
      <vt:lpstr>Innowacja – a cóż to takiego?</vt:lpstr>
      <vt:lpstr>Firmy innowacyjne</vt:lpstr>
      <vt:lpstr>Slajd 4</vt:lpstr>
      <vt:lpstr>Sony – firma innowacyjna ?</vt:lpstr>
      <vt:lpstr>Sony – firma innowacyjna ?</vt:lpstr>
      <vt:lpstr>Innowacyjność – drogą do sukcesu</vt:lpstr>
      <vt:lpstr>Kto mógł przewidzieć?</vt:lpstr>
      <vt:lpstr>Problem z kapitałem </vt:lpstr>
      <vt:lpstr>Nasza Klasa – czy się komuś opłaca?</vt:lpstr>
      <vt:lpstr>Ile i na czym zarabiają?</vt:lpstr>
      <vt:lpstr>A co z innowacjami?</vt:lpstr>
      <vt:lpstr>Mam pomysł – skąd fundusze?</vt:lpstr>
      <vt:lpstr>Anioł biznesu – pomocna dłoń </vt:lpstr>
      <vt:lpstr>Firmy które skorzystały (Świat)</vt:lpstr>
      <vt:lpstr>Firmy które skorzystały (Polska)</vt:lpstr>
      <vt:lpstr>Sieć aniołów biznesu</vt:lpstr>
    </vt:vector>
  </TitlesOfParts>
  <Company>WSIiZ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Innowacyjność – klucz do sukcesu</dc:title>
  <dc:creator>kpado</dc:creator>
  <cp:lastModifiedBy>Wiesław Stręciwilk</cp:lastModifiedBy>
  <cp:revision>5</cp:revision>
  <dcterms:created xsi:type="dcterms:W3CDTF">2011-02-15T14:40:45Z</dcterms:created>
  <dcterms:modified xsi:type="dcterms:W3CDTF">2011-08-24T11:26:40Z</dcterms:modified>
</cp:coreProperties>
</file>