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416" y="-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6A7C4-B861-459E-9551-EAD8416BFA57}" type="datetimeFigureOut">
              <a:rPr lang="pl-PL"/>
              <a:pPr>
                <a:defRPr/>
              </a:pPr>
              <a:t>2013-06-02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35839-AD54-4FB9-8540-13D297DABB4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8621A-D280-4274-AD4C-EDF6BCFF810E}" type="datetimeFigureOut">
              <a:rPr lang="pl-PL"/>
              <a:pPr>
                <a:defRPr/>
              </a:pPr>
              <a:t>2013-06-02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C7670-9376-41DD-961C-FCA3E104EDB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95F5B-ADAA-4DAB-95C9-7E9F814E6665}" type="datetimeFigureOut">
              <a:rPr lang="pl-PL"/>
              <a:pPr>
                <a:defRPr/>
              </a:pPr>
              <a:t>2013-06-02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2A93C-1A2C-4273-999A-5C335F96954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431E4-9228-4F27-A050-7CA176AD57A7}" type="datetimeFigureOut">
              <a:rPr lang="pl-PL"/>
              <a:pPr>
                <a:defRPr/>
              </a:pPr>
              <a:t>2013-06-02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30FDB-CC1A-4C2F-8AD5-54B904841D7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A329E-CF26-40D5-9F83-20D1ECBA9722}" type="datetimeFigureOut">
              <a:rPr lang="pl-PL"/>
              <a:pPr>
                <a:defRPr/>
              </a:pPr>
              <a:t>2013-06-02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8C342-1F92-42DA-9142-DCBC6549FC8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57D88-4E3D-4382-B045-874C099BBD21}" type="datetimeFigureOut">
              <a:rPr lang="pl-PL"/>
              <a:pPr>
                <a:defRPr/>
              </a:pPr>
              <a:t>2013-06-02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D0D34-A348-47D1-87E4-E18B4BFFAC7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DA6F2-08D2-4D30-AFC5-CD2517665492}" type="datetimeFigureOut">
              <a:rPr lang="pl-PL"/>
              <a:pPr>
                <a:defRPr/>
              </a:pPr>
              <a:t>2013-06-02</a:t>
            </a:fld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FA38E-18A0-4D76-BAB8-007BC45074D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70117-C204-411B-918E-8808072AFB1E}" type="datetimeFigureOut">
              <a:rPr lang="pl-PL"/>
              <a:pPr>
                <a:defRPr/>
              </a:pPr>
              <a:t>2013-06-02</a:t>
            </a:fld>
            <a:endParaRPr lang="pl-PL"/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52F659-DBEC-4E5A-97BD-F5D7D17F8A2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2053F-8E2E-4356-A2D6-50CC107098C1}" type="datetimeFigureOut">
              <a:rPr lang="pl-PL"/>
              <a:pPr>
                <a:defRPr/>
              </a:pPr>
              <a:t>2013-06-02</a:t>
            </a:fld>
            <a:endParaRPr lang="pl-PL"/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B2982-FA8E-4811-8819-A081382EA16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299AD-D2FC-40B9-BCF1-A57BE0CA9F05}" type="datetimeFigureOut">
              <a:rPr lang="pl-PL"/>
              <a:pPr>
                <a:defRPr/>
              </a:pPr>
              <a:t>2013-06-02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618BD-E902-4DCB-8419-B06483414A0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7689C6-1A3D-4D6A-8A62-5154AC5A0A64}" type="datetimeFigureOut">
              <a:rPr lang="pl-PL"/>
              <a:pPr>
                <a:defRPr/>
              </a:pPr>
              <a:t>2013-06-02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B1B45-A443-4989-BF9D-F4149C6E8C3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</a:p>
        </p:txBody>
      </p:sp>
      <p:sp>
        <p:nvSpPr>
          <p:cNvPr id="1027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1F8BFB0-2862-4E68-A14A-42D3CED3C331}" type="datetimeFigureOut">
              <a:rPr lang="pl-PL"/>
              <a:pPr>
                <a:defRPr/>
              </a:pPr>
              <a:t>2013-06-02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55A0C5E-BEB7-42F0-9EE3-674F2F76F38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B2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ipsa 7"/>
          <p:cNvSpPr/>
          <p:nvPr/>
        </p:nvSpPr>
        <p:spPr>
          <a:xfrm>
            <a:off x="4704224" y="1628800"/>
            <a:ext cx="3887732" cy="3456384"/>
          </a:xfrm>
          <a:prstGeom prst="ellipse">
            <a:avLst/>
          </a:prstGeom>
          <a:ln>
            <a:noFill/>
          </a:ln>
          <a:effectLst>
            <a:reflection blurRad="6350" stA="50000" endA="300" endPos="900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4" name="Elipsa 3"/>
          <p:cNvSpPr/>
          <p:nvPr/>
        </p:nvSpPr>
        <p:spPr>
          <a:xfrm>
            <a:off x="684268" y="1628800"/>
            <a:ext cx="3887732" cy="3456384"/>
          </a:xfrm>
          <a:prstGeom prst="ellipse">
            <a:avLst/>
          </a:prstGeom>
          <a:ln>
            <a:noFill/>
          </a:ln>
          <a:effectLst>
            <a:reflection blurRad="6350" stA="50000" endA="300" endPos="900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" name="pole tekstowe 1"/>
          <p:cNvSpPr txBox="1"/>
          <p:nvPr/>
        </p:nvSpPr>
        <p:spPr>
          <a:xfrm>
            <a:off x="25400" y="260350"/>
            <a:ext cx="9078913" cy="113982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3400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Kompetencje emocjonalne </a:t>
            </a:r>
            <a:br>
              <a:rPr lang="pl-PL" sz="3400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3400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jako kompetencje osoby przedsiębiorczej</a:t>
            </a:r>
            <a:endParaRPr lang="pl-PL" sz="34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1042988" y="2038350"/>
            <a:ext cx="2982912" cy="107791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3200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Kompetencje </a:t>
            </a:r>
            <a:br>
              <a:rPr lang="pl-PL" sz="3200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3200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osobiste</a:t>
            </a:r>
            <a:endParaRPr lang="pl-PL" sz="32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pole tekstowe 4"/>
          <p:cNvSpPr txBox="1"/>
          <p:nvPr/>
        </p:nvSpPr>
        <p:spPr>
          <a:xfrm>
            <a:off x="5003800" y="2038350"/>
            <a:ext cx="2982913" cy="107791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3200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Kompetencje </a:t>
            </a:r>
            <a:br>
              <a:rPr lang="pl-PL" sz="3200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3200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społeczne</a:t>
            </a:r>
            <a:endParaRPr lang="pl-PL" sz="32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1042988" y="3409950"/>
            <a:ext cx="2982912" cy="138588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dirty="0"/>
              <a:t>Określają stopień, w jakim radzimy sobie ze sobą</a:t>
            </a:r>
            <a:endParaRPr lang="pl-PL" sz="2800" dirty="0"/>
          </a:p>
        </p:txBody>
      </p:sp>
      <p:sp>
        <p:nvSpPr>
          <p:cNvPr id="7" name="pole tekstowe 6"/>
          <p:cNvSpPr txBox="1"/>
          <p:nvPr/>
        </p:nvSpPr>
        <p:spPr>
          <a:xfrm>
            <a:off x="5027613" y="3409950"/>
            <a:ext cx="2981325" cy="138588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dirty="0"/>
              <a:t>Określają stopień, w jakim radzimy sobie z innymi</a:t>
            </a:r>
            <a:endParaRPr lang="pl-PL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lipsa 12"/>
          <p:cNvSpPr/>
          <p:nvPr/>
        </p:nvSpPr>
        <p:spPr>
          <a:xfrm>
            <a:off x="4698890" y="947734"/>
            <a:ext cx="3789587" cy="4608512"/>
          </a:xfrm>
          <a:prstGeom prst="ellipse">
            <a:avLst/>
          </a:prstGeom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12" name="Elipsa 11"/>
          <p:cNvSpPr/>
          <p:nvPr/>
        </p:nvSpPr>
        <p:spPr>
          <a:xfrm>
            <a:off x="962815" y="947734"/>
            <a:ext cx="3789587" cy="4608512"/>
          </a:xfrm>
          <a:prstGeom prst="ellipse">
            <a:avLst/>
          </a:prstGeom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" name="pole tekstowe 1"/>
          <p:cNvSpPr txBox="1"/>
          <p:nvPr/>
        </p:nvSpPr>
        <p:spPr>
          <a:xfrm>
            <a:off x="1511300" y="1295400"/>
            <a:ext cx="2692400" cy="95408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Kompetencje </a:t>
            </a:r>
            <a:br>
              <a:rPr lang="pl-PL" sz="2800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2800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osobiste</a:t>
            </a:r>
            <a:endParaRPr lang="pl-PL" sz="28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1162050" y="2609850"/>
            <a:ext cx="3390900" cy="52387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Samoświadomość</a:t>
            </a:r>
            <a:endParaRPr lang="pl-PL" sz="28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1422400" y="3546475"/>
            <a:ext cx="2870200" cy="52387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Samoregulacja</a:t>
            </a:r>
            <a:endParaRPr lang="pl-PL" sz="28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pole tekstowe 4"/>
          <p:cNvSpPr txBox="1"/>
          <p:nvPr/>
        </p:nvSpPr>
        <p:spPr>
          <a:xfrm>
            <a:off x="1757363" y="4449763"/>
            <a:ext cx="2197100" cy="52387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Motywacja</a:t>
            </a:r>
            <a:endParaRPr lang="pl-PL" sz="28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1624013" y="257175"/>
            <a:ext cx="6318250" cy="61595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3400" b="1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Kompetencje</a:t>
            </a:r>
            <a:r>
              <a:rPr lang="pl-PL" sz="3400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emocjonalne</a:t>
            </a:r>
            <a:endParaRPr lang="pl-PL" sz="34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5178425" y="1328738"/>
            <a:ext cx="2692400" cy="954087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Kompetencje </a:t>
            </a:r>
            <a:br>
              <a:rPr lang="pl-PL" sz="2800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2800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społeczne</a:t>
            </a:r>
            <a:endParaRPr lang="pl-PL" sz="28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5754688" y="2609850"/>
            <a:ext cx="1677987" cy="52387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Empatia</a:t>
            </a:r>
            <a:endParaRPr lang="pl-PL" sz="28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pole tekstowe 8"/>
          <p:cNvSpPr txBox="1"/>
          <p:nvPr/>
        </p:nvSpPr>
        <p:spPr>
          <a:xfrm>
            <a:off x="5232400" y="3495675"/>
            <a:ext cx="2722563" cy="95408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Umiejętności </a:t>
            </a:r>
            <a:br>
              <a:rPr lang="pl-PL" sz="2800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2800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społeczne</a:t>
            </a:r>
            <a:endParaRPr lang="pl-PL" sz="28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346075" y="992188"/>
            <a:ext cx="8640763" cy="95408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dirty="0"/>
              <a:t>Wiedza o swoich stanach wewnętrznych, preferencjach, możliwościach i intuicyjnych ocenach</a:t>
            </a:r>
            <a:endParaRPr lang="pl-PL" sz="2800" b="1" dirty="0"/>
          </a:p>
        </p:txBody>
      </p:sp>
      <p:sp>
        <p:nvSpPr>
          <p:cNvPr id="4" name="pole tekstowe 3"/>
          <p:cNvSpPr txBox="1"/>
          <p:nvPr/>
        </p:nvSpPr>
        <p:spPr>
          <a:xfrm>
            <a:off x="330200" y="2205038"/>
            <a:ext cx="6638925" cy="95408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Świadomość emocjonalna </a:t>
            </a:r>
            <a:r>
              <a:rPr lang="pl-PL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br>
              <a:rPr lang="pl-PL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rozpoznawanie swoich emocji i ich skutków</a:t>
            </a:r>
            <a:endParaRPr lang="pl-PL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pole tekstowe 4"/>
          <p:cNvSpPr txBox="1"/>
          <p:nvPr/>
        </p:nvSpPr>
        <p:spPr>
          <a:xfrm>
            <a:off x="360363" y="3573463"/>
            <a:ext cx="6608762" cy="95408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Poprawna samoocena </a:t>
            </a:r>
            <a:r>
              <a:rPr lang="pl-PL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br>
              <a:rPr lang="pl-PL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poznanie swoich silnych stron i ograniczeń</a:t>
            </a:r>
          </a:p>
        </p:txBody>
      </p:sp>
      <p:sp>
        <p:nvSpPr>
          <p:cNvPr id="6" name="pole tekstowe 5"/>
          <p:cNvSpPr txBox="1"/>
          <p:nvPr/>
        </p:nvSpPr>
        <p:spPr>
          <a:xfrm>
            <a:off x="346075" y="5016500"/>
            <a:ext cx="7105650" cy="13843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pl-PL" sz="28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Wiara w siebie </a:t>
            </a:r>
            <a:r>
              <a:rPr lang="pl-PL" sz="28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– </a:t>
            </a:r>
            <a:br>
              <a:rPr lang="pl-PL" sz="28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pl-PL" sz="28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silne poczucie własnej wartości i świadomość </a:t>
            </a:r>
            <a:br>
              <a:rPr lang="pl-PL" sz="28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pl-PL" sz="28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swoich możliwości oraz umiejętności</a:t>
            </a:r>
          </a:p>
        </p:txBody>
      </p:sp>
      <p:sp>
        <p:nvSpPr>
          <p:cNvPr id="8" name="pole tekstowe 7"/>
          <p:cNvSpPr txBox="1"/>
          <p:nvPr/>
        </p:nvSpPr>
        <p:spPr>
          <a:xfrm>
            <a:off x="2876550" y="115888"/>
            <a:ext cx="3390900" cy="52387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Samoświadomość</a:t>
            </a:r>
            <a:endParaRPr lang="pl-PL" sz="28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8523086" y="-4068"/>
            <a:ext cx="513410" cy="674136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vert="wordArtVert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KOMPETENCJE OSOBISTE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15368" name="Picture 8" descr="Rock Art Gila Person 1 Clip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62750" y="2205038"/>
            <a:ext cx="1379538" cy="163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68263" y="904875"/>
            <a:ext cx="8967787" cy="52387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dirty="0"/>
              <a:t>Panowanie nad swoimi stanami wewnętrznymi i impulsami </a:t>
            </a:r>
            <a:endParaRPr lang="pl-PL" sz="2800" b="1" dirty="0"/>
          </a:p>
        </p:txBody>
      </p:sp>
      <p:sp>
        <p:nvSpPr>
          <p:cNvPr id="4" name="pole tekstowe 3"/>
          <p:cNvSpPr txBox="1"/>
          <p:nvPr/>
        </p:nvSpPr>
        <p:spPr>
          <a:xfrm>
            <a:off x="558800" y="1700213"/>
            <a:ext cx="7834313" cy="95408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dirty="0">
                <a:solidFill>
                  <a:schemeClr val="tx1"/>
                </a:solidFill>
              </a:rPr>
              <a:t>Samokontrola</a:t>
            </a:r>
            <a:r>
              <a:rPr lang="pl-PL" sz="2800" b="1" dirty="0"/>
              <a:t> –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dirty="0"/>
              <a:t>kontrolowanie szkodliwych emocji i impulsów</a:t>
            </a:r>
          </a:p>
        </p:txBody>
      </p:sp>
      <p:sp>
        <p:nvSpPr>
          <p:cNvPr id="6" name="pole tekstowe 5"/>
          <p:cNvSpPr txBox="1"/>
          <p:nvPr/>
        </p:nvSpPr>
        <p:spPr>
          <a:xfrm>
            <a:off x="539750" y="2781300"/>
            <a:ext cx="7834313" cy="138271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dirty="0">
                <a:solidFill>
                  <a:schemeClr val="tx1"/>
                </a:solidFill>
              </a:rPr>
              <a:t>Sumienność </a:t>
            </a:r>
            <a:r>
              <a:rPr lang="pl-PL" sz="2800" b="1" dirty="0"/>
              <a:t>–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dirty="0"/>
              <a:t>przyjmowanie odpowiedzialności za swoje działania</a:t>
            </a:r>
          </a:p>
        </p:txBody>
      </p:sp>
      <p:sp>
        <p:nvSpPr>
          <p:cNvPr id="7" name="pole tekstowe 6"/>
          <p:cNvSpPr txBox="1"/>
          <p:nvPr/>
        </p:nvSpPr>
        <p:spPr>
          <a:xfrm>
            <a:off x="539750" y="4221163"/>
            <a:ext cx="7796213" cy="95408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dirty="0">
                <a:solidFill>
                  <a:schemeClr val="tx1"/>
                </a:solidFill>
              </a:rPr>
              <a:t>Przystosowalność</a:t>
            </a:r>
            <a:r>
              <a:rPr lang="pl-PL" sz="2800" b="1" dirty="0"/>
              <a:t> –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dirty="0"/>
              <a:t>elastyczność w dostosowywaniu się do zmian</a:t>
            </a:r>
          </a:p>
        </p:txBody>
      </p:sp>
      <p:sp>
        <p:nvSpPr>
          <p:cNvPr id="8" name="pole tekstowe 7"/>
          <p:cNvSpPr txBox="1"/>
          <p:nvPr/>
        </p:nvSpPr>
        <p:spPr>
          <a:xfrm>
            <a:off x="558800" y="5218113"/>
            <a:ext cx="7856538" cy="138271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pl-PL" sz="2800" b="1">
                <a:solidFill>
                  <a:schemeClr val="tx1"/>
                </a:solidFill>
              </a:rPr>
              <a:t>Innowacyjność</a:t>
            </a:r>
            <a:r>
              <a:rPr lang="pl-PL" sz="2800" b="1">
                <a:solidFill>
                  <a:srgbClr val="FFFFFF"/>
                </a:solidFill>
              </a:rPr>
              <a:t> – </a:t>
            </a:r>
          </a:p>
          <a:p>
            <a:r>
              <a:rPr lang="pl-PL" sz="2800" b="1">
                <a:solidFill>
                  <a:srgbClr val="FFFFFF"/>
                </a:solidFill>
              </a:rPr>
              <a:t>łatwe przyjmowanie nowatorskich pomysłów </a:t>
            </a:r>
            <a:br>
              <a:rPr lang="pl-PL" sz="2800" b="1">
                <a:solidFill>
                  <a:srgbClr val="FFFFFF"/>
                </a:solidFill>
              </a:rPr>
            </a:br>
            <a:r>
              <a:rPr lang="pl-PL" sz="2800" b="1">
                <a:solidFill>
                  <a:srgbClr val="FFFFFF"/>
                </a:solidFill>
              </a:rPr>
              <a:t>i podejść oraz nowych informacji</a:t>
            </a:r>
          </a:p>
        </p:txBody>
      </p:sp>
      <p:sp>
        <p:nvSpPr>
          <p:cNvPr id="9" name="pole tekstowe 8"/>
          <p:cNvSpPr txBox="1"/>
          <p:nvPr/>
        </p:nvSpPr>
        <p:spPr>
          <a:xfrm>
            <a:off x="3040063" y="169863"/>
            <a:ext cx="2871787" cy="52228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Samoregulacja</a:t>
            </a:r>
            <a:endParaRPr lang="pl-PL" sz="28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8523086" y="-4068"/>
            <a:ext cx="513410" cy="674136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vert="wordArtVert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KOMPETENCJE OSOBISTE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468313" y="765175"/>
            <a:ext cx="8016875" cy="95408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dirty="0"/>
              <a:t>Skłonności emocjonalne, które prowadzą do nowych celów lub ułatwiają ich osiągnięcie</a:t>
            </a:r>
            <a:endParaRPr lang="pl-PL" sz="2800" b="1" dirty="0"/>
          </a:p>
        </p:txBody>
      </p:sp>
      <p:sp>
        <p:nvSpPr>
          <p:cNvPr id="4" name="pole tekstowe 3"/>
          <p:cNvSpPr txBox="1"/>
          <p:nvPr/>
        </p:nvSpPr>
        <p:spPr>
          <a:xfrm>
            <a:off x="87313" y="1839913"/>
            <a:ext cx="8867775" cy="129222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600" b="1" dirty="0">
                <a:solidFill>
                  <a:schemeClr val="tx1"/>
                </a:solidFill>
              </a:rPr>
              <a:t>Dążenie do osiągnięć </a:t>
            </a:r>
            <a:r>
              <a:rPr lang="pl-PL" sz="2600" b="1" dirty="0"/>
              <a:t>– </a:t>
            </a:r>
            <a:br>
              <a:rPr lang="pl-PL" sz="2600" b="1" dirty="0"/>
            </a:br>
            <a:r>
              <a:rPr lang="pl-PL" sz="2600" b="1" dirty="0"/>
              <a:t>starania o lepsze wyniki albo spełnienie kryteriów doskonałości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107950" y="3213100"/>
            <a:ext cx="8856663" cy="89217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600" b="1" dirty="0">
                <a:solidFill>
                  <a:schemeClr val="tx1"/>
                </a:solidFill>
              </a:rPr>
              <a:t>Zaangażowanie</a:t>
            </a:r>
            <a:r>
              <a:rPr lang="pl-PL" sz="2600" b="1" dirty="0"/>
              <a:t> – </a:t>
            </a:r>
            <a:br>
              <a:rPr lang="pl-PL" sz="2600" b="1" dirty="0"/>
            </a:br>
            <a:r>
              <a:rPr lang="pl-PL" sz="2600" b="1" dirty="0"/>
              <a:t>utożsamianie swoich celów z celami grupy lub organizacji</a:t>
            </a:r>
          </a:p>
        </p:txBody>
      </p:sp>
      <p:sp>
        <p:nvSpPr>
          <p:cNvPr id="6" name="pole tekstowe 5"/>
          <p:cNvSpPr txBox="1"/>
          <p:nvPr/>
        </p:nvSpPr>
        <p:spPr>
          <a:xfrm>
            <a:off x="96838" y="4292600"/>
            <a:ext cx="6251575" cy="893763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600" b="1" dirty="0">
                <a:solidFill>
                  <a:schemeClr val="tx1"/>
                </a:solidFill>
              </a:rPr>
              <a:t>Inicjatywa </a:t>
            </a:r>
            <a:r>
              <a:rPr lang="pl-PL" sz="2600" b="1" dirty="0"/>
              <a:t>– </a:t>
            </a:r>
            <a:br>
              <a:rPr lang="pl-PL" sz="2600" b="1" dirty="0"/>
            </a:br>
            <a:r>
              <a:rPr lang="pl-PL" sz="2600" b="1" dirty="0"/>
              <a:t>gotowość do wykorzystywania szans i okazji</a:t>
            </a:r>
          </a:p>
        </p:txBody>
      </p:sp>
      <p:sp>
        <p:nvSpPr>
          <p:cNvPr id="8" name="pole tekstowe 7"/>
          <p:cNvSpPr txBox="1"/>
          <p:nvPr/>
        </p:nvSpPr>
        <p:spPr>
          <a:xfrm>
            <a:off x="96838" y="5384800"/>
            <a:ext cx="8721725" cy="1293813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600" b="1" dirty="0">
                <a:solidFill>
                  <a:schemeClr val="tx1"/>
                </a:solidFill>
              </a:rPr>
              <a:t>Optymizm</a:t>
            </a:r>
            <a:r>
              <a:rPr lang="pl-PL" sz="2600" b="1" dirty="0"/>
              <a:t> – </a:t>
            </a:r>
            <a:br>
              <a:rPr lang="pl-PL" sz="2600" b="1" dirty="0"/>
            </a:br>
            <a:r>
              <a:rPr lang="pl-PL" sz="2600" b="1" dirty="0"/>
              <a:t>wytrwałość w dążeniach do osiągnięcia wytyczonego celu mimo przeszkód i niepowodzeń</a:t>
            </a:r>
          </a:p>
        </p:txBody>
      </p:sp>
      <p:sp>
        <p:nvSpPr>
          <p:cNvPr id="9" name="pole tekstowe 8"/>
          <p:cNvSpPr txBox="1"/>
          <p:nvPr/>
        </p:nvSpPr>
        <p:spPr>
          <a:xfrm>
            <a:off x="3451225" y="198438"/>
            <a:ext cx="2195513" cy="52387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Motywacja</a:t>
            </a:r>
            <a:endParaRPr lang="pl-PL" sz="28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8523086" y="-4068"/>
            <a:ext cx="513410" cy="674136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vert="wordArtVert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KOMPETENCJE OSOBISTE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1709738" y="739775"/>
            <a:ext cx="5673725" cy="95408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dirty="0"/>
              <a:t>Uświadamianie sobie uczuć, potrzeb </a:t>
            </a:r>
            <a:br>
              <a:rPr lang="pl-PL" sz="2800" b="1" dirty="0"/>
            </a:br>
            <a:r>
              <a:rPr lang="pl-PL" sz="2800" b="1" dirty="0"/>
              <a:t>i niepokojów innych osób</a:t>
            </a:r>
            <a:endParaRPr lang="pl-PL" sz="2800" b="1" dirty="0"/>
          </a:p>
        </p:txBody>
      </p:sp>
      <p:sp>
        <p:nvSpPr>
          <p:cNvPr id="4" name="pole tekstowe 3"/>
          <p:cNvSpPr txBox="1"/>
          <p:nvPr/>
        </p:nvSpPr>
        <p:spPr>
          <a:xfrm>
            <a:off x="403225" y="1841500"/>
            <a:ext cx="8320088" cy="129222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600" b="1" dirty="0">
                <a:solidFill>
                  <a:schemeClr val="tx1"/>
                </a:solidFill>
              </a:rPr>
              <a:t>Rozumienie innych </a:t>
            </a:r>
            <a:r>
              <a:rPr lang="pl-PL" sz="2600" b="1" dirty="0"/>
              <a:t>– wyczuwanie uczuć i punktów widzenia innych osób oraz aktywne zainteresowanie ich troskami, niepokojami i zmartwieniami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376238" y="3281363"/>
            <a:ext cx="8347075" cy="89217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600" b="1" dirty="0">
                <a:solidFill>
                  <a:schemeClr val="tx1"/>
                </a:solidFill>
              </a:rPr>
              <a:t>Doskonalenie innych </a:t>
            </a:r>
            <a:r>
              <a:rPr lang="pl-PL" sz="2600" b="1" dirty="0"/>
              <a:t>– wyczuwanie u innych potrzeby rozwoju i rozwijanie ich zdolności</a:t>
            </a:r>
          </a:p>
        </p:txBody>
      </p:sp>
      <p:sp>
        <p:nvSpPr>
          <p:cNvPr id="6" name="pole tekstowe 5"/>
          <p:cNvSpPr txBox="1"/>
          <p:nvPr/>
        </p:nvSpPr>
        <p:spPr>
          <a:xfrm>
            <a:off x="376238" y="4384675"/>
            <a:ext cx="8589962" cy="129222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600" b="1" dirty="0">
                <a:solidFill>
                  <a:schemeClr val="tx1"/>
                </a:solidFill>
              </a:rPr>
              <a:t>Wspieranie różnorodności </a:t>
            </a:r>
            <a:r>
              <a:rPr lang="pl-PL" sz="2600" b="1" dirty="0"/>
              <a:t>– tworzenie i podtrzymywanie szans na osiągnięcia dzięki wykorzystywaniu różnych typów ludzi</a:t>
            </a:r>
          </a:p>
        </p:txBody>
      </p:sp>
      <p:sp>
        <p:nvSpPr>
          <p:cNvPr id="7" name="pole tekstowe 6"/>
          <p:cNvSpPr txBox="1"/>
          <p:nvPr/>
        </p:nvSpPr>
        <p:spPr>
          <a:xfrm>
            <a:off x="369888" y="5818188"/>
            <a:ext cx="8596312" cy="89217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600" b="1" dirty="0">
                <a:solidFill>
                  <a:schemeClr val="tx1"/>
                </a:solidFill>
              </a:rPr>
              <a:t>Świadomość polityczna </a:t>
            </a:r>
            <a:r>
              <a:rPr lang="pl-PL" sz="2600" b="1" dirty="0"/>
              <a:t>– rozpoznawanie emocjonalnych prądów grupy, i stosunków wśród osób z władzy</a:t>
            </a:r>
          </a:p>
        </p:txBody>
      </p:sp>
      <p:sp>
        <p:nvSpPr>
          <p:cNvPr id="8" name="pole tekstowe 7"/>
          <p:cNvSpPr txBox="1"/>
          <p:nvPr/>
        </p:nvSpPr>
        <p:spPr>
          <a:xfrm>
            <a:off x="3732213" y="158750"/>
            <a:ext cx="1679575" cy="52228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Empatia</a:t>
            </a:r>
            <a:endParaRPr lang="pl-PL" sz="28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pole tekstowe 8"/>
          <p:cNvSpPr txBox="1"/>
          <p:nvPr/>
        </p:nvSpPr>
        <p:spPr>
          <a:xfrm>
            <a:off x="8523086" y="-4068"/>
            <a:ext cx="495072" cy="6714570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vert="wordArtVert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KOMPETENCJE SPOŁECZNE</a:t>
            </a:r>
            <a:endParaRPr lang="en-GB" sz="1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18441" name="Picture 8" descr="http://www.clker.com/cliparts/Y/V/0/W/V/U/parent-and-son-walking-m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5250"/>
            <a:ext cx="1806575" cy="176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473075" y="836613"/>
            <a:ext cx="8132763" cy="523875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dirty="0"/>
              <a:t>Umiejętność wzbudzania u innych pożądanych reakcji</a:t>
            </a:r>
            <a:endParaRPr lang="pl-PL" sz="2800" b="1" dirty="0"/>
          </a:p>
        </p:txBody>
      </p:sp>
      <p:sp>
        <p:nvSpPr>
          <p:cNvPr id="4" name="pole tekstowe 3"/>
          <p:cNvSpPr txBox="1"/>
          <p:nvPr/>
        </p:nvSpPr>
        <p:spPr>
          <a:xfrm>
            <a:off x="111125" y="1524000"/>
            <a:ext cx="5468938" cy="8001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300" b="1" dirty="0">
                <a:solidFill>
                  <a:schemeClr val="tx1"/>
                </a:solidFill>
              </a:rPr>
              <a:t>Wpływanie na innych </a:t>
            </a:r>
            <a:r>
              <a:rPr lang="pl-PL" sz="2300" b="1" dirty="0"/>
              <a:t>– opanowanie metod </a:t>
            </a:r>
            <a:br>
              <a:rPr lang="pl-PL" sz="2300" b="1" dirty="0"/>
            </a:br>
            <a:r>
              <a:rPr lang="pl-PL" sz="2300" b="1" dirty="0"/>
              <a:t>skutecznego przekonywania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111125" y="2420938"/>
            <a:ext cx="5468938" cy="8001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300" b="1" dirty="0">
                <a:solidFill>
                  <a:schemeClr val="tx1"/>
                </a:solidFill>
              </a:rPr>
              <a:t>Porozumienie</a:t>
            </a:r>
            <a:r>
              <a:rPr lang="pl-PL" sz="2300" b="1" dirty="0"/>
              <a:t> – słuchanie bez uprzedzeń </a:t>
            </a:r>
            <a:br>
              <a:rPr lang="pl-PL" sz="2300" b="1" dirty="0"/>
            </a:br>
            <a:r>
              <a:rPr lang="pl-PL" sz="2300" b="1" dirty="0"/>
              <a:t>i wysyłanie przekonujących komunikatów</a:t>
            </a:r>
          </a:p>
        </p:txBody>
      </p:sp>
      <p:sp>
        <p:nvSpPr>
          <p:cNvPr id="6" name="pole tekstowe 5"/>
          <p:cNvSpPr txBox="1"/>
          <p:nvPr/>
        </p:nvSpPr>
        <p:spPr>
          <a:xfrm>
            <a:off x="125413" y="3281363"/>
            <a:ext cx="8856662" cy="44767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300" b="1" dirty="0">
                <a:solidFill>
                  <a:schemeClr val="tx1"/>
                </a:solidFill>
              </a:rPr>
              <a:t>Łagodzenie konfliktów </a:t>
            </a:r>
            <a:r>
              <a:rPr lang="pl-PL" sz="2300" b="1" dirty="0"/>
              <a:t>– pośredniczenie w sporach i rozwiązywanie ich</a:t>
            </a:r>
          </a:p>
        </p:txBody>
      </p:sp>
      <p:sp>
        <p:nvSpPr>
          <p:cNvPr id="7" name="pole tekstowe 6"/>
          <p:cNvSpPr txBox="1"/>
          <p:nvPr/>
        </p:nvSpPr>
        <p:spPr>
          <a:xfrm>
            <a:off x="127000" y="3795713"/>
            <a:ext cx="8278813" cy="446087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300" b="1" dirty="0">
                <a:solidFill>
                  <a:schemeClr val="tx1"/>
                </a:solidFill>
              </a:rPr>
              <a:t>Przewodzenie</a:t>
            </a:r>
            <a:r>
              <a:rPr lang="pl-PL" sz="2300" b="1" dirty="0"/>
              <a:t> – inspirowanie jednostek i grup lub kierowanie nimi</a:t>
            </a:r>
          </a:p>
        </p:txBody>
      </p:sp>
      <p:sp>
        <p:nvSpPr>
          <p:cNvPr id="8" name="pole tekstowe 7"/>
          <p:cNvSpPr txBox="1"/>
          <p:nvPr/>
        </p:nvSpPr>
        <p:spPr>
          <a:xfrm>
            <a:off x="117475" y="4360863"/>
            <a:ext cx="7672388" cy="446087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300" b="1" dirty="0">
                <a:solidFill>
                  <a:schemeClr val="tx1"/>
                </a:solidFill>
              </a:rPr>
              <a:t>Katalizowanie zmian </a:t>
            </a:r>
            <a:r>
              <a:rPr lang="pl-PL" sz="2300" b="1" dirty="0"/>
              <a:t>– inicjowanie zmian lub kierowanie nimi</a:t>
            </a:r>
          </a:p>
        </p:txBody>
      </p:sp>
      <p:sp>
        <p:nvSpPr>
          <p:cNvPr id="9" name="pole tekstowe 8"/>
          <p:cNvSpPr txBox="1"/>
          <p:nvPr/>
        </p:nvSpPr>
        <p:spPr>
          <a:xfrm>
            <a:off x="111125" y="4913313"/>
            <a:ext cx="8902700" cy="446087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300" b="1" dirty="0">
                <a:solidFill>
                  <a:schemeClr val="tx1"/>
                </a:solidFill>
              </a:rPr>
              <a:t>Tworzenie więzi </a:t>
            </a:r>
            <a:r>
              <a:rPr lang="pl-PL" sz="2300" b="1" dirty="0"/>
              <a:t>– pielęgnowanie instrumentalnych stosunków z innymi</a:t>
            </a:r>
          </a:p>
        </p:txBody>
      </p:sp>
      <p:sp>
        <p:nvSpPr>
          <p:cNvPr id="10" name="pole tekstowe 9"/>
          <p:cNvSpPr txBox="1"/>
          <p:nvPr/>
        </p:nvSpPr>
        <p:spPr>
          <a:xfrm>
            <a:off x="111125" y="5487988"/>
            <a:ext cx="7818438" cy="46196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300" b="1" dirty="0">
                <a:solidFill>
                  <a:schemeClr val="tx1"/>
                </a:solidFill>
              </a:rPr>
              <a:t>Współpraca</a:t>
            </a:r>
            <a:r>
              <a:rPr lang="pl-PL" sz="2300" b="1" dirty="0"/>
              <a:t> – praca z innymi dla osiągnięcia wspólnego celu</a:t>
            </a:r>
          </a:p>
        </p:txBody>
      </p:sp>
      <p:sp>
        <p:nvSpPr>
          <p:cNvPr id="11" name="pole tekstowe 10"/>
          <p:cNvSpPr txBox="1"/>
          <p:nvPr/>
        </p:nvSpPr>
        <p:spPr>
          <a:xfrm>
            <a:off x="123825" y="6027738"/>
            <a:ext cx="7816850" cy="8001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300" b="1" dirty="0">
                <a:solidFill>
                  <a:schemeClr val="tx1"/>
                </a:solidFill>
              </a:rPr>
              <a:t>Umiejętności zespołowe </a:t>
            </a:r>
            <a:r>
              <a:rPr lang="pl-PL" sz="2300" b="1" dirty="0"/>
              <a:t>– organizowanie współdziałania wszystkich członków grupy dla osiągnięcia zbiorowego celu</a:t>
            </a:r>
          </a:p>
        </p:txBody>
      </p:sp>
      <p:sp>
        <p:nvSpPr>
          <p:cNvPr id="12" name="pole tekstowe 11"/>
          <p:cNvSpPr txBox="1"/>
          <p:nvPr/>
        </p:nvSpPr>
        <p:spPr>
          <a:xfrm>
            <a:off x="2228850" y="188913"/>
            <a:ext cx="4686300" cy="522287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Umiejętności społeczne</a:t>
            </a:r>
            <a:endParaRPr lang="pl-PL" sz="28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8523086" y="-4068"/>
            <a:ext cx="495072" cy="6714570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vert="wordArtVert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KOMPETENCJE SPOŁECZNE</a:t>
            </a:r>
            <a:endParaRPr lang="en-GB" sz="1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15" name="Picture 2" descr="http://ec.l.thumbs.canstockphoto.com/canstock47272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8600" y="1847850"/>
            <a:ext cx="1193800" cy="954088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300</Words>
  <Application>Microsoft Office PowerPoint</Application>
  <PresentationFormat>On-screen Show (4:3)</PresentationFormat>
  <Paragraphs>50</Paragraphs>
  <Slides>7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Szablon projektu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10" baseType="lpstr">
      <vt:lpstr>Calibri</vt:lpstr>
      <vt:lpstr>Arial</vt:lpstr>
      <vt:lpstr>Motyw pakietu Office</vt:lpstr>
      <vt:lpstr>Slajd 1</vt:lpstr>
      <vt:lpstr>Slajd 2</vt:lpstr>
      <vt:lpstr>Slajd 3</vt:lpstr>
      <vt:lpstr>Slajd 4</vt:lpstr>
      <vt:lpstr>Slajd 5</vt:lpstr>
      <vt:lpstr>Slajd 6</vt:lpstr>
      <vt:lpstr>Slajd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Monika</dc:creator>
  <cp:lastModifiedBy>ola</cp:lastModifiedBy>
  <cp:revision>78</cp:revision>
  <dcterms:created xsi:type="dcterms:W3CDTF">2013-05-08T13:02:30Z</dcterms:created>
  <dcterms:modified xsi:type="dcterms:W3CDTF">2013-06-02T06:10:39Z</dcterms:modified>
</cp:coreProperties>
</file>