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2" r:id="rId4"/>
    <p:sldId id="259" r:id="rId5"/>
    <p:sldId id="260" r:id="rId6"/>
    <p:sldId id="261" r:id="rId7"/>
    <p:sldId id="263" r:id="rId8"/>
    <p:sldId id="262" r:id="rId9"/>
    <p:sldId id="264" r:id="rId10"/>
    <p:sldId id="265" r:id="rId11"/>
    <p:sldId id="266" r:id="rId12"/>
    <p:sldId id="273" r:id="rId13"/>
    <p:sldId id="274" r:id="rId14"/>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5050"/>
    <a:srgbClr val="33CCCC"/>
    <a:srgbClr val="33CCFF"/>
    <a:srgbClr val="FFFF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114" y="206"/>
      </p:cViewPr>
      <p:guideLst>
        <p:guide orient="horz" pos="2160"/>
        <p:guide pos="292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pPr>
              <a:defRPr/>
            </a:pPr>
            <a:fld id="{D16D5C14-B80E-4C5C-A99E-16558F744DEE}" type="datetimeFigureOut">
              <a:rPr lang="pl-PL"/>
              <a:pPr>
                <a:defRPr/>
              </a:pPr>
              <a:t>2013-07-26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91A7B83B-6B2B-4DCC-BD22-5B1B4B73A256}"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47B5AFA9-2B41-45E2-9BF1-3168FAE7A0D1}" type="datetimeFigureOut">
              <a:rPr lang="pl-PL"/>
              <a:pPr>
                <a:defRPr/>
              </a:pPr>
              <a:t>2013-07-26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EB7A1BB1-BF2A-43E1-9B6B-81E128B257AD}"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EF46DDED-D6BE-4625-BF7C-7BD8AA693F81}" type="datetimeFigureOut">
              <a:rPr lang="pl-PL"/>
              <a:pPr>
                <a:defRPr/>
              </a:pPr>
              <a:t>2013-07-26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844000C8-9CF2-4501-A87B-518623D4CAA0}"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E1739F7A-87CD-438A-A0B3-2101DB6CFCAF}" type="datetimeFigureOut">
              <a:rPr lang="pl-PL"/>
              <a:pPr>
                <a:defRPr/>
              </a:pPr>
              <a:t>2013-07-26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13A2377D-6A10-4D21-B0C7-E61A8450BD3A}"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fld id="{3FF77A95-B349-450C-9B8B-A05FD59FAD08}" type="datetimeFigureOut">
              <a:rPr lang="pl-PL"/>
              <a:pPr>
                <a:defRPr/>
              </a:pPr>
              <a:t>2013-07-26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98EAA378-8A2D-4E6C-8061-DFC1A02AFB28}"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E327470E-05E4-4FD0-8577-BE8A2F1D006B}" type="datetimeFigureOut">
              <a:rPr lang="pl-PL"/>
              <a:pPr>
                <a:defRPr/>
              </a:pPr>
              <a:t>2013-07-26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D34E5663-2E5B-4E29-9C44-A70D94415A00}"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3"/>
          <p:cNvSpPr>
            <a:spLocks noGrp="1"/>
          </p:cNvSpPr>
          <p:nvPr>
            <p:ph type="dt" sz="half" idx="10"/>
          </p:nvPr>
        </p:nvSpPr>
        <p:spPr/>
        <p:txBody>
          <a:bodyPr/>
          <a:lstStyle>
            <a:lvl1pPr>
              <a:defRPr/>
            </a:lvl1pPr>
          </a:lstStyle>
          <a:p>
            <a:pPr>
              <a:defRPr/>
            </a:pPr>
            <a:fld id="{2A80C151-899F-4381-A0AD-937D789922D0}" type="datetimeFigureOut">
              <a:rPr lang="pl-PL"/>
              <a:pPr>
                <a:defRPr/>
              </a:pPr>
              <a:t>2013-07-26</a:t>
            </a:fld>
            <a:endParaRPr lang="pl-PL"/>
          </a:p>
        </p:txBody>
      </p:sp>
      <p:sp>
        <p:nvSpPr>
          <p:cNvPr id="8" name="Symbol zastępczy stopki 4"/>
          <p:cNvSpPr>
            <a:spLocks noGrp="1"/>
          </p:cNvSpPr>
          <p:nvPr>
            <p:ph type="ftr" sz="quarter" idx="11"/>
          </p:nvPr>
        </p:nvSpPr>
        <p:spPr/>
        <p:txBody>
          <a:bodyPr/>
          <a:lstStyle>
            <a:lvl1pPr>
              <a:defRPr/>
            </a:lvl1pPr>
          </a:lstStyle>
          <a:p>
            <a:pPr>
              <a:defRPr/>
            </a:pPr>
            <a:endParaRPr lang="pl-PL"/>
          </a:p>
        </p:txBody>
      </p:sp>
      <p:sp>
        <p:nvSpPr>
          <p:cNvPr id="9" name="Symbol zastępczy numeru slajdu 5"/>
          <p:cNvSpPr>
            <a:spLocks noGrp="1"/>
          </p:cNvSpPr>
          <p:nvPr>
            <p:ph type="sldNum" sz="quarter" idx="12"/>
          </p:nvPr>
        </p:nvSpPr>
        <p:spPr/>
        <p:txBody>
          <a:bodyPr/>
          <a:lstStyle>
            <a:lvl1pPr>
              <a:defRPr/>
            </a:lvl1pPr>
          </a:lstStyle>
          <a:p>
            <a:pPr>
              <a:defRPr/>
            </a:pPr>
            <a:fld id="{266485F5-193B-4B57-9241-610A02E3E7CC}"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3"/>
          <p:cNvSpPr>
            <a:spLocks noGrp="1"/>
          </p:cNvSpPr>
          <p:nvPr>
            <p:ph type="dt" sz="half" idx="10"/>
          </p:nvPr>
        </p:nvSpPr>
        <p:spPr/>
        <p:txBody>
          <a:bodyPr/>
          <a:lstStyle>
            <a:lvl1pPr>
              <a:defRPr/>
            </a:lvl1pPr>
          </a:lstStyle>
          <a:p>
            <a:pPr>
              <a:defRPr/>
            </a:pPr>
            <a:fld id="{F1E50A1D-58A1-421A-9346-75A69B03C03C}" type="datetimeFigureOut">
              <a:rPr lang="pl-PL"/>
              <a:pPr>
                <a:defRPr/>
              </a:pPr>
              <a:t>2013-07-26</a:t>
            </a:fld>
            <a:endParaRPr lang="pl-PL"/>
          </a:p>
        </p:txBody>
      </p:sp>
      <p:sp>
        <p:nvSpPr>
          <p:cNvPr id="4" name="Symbol zastępczy stopki 4"/>
          <p:cNvSpPr>
            <a:spLocks noGrp="1"/>
          </p:cNvSpPr>
          <p:nvPr>
            <p:ph type="ftr" sz="quarter" idx="11"/>
          </p:nvPr>
        </p:nvSpPr>
        <p:spPr/>
        <p:txBody>
          <a:bodyPr/>
          <a:lstStyle>
            <a:lvl1pPr>
              <a:defRPr/>
            </a:lvl1pPr>
          </a:lstStyle>
          <a:p>
            <a:pPr>
              <a:defRPr/>
            </a:pPr>
            <a:endParaRPr lang="pl-PL"/>
          </a:p>
        </p:txBody>
      </p:sp>
      <p:sp>
        <p:nvSpPr>
          <p:cNvPr id="5" name="Symbol zastępczy numeru slajdu 5"/>
          <p:cNvSpPr>
            <a:spLocks noGrp="1"/>
          </p:cNvSpPr>
          <p:nvPr>
            <p:ph type="sldNum" sz="quarter" idx="12"/>
          </p:nvPr>
        </p:nvSpPr>
        <p:spPr/>
        <p:txBody>
          <a:bodyPr/>
          <a:lstStyle>
            <a:lvl1pPr>
              <a:defRPr/>
            </a:lvl1pPr>
          </a:lstStyle>
          <a:p>
            <a:pPr>
              <a:defRPr/>
            </a:pPr>
            <a:fld id="{0AA4BCAC-1A2F-4073-B00A-4F49BD9F29ED}"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fld id="{B04E0A36-3191-4C29-A3A5-837E79300568}" type="datetimeFigureOut">
              <a:rPr lang="pl-PL"/>
              <a:pPr>
                <a:defRPr/>
              </a:pPr>
              <a:t>2013-07-26</a:t>
            </a:fld>
            <a:endParaRPr lang="pl-PL"/>
          </a:p>
        </p:txBody>
      </p:sp>
      <p:sp>
        <p:nvSpPr>
          <p:cNvPr id="3" name="Symbol zastępczy stopki 4"/>
          <p:cNvSpPr>
            <a:spLocks noGrp="1"/>
          </p:cNvSpPr>
          <p:nvPr>
            <p:ph type="ftr" sz="quarter" idx="11"/>
          </p:nvPr>
        </p:nvSpPr>
        <p:spPr/>
        <p:txBody>
          <a:bodyPr/>
          <a:lstStyle>
            <a:lvl1pPr>
              <a:defRPr/>
            </a:lvl1pPr>
          </a:lstStyle>
          <a:p>
            <a:pPr>
              <a:defRPr/>
            </a:pPr>
            <a:endParaRPr lang="pl-PL"/>
          </a:p>
        </p:txBody>
      </p:sp>
      <p:sp>
        <p:nvSpPr>
          <p:cNvPr id="4" name="Symbol zastępczy numeru slajdu 5"/>
          <p:cNvSpPr>
            <a:spLocks noGrp="1"/>
          </p:cNvSpPr>
          <p:nvPr>
            <p:ph type="sldNum" sz="quarter" idx="12"/>
          </p:nvPr>
        </p:nvSpPr>
        <p:spPr/>
        <p:txBody>
          <a:bodyPr/>
          <a:lstStyle>
            <a:lvl1pPr>
              <a:defRPr/>
            </a:lvl1pPr>
          </a:lstStyle>
          <a:p>
            <a:pPr>
              <a:defRPr/>
            </a:pPr>
            <a:fld id="{245AFCB3-0164-4D73-AD35-FB77DD7729DC}"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B3EAA70F-28F8-4819-8082-A3EEFDB965FC}" type="datetimeFigureOut">
              <a:rPr lang="pl-PL"/>
              <a:pPr>
                <a:defRPr/>
              </a:pPr>
              <a:t>2013-07-26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C3C9682C-FF8D-4FAA-9F27-B844BF83533F}"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45AC7C3C-A661-4460-AE1C-1ED68B0DA8CD}" type="datetimeFigureOut">
              <a:rPr lang="pl-PL"/>
              <a:pPr>
                <a:defRPr/>
              </a:pPr>
              <a:t>2013-07-26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B447685B-7108-40FC-ACF2-BAA3E694D1E4}"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027" name="Symbol zastępczy teks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A85D73A-4F53-4946-8DF7-033EC0C5056F}" type="datetimeFigureOut">
              <a:rPr lang="pl-PL"/>
              <a:pPr>
                <a:defRPr/>
              </a:pPr>
              <a:t>2013-07-26</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2E301B4-2B45-439C-95A6-1676ECF5A4B9}"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openclipart.org/people/Mirek2/juice.svg" TargetMode="Externa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openclipart.org/people/Gerald_G/Gerald_G_Fast_Food_Drinks_(FF_Menu)_2.svg" TargetMode="External"/><Relationship Id="rId1" Type="http://schemas.openxmlformats.org/officeDocument/2006/relationships/slideLayout" Target="../slideLayouts/slideLayout1.xml"/><Relationship Id="rId6" Type="http://schemas.openxmlformats.org/officeDocument/2006/relationships/hyperlink" Target="http://openclipart.org/people/DooFi/Banana.svg" TargetMode="External"/><Relationship Id="rId5" Type="http://schemas.openxmlformats.org/officeDocument/2006/relationships/image" Target="../media/image2.png"/><Relationship Id="rId4" Type="http://schemas.openxmlformats.org/officeDocument/2006/relationships/hyperlink" Target="http://openclipart.org/people/aungkarns/1276682295.svg" TargetMode="Externa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pole tekstowe 3"/>
          <p:cNvSpPr txBox="1"/>
          <p:nvPr/>
        </p:nvSpPr>
        <p:spPr>
          <a:xfrm>
            <a:off x="2439988" y="241300"/>
            <a:ext cx="4264025" cy="615950"/>
          </a:xfrm>
          <a:prstGeom prst="rect">
            <a:avLst/>
          </a:prstGeom>
          <a:effectLst>
            <a:outerShdw blurRad="50800" dist="1270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pl-PL" sz="3400" b="1" spc="300" dirty="0">
                <a:effectLst>
                  <a:outerShdw blurRad="38100" dist="38100" dir="2700000" algn="tl">
                    <a:srgbClr val="000000">
                      <a:alpha val="43137"/>
                    </a:srgbClr>
                  </a:outerShdw>
                </a:effectLst>
              </a:rPr>
              <a:t>Prawa konsumenta</a:t>
            </a:r>
          </a:p>
        </p:txBody>
      </p:sp>
      <p:sp>
        <p:nvSpPr>
          <p:cNvPr id="5" name="pole tekstowe 4"/>
          <p:cNvSpPr txBox="1"/>
          <p:nvPr/>
        </p:nvSpPr>
        <p:spPr>
          <a:xfrm>
            <a:off x="223838" y="1268413"/>
            <a:ext cx="8918575" cy="4721225"/>
          </a:xfrm>
          <a:prstGeom prst="rect">
            <a:avLst/>
          </a:prstGeom>
          <a:noFill/>
        </p:spPr>
        <p:txBody>
          <a:bodyPr wrap="none">
            <a:spAutoFit/>
          </a:bodyPr>
          <a:lstStyle/>
          <a:p>
            <a:pPr fontAlgn="auto">
              <a:lnSpc>
                <a:spcPct val="150000"/>
              </a:lnSpc>
              <a:spcBef>
                <a:spcPts val="0"/>
              </a:spcBef>
              <a:spcAft>
                <a:spcPts val="0"/>
              </a:spcAft>
              <a:defRPr/>
            </a:pPr>
            <a:r>
              <a:rPr lang="pl-PL" sz="3400" b="1" spc="300" dirty="0">
                <a:effectLst>
                  <a:outerShdw blurRad="38100" dist="38100" dir="2700000" algn="tl">
                    <a:srgbClr val="000000">
                      <a:alpha val="43137"/>
                    </a:srgbClr>
                  </a:outerShdw>
                </a:effectLst>
                <a:latin typeface="+mn-lt"/>
              </a:rPr>
              <a:t>Konsument ma prawo do:</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ochrony zdrowia i bezpieczeństwa,</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informacji,</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ochrony interesu ekonomicznego,</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odszkodowania i ułatwień w ich dochodzeniu,</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reprezentacji swoich interesów.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5" name="pole tekstowe 4"/>
          <p:cNvSpPr txBox="1"/>
          <p:nvPr/>
        </p:nvSpPr>
        <p:spPr>
          <a:xfrm>
            <a:off x="720725" y="269875"/>
            <a:ext cx="7262813" cy="61912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pl-PL" sz="3400" b="1">
                <a:solidFill>
                  <a:schemeClr val="bg1"/>
                </a:solidFill>
                <a:effectLst>
                  <a:outerShdw blurRad="38100" dist="38100" dir="2700000" algn="tl">
                    <a:srgbClr val="000000"/>
                  </a:outerShdw>
                </a:effectLst>
              </a:rPr>
              <a:t>Co to jest gwarancja i co nam ona daje?</a:t>
            </a:r>
          </a:p>
        </p:txBody>
      </p:sp>
      <p:sp>
        <p:nvSpPr>
          <p:cNvPr id="6" name="Prostokąt 5"/>
          <p:cNvSpPr/>
          <p:nvPr/>
        </p:nvSpPr>
        <p:spPr>
          <a:xfrm>
            <a:off x="669925" y="1084263"/>
            <a:ext cx="7864475" cy="1384300"/>
          </a:xfrm>
          <a:prstGeom prst="rect">
            <a:avLst/>
          </a:prstGeom>
          <a:effectLst>
            <a:outerShdw blurRad="50800" dist="38100" dir="5400000" algn="t" rotWithShape="0">
              <a:schemeClr val="bg2">
                <a:lumMod val="75000"/>
                <a:alpha val="40000"/>
              </a:schemeClr>
            </a:outerShdw>
          </a:effectLst>
        </p:spPr>
        <p:txBody>
          <a:bodyPr>
            <a:spAutoFit/>
          </a:bodyPr>
          <a:lstStyle/>
          <a:p>
            <a:r>
              <a:rPr lang="pl-PL" sz="2800">
                <a:latin typeface="Verdana" pitchFamily="34" charset="0"/>
              </a:rPr>
              <a:t>Jest to pisemne zobowiązanie gwaranta do bezpłatnego usunięcia wad lub wymiany towaru na niewadliwy.</a:t>
            </a:r>
          </a:p>
        </p:txBody>
      </p:sp>
      <p:sp>
        <p:nvSpPr>
          <p:cNvPr id="3" name="Prostokąt 2"/>
          <p:cNvSpPr/>
          <p:nvPr/>
        </p:nvSpPr>
        <p:spPr>
          <a:xfrm>
            <a:off x="746125" y="2738438"/>
            <a:ext cx="2225675" cy="609600"/>
          </a:xfrm>
          <a:prstGeom prst="rect">
            <a:avLst/>
          </a:prstGeom>
        </p:spPr>
        <p:txBody>
          <a:bodyPr wrap="none">
            <a:spAutoFit/>
          </a:bodyPr>
          <a:lstStyle/>
          <a:p>
            <a:r>
              <a:rPr lang="pl-PL" sz="3400" b="1">
                <a:solidFill>
                  <a:srgbClr val="FF0000"/>
                </a:solidFill>
                <a:effectLst>
                  <a:outerShdw blurRad="38100" dist="38100" dir="2700000" algn="tl">
                    <a:srgbClr val="000000"/>
                  </a:outerShdw>
                </a:effectLst>
                <a:latin typeface="Segoe Script"/>
              </a:rPr>
              <a:t>Pamiętaj! </a:t>
            </a:r>
          </a:p>
        </p:txBody>
      </p:sp>
      <p:sp>
        <p:nvSpPr>
          <p:cNvPr id="22533" name="Prostokąt 6"/>
          <p:cNvSpPr>
            <a:spLocks noChangeArrowheads="1"/>
          </p:cNvSpPr>
          <p:nvPr/>
        </p:nvSpPr>
        <p:spPr bwMode="auto">
          <a:xfrm>
            <a:off x="669925" y="3209925"/>
            <a:ext cx="7934325" cy="1800225"/>
          </a:xfrm>
          <a:prstGeom prst="rect">
            <a:avLst/>
          </a:prstGeom>
          <a:noFill/>
          <a:ln w="9525">
            <a:noFill/>
            <a:miter lim="800000"/>
            <a:headEnd/>
            <a:tailEnd/>
          </a:ln>
        </p:spPr>
        <p:txBody>
          <a:bodyPr>
            <a:spAutoFit/>
          </a:bodyPr>
          <a:lstStyle/>
          <a:p>
            <a:r>
              <a:rPr lang="pl-PL" sz="2800" b="1">
                <a:latin typeface="Calibri" pitchFamily="34" charset="0"/>
              </a:rPr>
              <a:t>Udzielenie gwarancji wcale nie pozbawia nas praw przysługujących nam na mocy przepisów powszechnie obowiązujących, czyli związanych </a:t>
            </a:r>
            <a:br>
              <a:rPr lang="pl-PL" sz="2800" b="1">
                <a:latin typeface="Calibri" pitchFamily="34" charset="0"/>
              </a:rPr>
            </a:br>
            <a:r>
              <a:rPr lang="pl-PL" sz="2800" b="1">
                <a:latin typeface="Calibri" pitchFamily="34" charset="0"/>
              </a:rPr>
              <a:t>z niezgodnością towaru z umową. </a:t>
            </a:r>
          </a:p>
        </p:txBody>
      </p:sp>
      <p:sp>
        <p:nvSpPr>
          <p:cNvPr id="22534" name="Prostokąt 7"/>
          <p:cNvSpPr>
            <a:spLocks noChangeArrowheads="1"/>
          </p:cNvSpPr>
          <p:nvPr/>
        </p:nvSpPr>
        <p:spPr bwMode="auto">
          <a:xfrm>
            <a:off x="669925" y="4941888"/>
            <a:ext cx="7934325" cy="1384300"/>
          </a:xfrm>
          <a:prstGeom prst="rect">
            <a:avLst/>
          </a:prstGeom>
          <a:noFill/>
          <a:ln w="9525">
            <a:noFill/>
            <a:miter lim="800000"/>
            <a:headEnd/>
            <a:tailEnd/>
          </a:ln>
        </p:spPr>
        <p:txBody>
          <a:bodyPr>
            <a:spAutoFit/>
          </a:bodyPr>
          <a:lstStyle/>
          <a:p>
            <a:r>
              <a:rPr lang="pl-PL" sz="2800" b="1" dirty="0">
                <a:latin typeface="Calibri" pitchFamily="34" charset="0"/>
              </a:rPr>
              <a:t>To konsument wybiera, czy skorzysta z prawa, jakie mamy wszyscy na mocy </a:t>
            </a:r>
            <a:r>
              <a:rPr lang="pl-PL" sz="2800" b="1" dirty="0" smtClean="0">
                <a:latin typeface="Calibri" pitchFamily="34" charset="0"/>
              </a:rPr>
              <a:t>ustawy, </a:t>
            </a:r>
            <a:r>
              <a:rPr lang="pl-PL" sz="2800" b="1" dirty="0">
                <a:latin typeface="Calibri" pitchFamily="34" charset="0"/>
              </a:rPr>
              <a:t>czy też z tych, jakie dał gwarant. Zawsze pamiętaj o możliwości wyboru.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6" name="Prostokąt 5"/>
          <p:cNvSpPr/>
          <p:nvPr/>
        </p:nvSpPr>
        <p:spPr>
          <a:xfrm>
            <a:off x="1293813" y="1403350"/>
            <a:ext cx="6769100" cy="2835275"/>
          </a:xfrm>
          <a:prstGeom prst="rect">
            <a:avLst/>
          </a:prstGeom>
        </p:spPr>
        <p:txBody>
          <a:bodyPr>
            <a:spAutoFit/>
          </a:bodyPr>
          <a:lstStyle/>
          <a:p>
            <a:r>
              <a:rPr lang="pl-PL" sz="3000" b="1">
                <a:latin typeface="Calibri" pitchFamily="34" charset="0"/>
              </a:rPr>
              <a:t>Jeżeli czas obowiązywania gwarancji jest </a:t>
            </a:r>
            <a:r>
              <a:rPr lang="pl-PL" sz="3000">
                <a:latin typeface="Calibri" pitchFamily="34" charset="0"/>
              </a:rPr>
              <a:t>krótszy niż 2 lata, to </a:t>
            </a:r>
            <a:r>
              <a:rPr lang="pl-PL" sz="3000" b="1">
                <a:effectLst>
                  <a:outerShdw blurRad="38100" dist="38100" dir="2700000" algn="tl">
                    <a:srgbClr val="FFFFFF"/>
                  </a:outerShdw>
                </a:effectLst>
                <a:latin typeface="Calibri" pitchFamily="34" charset="0"/>
              </a:rPr>
              <a:t>nie jest to dla Ciebie korzystne</a:t>
            </a:r>
            <a:r>
              <a:rPr lang="pl-PL" sz="3000">
                <a:latin typeface="Calibri" pitchFamily="34" charset="0"/>
              </a:rPr>
              <a:t>, dlatego skorzystaj z praw ustawowych, czyli możliwości </a:t>
            </a:r>
            <a:r>
              <a:rPr lang="pl-PL" sz="3000" b="1">
                <a:effectLst>
                  <a:outerShdw blurRad="38100" dist="38100" dir="2700000" algn="tl">
                    <a:srgbClr val="FFFFFF"/>
                  </a:outerShdw>
                </a:effectLst>
                <a:latin typeface="Calibri" pitchFamily="34" charset="0"/>
              </a:rPr>
              <a:t>złożenia reklamacji z tytułu niezgodności towaru </a:t>
            </a:r>
            <a:br>
              <a:rPr lang="pl-PL" sz="3000" b="1">
                <a:effectLst>
                  <a:outerShdw blurRad="38100" dist="38100" dir="2700000" algn="tl">
                    <a:srgbClr val="FFFFFF"/>
                  </a:outerShdw>
                </a:effectLst>
                <a:latin typeface="Calibri" pitchFamily="34" charset="0"/>
              </a:rPr>
            </a:br>
            <a:r>
              <a:rPr lang="pl-PL" sz="3000" b="1">
                <a:effectLst>
                  <a:outerShdw blurRad="38100" dist="38100" dir="2700000" algn="tl">
                    <a:srgbClr val="FFFFFF"/>
                  </a:outerShdw>
                </a:effectLst>
                <a:latin typeface="Calibri" pitchFamily="34" charset="0"/>
              </a:rPr>
              <a:t>z umową.</a:t>
            </a:r>
          </a:p>
        </p:txBody>
      </p:sp>
      <p:sp>
        <p:nvSpPr>
          <p:cNvPr id="3" name="Prostokąt 2"/>
          <p:cNvSpPr/>
          <p:nvPr/>
        </p:nvSpPr>
        <p:spPr>
          <a:xfrm>
            <a:off x="1258888" y="692150"/>
            <a:ext cx="5164137" cy="677863"/>
          </a:xfrm>
          <a:prstGeom prst="rect">
            <a:avLst/>
          </a:prstGeom>
        </p:spPr>
        <p:txBody>
          <a:bodyPr wrap="none">
            <a:spAutoFit/>
          </a:bodyPr>
          <a:lstStyle/>
          <a:p>
            <a:r>
              <a:rPr lang="pl-PL" sz="3800" b="1">
                <a:solidFill>
                  <a:srgbClr val="FF0000"/>
                </a:solidFill>
                <a:effectLst>
                  <a:outerShdw blurRad="38100" dist="38100" dir="2700000" algn="tl">
                    <a:srgbClr val="000000"/>
                  </a:outerShdw>
                </a:effectLst>
                <a:latin typeface="Segoe Script"/>
              </a:rPr>
              <a:t>Warto wiedzieć: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5050"/>
        </a:solidFill>
        <a:effectLst/>
      </p:bgPr>
    </p:bg>
    <p:spTree>
      <p:nvGrpSpPr>
        <p:cNvPr id="1" name=""/>
        <p:cNvGrpSpPr/>
        <p:nvPr/>
      </p:nvGrpSpPr>
      <p:grpSpPr>
        <a:xfrm>
          <a:off x="0" y="0"/>
          <a:ext cx="0" cy="0"/>
          <a:chOff x="0" y="0"/>
          <a:chExt cx="0" cy="0"/>
        </a:xfrm>
      </p:grpSpPr>
      <p:sp>
        <p:nvSpPr>
          <p:cNvPr id="3" name="pole tekstowe 2"/>
          <p:cNvSpPr txBox="1"/>
          <p:nvPr/>
        </p:nvSpPr>
        <p:spPr>
          <a:xfrm>
            <a:off x="1879600" y="241300"/>
            <a:ext cx="5527675" cy="614363"/>
          </a:xfrm>
          <a:prstGeom prst="rect">
            <a:avLst/>
          </a:prstGeom>
          <a:effectLst>
            <a:outerShdw blurRad="50800" dist="38100" dir="5400000" algn="t"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wrap="none">
            <a:spAutoFit/>
          </a:bodyPr>
          <a:lstStyle/>
          <a:p>
            <a:pPr fontAlgn="auto">
              <a:spcBef>
                <a:spcPts val="0"/>
              </a:spcBef>
              <a:spcAft>
                <a:spcPts val="0"/>
              </a:spcAft>
              <a:defRPr/>
            </a:pPr>
            <a:r>
              <a:rPr lang="pl-PL" sz="3400" b="1" spc="300" dirty="0">
                <a:effectLst>
                  <a:outerShdw blurRad="38100" dist="38100" dir="2700000" algn="tl">
                    <a:srgbClr val="000000">
                      <a:alpha val="43137"/>
                    </a:srgbClr>
                  </a:outerShdw>
                </a:effectLst>
              </a:rPr>
              <a:t>GDZIE SZUKAĆ POMOCY?</a:t>
            </a:r>
          </a:p>
        </p:txBody>
      </p:sp>
      <p:sp>
        <p:nvSpPr>
          <p:cNvPr id="4" name="Prostokąt 3"/>
          <p:cNvSpPr/>
          <p:nvPr/>
        </p:nvSpPr>
        <p:spPr>
          <a:xfrm>
            <a:off x="323850" y="920750"/>
            <a:ext cx="8496300" cy="4970463"/>
          </a:xfrm>
          <a:prstGeom prst="rect">
            <a:avLst/>
          </a:prstGeom>
        </p:spPr>
        <p:txBody>
          <a:bodyPr>
            <a:spAutoFit/>
          </a:bodyPr>
          <a:lstStyle/>
          <a:p>
            <a:r>
              <a:rPr lang="pl-PL" sz="3400" b="1">
                <a:solidFill>
                  <a:srgbClr val="92D050"/>
                </a:solidFill>
                <a:effectLst>
                  <a:outerShdw blurRad="38100" dist="38100" dir="2700000" algn="tl">
                    <a:srgbClr val="000000"/>
                  </a:outerShdw>
                </a:effectLst>
                <a:latin typeface="Calibri" pitchFamily="34" charset="0"/>
              </a:rPr>
              <a:t>Kiedy naruszone zostaną Twoje prawa konsumenckie, możesz udać się do: </a:t>
            </a:r>
          </a:p>
          <a:p>
            <a:pPr>
              <a:buClr>
                <a:srgbClr val="92D050"/>
              </a:buClr>
              <a:buFont typeface="Wingdings" pitchFamily="2" charset="2"/>
              <a:buChar char="q"/>
            </a:pPr>
            <a:r>
              <a:rPr lang="pl-PL" sz="2800" b="1">
                <a:effectLst>
                  <a:outerShdw blurRad="38100" dist="38100" dir="2700000" algn="tl">
                    <a:srgbClr val="FFFFFF"/>
                  </a:outerShdw>
                </a:effectLst>
                <a:latin typeface="Calibri" pitchFamily="34" charset="0"/>
              </a:rPr>
              <a:t>powiatowego (miejskiego) rzecznika konsumentów</a:t>
            </a:r>
            <a:r>
              <a:rPr lang="pl-PL" sz="2800" b="1">
                <a:latin typeface="Calibri" pitchFamily="34" charset="0"/>
              </a:rPr>
              <a:t> – adresy rzeczników znajdują się na stronie www.uokik.gov.pl, w zakładce Ochrona konsumentów. Rzecznik praw konsumentów udziela bezpłatnych porad prawnych dotyczących problemów konsumenckich. </a:t>
            </a:r>
            <a:br>
              <a:rPr lang="pl-PL" sz="2800" b="1">
                <a:latin typeface="Calibri" pitchFamily="34" charset="0"/>
              </a:rPr>
            </a:br>
            <a:r>
              <a:rPr lang="pl-PL" sz="2800" b="1">
                <a:latin typeface="Calibri" pitchFamily="34" charset="0"/>
              </a:rPr>
              <a:t>W uzasadnionych wypadkach może wystąpić jako mediator w sporze konsumenckim lub wnieść powództwo sądowe przeciw nieuczciwemu przedsiębiorcy.</a:t>
            </a:r>
          </a:p>
        </p:txBody>
      </p:sp>
      <p:sp>
        <p:nvSpPr>
          <p:cNvPr id="7" name="Strzałka w dół 6"/>
          <p:cNvSpPr/>
          <p:nvPr/>
        </p:nvSpPr>
        <p:spPr>
          <a:xfrm rot="19761525">
            <a:off x="1830388" y="3122613"/>
            <a:ext cx="1408112" cy="3348037"/>
          </a:xfrm>
          <a:prstGeom prst="downArrow">
            <a:avLst>
              <a:gd name="adj1" fmla="val 50000"/>
              <a:gd name="adj2" fmla="val 95352"/>
            </a:avLst>
          </a:prstGeom>
          <a:solidFill>
            <a:srgbClr val="FFFF99">
              <a:alpha val="14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24581" name="Picture 2" descr="UOKIK - Urząd Ochrony Konkurencji i Konsumentów"/>
          <p:cNvPicPr>
            <a:picLocks noChangeAspect="1" noChangeArrowheads="1"/>
          </p:cNvPicPr>
          <p:nvPr/>
        </p:nvPicPr>
        <p:blipFill>
          <a:blip r:embed="rId2"/>
          <a:srcRect/>
          <a:stretch>
            <a:fillRect/>
          </a:stretch>
        </p:blipFill>
        <p:spPr bwMode="auto">
          <a:xfrm>
            <a:off x="3635375" y="5395913"/>
            <a:ext cx="4386263" cy="148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5050"/>
        </a:solidFill>
        <a:effectLst/>
      </p:bgPr>
    </p:bg>
    <p:spTree>
      <p:nvGrpSpPr>
        <p:cNvPr id="1" name=""/>
        <p:cNvGrpSpPr/>
        <p:nvPr/>
      </p:nvGrpSpPr>
      <p:grpSpPr>
        <a:xfrm>
          <a:off x="0" y="0"/>
          <a:ext cx="0" cy="0"/>
          <a:chOff x="0" y="0"/>
          <a:chExt cx="0" cy="0"/>
        </a:xfrm>
      </p:grpSpPr>
      <p:sp>
        <p:nvSpPr>
          <p:cNvPr id="3" name="pole tekstowe 2"/>
          <p:cNvSpPr txBox="1"/>
          <p:nvPr/>
        </p:nvSpPr>
        <p:spPr>
          <a:xfrm>
            <a:off x="1879600" y="241300"/>
            <a:ext cx="5527675" cy="614363"/>
          </a:xfrm>
          <a:prstGeom prst="rect">
            <a:avLst/>
          </a:prstGeom>
          <a:effectLst>
            <a:outerShdw blurRad="50800" dist="38100" dir="5400000" algn="t"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wrap="none">
            <a:spAutoFit/>
          </a:bodyPr>
          <a:lstStyle/>
          <a:p>
            <a:pPr fontAlgn="auto">
              <a:spcBef>
                <a:spcPts val="0"/>
              </a:spcBef>
              <a:spcAft>
                <a:spcPts val="0"/>
              </a:spcAft>
              <a:defRPr/>
            </a:pPr>
            <a:r>
              <a:rPr lang="pl-PL" sz="3400" b="1" spc="300" dirty="0">
                <a:effectLst>
                  <a:outerShdw blurRad="38100" dist="38100" dir="2700000" algn="tl">
                    <a:srgbClr val="000000">
                      <a:alpha val="43137"/>
                    </a:srgbClr>
                  </a:outerShdw>
                </a:effectLst>
              </a:rPr>
              <a:t>GDZIE SZUKAĆ POMOCY?</a:t>
            </a:r>
          </a:p>
        </p:txBody>
      </p:sp>
      <p:sp>
        <p:nvSpPr>
          <p:cNvPr id="4" name="Prostokąt 3"/>
          <p:cNvSpPr/>
          <p:nvPr/>
        </p:nvSpPr>
        <p:spPr>
          <a:xfrm>
            <a:off x="395288" y="1052513"/>
            <a:ext cx="8640762" cy="4483100"/>
          </a:xfrm>
          <a:prstGeom prst="rect">
            <a:avLst/>
          </a:prstGeom>
        </p:spPr>
        <p:txBody>
          <a:bodyPr>
            <a:spAutoFit/>
          </a:bodyPr>
          <a:lstStyle/>
          <a:p>
            <a:r>
              <a:rPr lang="pl-PL" sz="3200" b="1">
                <a:solidFill>
                  <a:srgbClr val="92D050"/>
                </a:solidFill>
                <a:effectLst>
                  <a:outerShdw blurRad="38100" dist="38100" dir="2700000" algn="tl">
                    <a:srgbClr val="000000"/>
                  </a:outerShdw>
                </a:effectLst>
                <a:latin typeface="Calibri" pitchFamily="34" charset="0"/>
              </a:rPr>
              <a:t>Kiedy naruszone zostaną Twoje prawa konsumenckie, możesz udać się </a:t>
            </a:r>
            <a:r>
              <a:rPr lang="pl-PL" sz="3200" b="1" u="sng">
                <a:solidFill>
                  <a:srgbClr val="92D050"/>
                </a:solidFill>
                <a:effectLst>
                  <a:outerShdw blurRad="38100" dist="38100" dir="2700000" algn="tl">
                    <a:srgbClr val="000000"/>
                  </a:outerShdw>
                </a:effectLst>
                <a:latin typeface="Calibri" pitchFamily="34" charset="0"/>
              </a:rPr>
              <a:t>także</a:t>
            </a:r>
            <a:r>
              <a:rPr lang="pl-PL" sz="3200" b="1">
                <a:solidFill>
                  <a:srgbClr val="92D050"/>
                </a:solidFill>
                <a:effectLst>
                  <a:outerShdw blurRad="38100" dist="38100" dir="2700000" algn="tl">
                    <a:srgbClr val="000000"/>
                  </a:outerShdw>
                </a:effectLst>
                <a:latin typeface="Calibri" pitchFamily="34" charset="0"/>
              </a:rPr>
              <a:t> do: </a:t>
            </a:r>
            <a:endParaRPr lang="pl-PL" sz="3200">
              <a:solidFill>
                <a:srgbClr val="92D050"/>
              </a:solidFill>
              <a:effectLst>
                <a:outerShdw blurRad="38100" dist="38100" dir="2700000" algn="tl">
                  <a:srgbClr val="000000"/>
                </a:outerShdw>
              </a:effectLst>
              <a:latin typeface="Calibri" pitchFamily="34" charset="0"/>
            </a:endParaRPr>
          </a:p>
          <a:p>
            <a:pPr>
              <a:buClr>
                <a:srgbClr val="92D050"/>
              </a:buClr>
              <a:buFont typeface="Wingdings" pitchFamily="2" charset="2"/>
              <a:buChar char="q"/>
            </a:pPr>
            <a:r>
              <a:rPr lang="pl-PL" sz="2800" b="1">
                <a:effectLst>
                  <a:outerShdw blurRad="38100" dist="38100" dir="2700000" algn="tl">
                    <a:srgbClr val="FFFFFF"/>
                  </a:outerShdw>
                </a:effectLst>
                <a:latin typeface="Calibri" pitchFamily="34" charset="0"/>
              </a:rPr>
              <a:t>organizacji konsumenckich </a:t>
            </a:r>
            <a:r>
              <a:rPr lang="pl-PL" sz="2800" b="1">
                <a:latin typeface="Calibri" pitchFamily="34" charset="0"/>
              </a:rPr>
              <a:t>– podobnie jak rzecznicy praw konsumentów udzielają one bezpłatnych porad prawnych na rzecz konsumentów, mogą również pomagać w prowadzeniu sądowego sporu z nieuczciwym przedsiębiorcą. Zajmują się też rozpowszechnianiem wiedzy w zakresie praw konsumenckich, przeprowadzaniem testów konsumenckich oraz opiniowaniem projektów przepisów konsumenckich. </a:t>
            </a:r>
            <a:endParaRPr lang="pl-PL" sz="280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6" name="pole tekstowe 5"/>
          <p:cNvSpPr txBox="1"/>
          <p:nvPr/>
        </p:nvSpPr>
        <p:spPr>
          <a:xfrm>
            <a:off x="809625" y="476250"/>
            <a:ext cx="7524750" cy="5124450"/>
          </a:xfrm>
          <a:prstGeom prst="rect">
            <a:avLst/>
          </a:prstGeom>
          <a:noFill/>
        </p:spPr>
        <p:txBody>
          <a:bodyPr>
            <a:spAutoFit/>
          </a:bodyPr>
          <a:lstStyle/>
          <a:p>
            <a:pPr fontAlgn="auto">
              <a:spcBef>
                <a:spcPts val="0"/>
              </a:spcBef>
              <a:spcAft>
                <a:spcPts val="0"/>
              </a:spcAft>
              <a:defRPr/>
            </a:pPr>
            <a:r>
              <a:rPr lang="pl-PL" sz="3600" b="1" spc="300" dirty="0">
                <a:solidFill>
                  <a:srgbClr val="C00000"/>
                </a:solidFill>
                <a:effectLst>
                  <a:outerShdw blurRad="38100" dist="38100" dir="2700000" algn="tl">
                    <a:srgbClr val="000000">
                      <a:alpha val="43137"/>
                    </a:srgbClr>
                  </a:outerShdw>
                </a:effectLst>
                <a:latin typeface="+mn-lt"/>
              </a:rPr>
              <a:t>Świadomy konsument wie, </a:t>
            </a:r>
            <a:br>
              <a:rPr lang="pl-PL" sz="3600" b="1" spc="300" dirty="0">
                <a:solidFill>
                  <a:srgbClr val="C00000"/>
                </a:solidFill>
                <a:effectLst>
                  <a:outerShdw blurRad="38100" dist="38100" dir="2700000" algn="tl">
                    <a:srgbClr val="000000">
                      <a:alpha val="43137"/>
                    </a:srgbClr>
                  </a:outerShdw>
                </a:effectLst>
                <a:latin typeface="+mn-lt"/>
              </a:rPr>
            </a:br>
            <a:r>
              <a:rPr lang="pl-PL" sz="3600" b="1" spc="300" dirty="0">
                <a:solidFill>
                  <a:srgbClr val="C00000"/>
                </a:solidFill>
                <a:effectLst>
                  <a:outerShdw blurRad="38100" dist="38100" dir="2700000" algn="tl">
                    <a:srgbClr val="000000">
                      <a:alpha val="43137"/>
                    </a:srgbClr>
                  </a:outerShdw>
                </a:effectLst>
                <a:latin typeface="+mn-lt"/>
              </a:rPr>
              <a:t>że warto zatrzymać:</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paragon (rachunek, fakturę),</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pisemne potwierdzenie istotnych warunków umowy (np. w przypadku zakupu towaru na raty),</a:t>
            </a:r>
          </a:p>
          <a:p>
            <a:pPr marL="457200" indent="-457200" fontAlgn="auto">
              <a:lnSpc>
                <a:spcPct val="150000"/>
              </a:lnSpc>
              <a:spcBef>
                <a:spcPts val="0"/>
              </a:spcBef>
              <a:spcAft>
                <a:spcPts val="0"/>
              </a:spcAft>
              <a:buClr>
                <a:srgbClr val="C00000"/>
              </a:buClr>
              <a:buFont typeface="Wingdings" pitchFamily="2" charset="2"/>
              <a:buChar char="§"/>
              <a:defRPr/>
            </a:pPr>
            <a:r>
              <a:rPr lang="pl-PL" sz="3400" b="1" dirty="0">
                <a:latin typeface="+mn-lt"/>
              </a:rPr>
              <a:t>instrukcję obsługi.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4" name="pole tekstowe 3"/>
          <p:cNvSpPr txBox="1"/>
          <p:nvPr/>
        </p:nvSpPr>
        <p:spPr>
          <a:xfrm>
            <a:off x="862708" y="980728"/>
            <a:ext cx="7561460" cy="5493812"/>
          </a:xfrm>
          <a:prstGeom prst="rect">
            <a:avLst/>
          </a:prstGeom>
          <a:noFill/>
        </p:spPr>
        <p:txBody>
          <a:bodyPr wrap="square">
            <a:spAutoFit/>
          </a:bodyPr>
          <a:lstStyle/>
          <a:p>
            <a:pPr>
              <a:lnSpc>
                <a:spcPct val="150000"/>
              </a:lnSpc>
            </a:pPr>
            <a:r>
              <a:rPr lang="pl-PL" sz="3600" b="1" dirty="0">
                <a:solidFill>
                  <a:srgbClr val="C00000"/>
                </a:solidFill>
                <a:effectLst>
                  <a:outerShdw blurRad="38100" dist="38100" dir="2700000" algn="tl">
                    <a:srgbClr val="000000"/>
                  </a:outerShdw>
                </a:effectLst>
                <a:latin typeface="Calibri" pitchFamily="34" charset="0"/>
              </a:rPr>
              <a:t>Świadomy konsument wie, że:</a:t>
            </a:r>
          </a:p>
          <a:p>
            <a:pPr>
              <a:lnSpc>
                <a:spcPct val="150000"/>
              </a:lnSpc>
            </a:pPr>
            <a:r>
              <a:rPr lang="pl-PL" sz="2200" b="1" dirty="0">
                <a:latin typeface="Calibri" pitchFamily="34" charset="0"/>
              </a:rPr>
              <a:t>F</a:t>
            </a:r>
            <a:r>
              <a:rPr lang="pl-PL" sz="2200" b="1" dirty="0" smtClean="0">
                <a:latin typeface="Calibri" pitchFamily="34" charset="0"/>
              </a:rPr>
              <a:t>ormalnie nie ma prawa zwrotu towaru zakupionego w sklepie </a:t>
            </a:r>
            <a:r>
              <a:rPr lang="pl-PL" sz="2200" b="1" dirty="0">
                <a:latin typeface="Calibri" pitchFamily="34" charset="0"/>
              </a:rPr>
              <a:t>(</a:t>
            </a:r>
            <a:r>
              <a:rPr lang="pl-PL" sz="2200" b="1" dirty="0" smtClean="0">
                <a:latin typeface="Calibri" pitchFamily="34" charset="0"/>
              </a:rPr>
              <a:t>lokalu przedsiębiorcy). To, czy sprzedawca przyjmie zwrot, zależy od jego dobrej woli.</a:t>
            </a:r>
          </a:p>
          <a:p>
            <a:pPr>
              <a:lnSpc>
                <a:spcPct val="150000"/>
              </a:lnSpc>
            </a:pPr>
            <a:endParaRPr lang="pl-PL" sz="2200" b="1" dirty="0" smtClean="0">
              <a:latin typeface="Calibri" pitchFamily="34" charset="0"/>
            </a:endParaRPr>
          </a:p>
          <a:p>
            <a:pPr>
              <a:lnSpc>
                <a:spcPct val="150000"/>
              </a:lnSpc>
            </a:pPr>
            <a:r>
              <a:rPr lang="pl-PL" sz="2200" b="1" dirty="0">
                <a:latin typeface="Calibri" pitchFamily="34" charset="0"/>
              </a:rPr>
              <a:t>K</a:t>
            </a:r>
            <a:r>
              <a:rPr lang="pl-PL" sz="2200" b="1" dirty="0" smtClean="0">
                <a:latin typeface="Calibri" pitchFamily="34" charset="0"/>
              </a:rPr>
              <a:t>onsument jest bardziej chroniony, gdy dokonuje zakupów poza lokalem </a:t>
            </a:r>
            <a:r>
              <a:rPr lang="pl-PL" sz="2200" b="1" smtClean="0">
                <a:latin typeface="Calibri" pitchFamily="34" charset="0"/>
              </a:rPr>
              <a:t>przedsiębiorcy</a:t>
            </a:r>
            <a:r>
              <a:rPr lang="pl-PL" sz="2200" b="1" smtClean="0">
                <a:latin typeface="Calibri" pitchFamily="34" charset="0"/>
              </a:rPr>
              <a:t>, </a:t>
            </a:r>
            <a:r>
              <a:rPr lang="pl-PL" sz="2200" b="1" dirty="0" smtClean="0">
                <a:latin typeface="Calibri" pitchFamily="34" charset="0"/>
              </a:rPr>
              <a:t>np. przez </a:t>
            </a:r>
            <a:r>
              <a:rPr lang="pl-PL" sz="2200" b="1" dirty="0" err="1" smtClean="0">
                <a:latin typeface="Calibri" pitchFamily="34" charset="0"/>
              </a:rPr>
              <a:t>internet</a:t>
            </a:r>
            <a:r>
              <a:rPr lang="pl-PL" sz="2200" b="1" dirty="0" smtClean="0">
                <a:latin typeface="Calibri" pitchFamily="34" charset="0"/>
              </a:rPr>
              <a:t> lub w sprzedaży wysyłkowej. </a:t>
            </a:r>
            <a:r>
              <a:rPr lang="pl-PL" sz="2200" b="1" dirty="0" smtClean="0">
                <a:effectLst>
                  <a:outerShdw blurRad="38100" dist="38100" dir="2700000" algn="tl">
                    <a:srgbClr val="000000">
                      <a:alpha val="43137"/>
                    </a:srgbClr>
                  </a:outerShdw>
                </a:effectLst>
                <a:latin typeface="Calibri" pitchFamily="34" charset="0"/>
              </a:rPr>
              <a:t>Może </a:t>
            </a:r>
            <a:r>
              <a:rPr lang="pl-PL" sz="2200" b="1" dirty="0">
                <a:effectLst>
                  <a:outerShdw blurRad="38100" dist="38100" dir="2700000" algn="tl">
                    <a:srgbClr val="000000">
                      <a:alpha val="43137"/>
                    </a:srgbClr>
                  </a:outerShdw>
                </a:effectLst>
                <a:latin typeface="Calibri" pitchFamily="34" charset="0"/>
              </a:rPr>
              <a:t>oddać zakupiony towar (zrezygnować z umowy) do 10 dni od daty </a:t>
            </a:r>
            <a:r>
              <a:rPr lang="pl-PL" sz="2200" b="1" dirty="0" smtClean="0">
                <a:effectLst>
                  <a:outerShdw blurRad="38100" dist="38100" dir="2700000" algn="tl">
                    <a:srgbClr val="000000">
                      <a:alpha val="43137"/>
                    </a:srgbClr>
                  </a:outerShdw>
                </a:effectLst>
                <a:latin typeface="Calibri" pitchFamily="34" charset="0"/>
              </a:rPr>
              <a:t>otrzymania (odebrania) przesyłki, </a:t>
            </a:r>
            <a:r>
              <a:rPr lang="pl-PL" sz="2200" b="1" dirty="0">
                <a:effectLst>
                  <a:outerShdw blurRad="38100" dist="38100" dir="2700000" algn="tl">
                    <a:srgbClr val="000000">
                      <a:alpha val="43137"/>
                    </a:srgbClr>
                  </a:outerShdw>
                </a:effectLst>
                <a:latin typeface="Calibri" pitchFamily="34" charset="0"/>
              </a:rPr>
              <a:t>bez podawania przyczyny.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 name="pole tekstowe 1"/>
          <p:cNvSpPr txBox="1"/>
          <p:nvPr/>
        </p:nvSpPr>
        <p:spPr>
          <a:xfrm>
            <a:off x="539750" y="3482975"/>
            <a:ext cx="8064500" cy="3159125"/>
          </a:xfrm>
          <a:prstGeom prst="rect">
            <a:avLst/>
          </a:prstGeom>
          <a:noFill/>
          <a:effectLst>
            <a:outerShdw blurRad="50800" dist="38100" dir="5400000" algn="t" rotWithShape="0">
              <a:schemeClr val="bg2">
                <a:lumMod val="50000"/>
                <a:alpha val="40000"/>
              </a:schemeClr>
            </a:outerShdw>
          </a:effectLst>
        </p:spPr>
        <p:txBody>
          <a:bodyPr>
            <a:spAutoFit/>
          </a:bodyPr>
          <a:lstStyle/>
          <a:p>
            <a:r>
              <a:rPr lang="pl-PL" sz="4500" b="1">
                <a:solidFill>
                  <a:srgbClr val="FF0000"/>
                </a:solidFill>
                <a:effectLst>
                  <a:outerShdw blurRad="38100" dist="38100" dir="2700000" algn="tl">
                    <a:srgbClr val="000000"/>
                  </a:outerShdw>
                </a:effectLst>
                <a:latin typeface="Segoe Script"/>
              </a:rPr>
              <a:t>Uwaga! </a:t>
            </a:r>
          </a:p>
          <a:p>
            <a:r>
              <a:rPr lang="pl-PL" sz="2600" b="1">
                <a:latin typeface="Calibri" pitchFamily="34" charset="0"/>
              </a:rPr>
              <a:t>W przypadku towarów spożywczych, np. żywności, na złożenie reklamacji konsument ma jedynie 3 dni od dnia zakupu (towaru zakupionego luzem) lub od dnia otwarcia firmowego opakowania (towaru paczkowanego), pod warunkiem, że termin przydatności do spożycia podany na opakowaniu jeszcze nie minął.</a:t>
            </a:r>
            <a:endParaRPr lang="pl-PL" sz="2600">
              <a:latin typeface="Calibri" pitchFamily="34" charset="0"/>
            </a:endParaRPr>
          </a:p>
        </p:txBody>
      </p:sp>
      <p:sp>
        <p:nvSpPr>
          <p:cNvPr id="3" name="pole tekstowe 2"/>
          <p:cNvSpPr txBox="1"/>
          <p:nvPr/>
        </p:nvSpPr>
        <p:spPr>
          <a:xfrm>
            <a:off x="411163" y="193675"/>
            <a:ext cx="8482012" cy="3203575"/>
          </a:xfrm>
          <a:prstGeom prst="rect">
            <a:avLst/>
          </a:prstGeom>
          <a:noFill/>
        </p:spPr>
        <p:txBody>
          <a:bodyPr>
            <a:spAutoFit/>
          </a:bodyPr>
          <a:lstStyle/>
          <a:p>
            <a:r>
              <a:rPr lang="pl-PL" sz="3600" b="1">
                <a:solidFill>
                  <a:srgbClr val="C00000"/>
                </a:solidFill>
                <a:effectLst>
                  <a:outerShdw blurRad="38100" dist="38100" dir="2700000" algn="tl">
                    <a:srgbClr val="000000"/>
                  </a:outerShdw>
                </a:effectLst>
                <a:latin typeface="Calibri" pitchFamily="34" charset="0"/>
              </a:rPr>
              <a:t>Świadomy konsument wie, że:</a:t>
            </a:r>
          </a:p>
          <a:p>
            <a:r>
              <a:rPr lang="pl-PL" sz="2800" b="1">
                <a:latin typeface="Calibri" pitchFamily="34" charset="0"/>
              </a:rPr>
              <a:t>może złożyć reklamację do </a:t>
            </a:r>
            <a:r>
              <a:rPr lang="pl-PL" sz="2800" b="1">
                <a:effectLst>
                  <a:outerShdw blurRad="38100" dist="38100" dir="2700000" algn="tl">
                    <a:srgbClr val="FFFFFF"/>
                  </a:outerShdw>
                </a:effectLst>
                <a:latin typeface="Calibri" pitchFamily="34" charset="0"/>
              </a:rPr>
              <a:t>2 lat </a:t>
            </a:r>
            <a:r>
              <a:rPr lang="pl-PL" sz="2800" b="1">
                <a:latin typeface="Calibri" pitchFamily="34" charset="0"/>
              </a:rPr>
              <a:t>od daty zakupu towaru (usługi), gdy towar jest niezgodny z umową (reklamacja z tytułu </a:t>
            </a:r>
            <a:r>
              <a:rPr lang="pl-PL" sz="2800" b="1">
                <a:effectLst>
                  <a:outerShdw blurRad="38100" dist="38100" dir="2700000" algn="tl">
                    <a:srgbClr val="FFFFFF"/>
                  </a:outerShdw>
                </a:effectLst>
                <a:latin typeface="Calibri" pitchFamily="34" charset="0"/>
              </a:rPr>
              <a:t>rękojmi</a:t>
            </a:r>
            <a:r>
              <a:rPr lang="pl-PL" sz="2800" b="1">
                <a:latin typeface="Calibri" pitchFamily="34" charset="0"/>
              </a:rPr>
              <a:t>, czyli odpowiedzialności sprzedawcy przed konsumentem za wady fizyczne oraz prawne). Przy czym o zwrocie trzeba powiadomić sprzedawcę do </a:t>
            </a:r>
            <a:r>
              <a:rPr lang="pl-PL" sz="2800" b="1">
                <a:effectLst>
                  <a:outerShdw blurRad="38100" dist="38100" dir="2700000" algn="tl">
                    <a:srgbClr val="FFFFFF"/>
                  </a:outerShdw>
                </a:effectLst>
                <a:latin typeface="Calibri" pitchFamily="34" charset="0"/>
              </a:rPr>
              <a:t>2 miesięcy </a:t>
            </a:r>
            <a:r>
              <a:rPr lang="pl-PL" sz="2800" b="1">
                <a:latin typeface="Calibri" pitchFamily="34" charset="0"/>
              </a:rPr>
              <a:t>od momentu zauważenia tej niezgodności.</a:t>
            </a:r>
          </a:p>
        </p:txBody>
      </p:sp>
      <p:pic>
        <p:nvPicPr>
          <p:cNvPr id="16388" name="Picture 5" descr="Fast Food, Drinks, Milk by Gerald_G - This Clip Art is part of a fast food menu set. Search for ">
            <a:hlinkClick r:id="rId2"/>
          </p:cNvPr>
          <p:cNvPicPr>
            <a:picLocks noChangeAspect="1" noChangeArrowheads="1"/>
          </p:cNvPicPr>
          <p:nvPr/>
        </p:nvPicPr>
        <p:blipFill>
          <a:blip r:embed="rId3"/>
          <a:srcRect/>
          <a:stretch>
            <a:fillRect/>
          </a:stretch>
        </p:blipFill>
        <p:spPr bwMode="auto">
          <a:xfrm>
            <a:off x="6804025" y="3344863"/>
            <a:ext cx="768350" cy="941387"/>
          </a:xfrm>
          <a:prstGeom prst="rect">
            <a:avLst/>
          </a:prstGeom>
          <a:noFill/>
          <a:ln w="9525">
            <a:noFill/>
            <a:miter lim="800000"/>
            <a:headEnd/>
            <a:tailEnd/>
          </a:ln>
        </p:spPr>
      </p:pic>
      <p:pic>
        <p:nvPicPr>
          <p:cNvPr id="16389" name="Picture 7" descr="Apples by aungkarns - Apples,Fruit,Macintosh,Apple,Cartoon,Bujung,Food">
            <a:hlinkClick r:id="rId4"/>
          </p:cNvPr>
          <p:cNvPicPr>
            <a:picLocks noChangeAspect="1" noChangeArrowheads="1"/>
          </p:cNvPicPr>
          <p:nvPr/>
        </p:nvPicPr>
        <p:blipFill>
          <a:blip r:embed="rId5"/>
          <a:srcRect/>
          <a:stretch>
            <a:fillRect/>
          </a:stretch>
        </p:blipFill>
        <p:spPr bwMode="auto">
          <a:xfrm>
            <a:off x="3998913" y="3541713"/>
            <a:ext cx="879475" cy="604837"/>
          </a:xfrm>
          <a:prstGeom prst="rect">
            <a:avLst/>
          </a:prstGeom>
          <a:noFill/>
          <a:ln w="9525">
            <a:noFill/>
            <a:miter lim="800000"/>
            <a:headEnd/>
            <a:tailEnd/>
          </a:ln>
        </p:spPr>
      </p:pic>
      <p:pic>
        <p:nvPicPr>
          <p:cNvPr id="16390" name="Picture 11" descr="Banana by DooFi - it's a banana i guess">
            <a:hlinkClick r:id="rId6"/>
          </p:cNvPr>
          <p:cNvPicPr>
            <a:picLocks noChangeAspect="1" noChangeArrowheads="1"/>
          </p:cNvPicPr>
          <p:nvPr/>
        </p:nvPicPr>
        <p:blipFill>
          <a:blip r:embed="rId7"/>
          <a:srcRect/>
          <a:stretch>
            <a:fillRect/>
          </a:stretch>
        </p:blipFill>
        <p:spPr bwMode="auto">
          <a:xfrm>
            <a:off x="4870450" y="3111500"/>
            <a:ext cx="1489075" cy="1238250"/>
          </a:xfrm>
          <a:prstGeom prst="rect">
            <a:avLst/>
          </a:prstGeom>
          <a:noFill/>
          <a:ln w="9525">
            <a:noFill/>
            <a:miter lim="800000"/>
            <a:headEnd/>
            <a:tailEnd/>
          </a:ln>
        </p:spPr>
      </p:pic>
      <p:pic>
        <p:nvPicPr>
          <p:cNvPr id="16391" name="Picture 11" descr="Banana by DooFi - it's a banana i guess">
            <a:hlinkClick r:id="rId6"/>
          </p:cNvPr>
          <p:cNvPicPr>
            <a:picLocks noChangeAspect="1" noChangeArrowheads="1"/>
          </p:cNvPicPr>
          <p:nvPr/>
        </p:nvPicPr>
        <p:blipFill>
          <a:blip r:embed="rId7"/>
          <a:srcRect/>
          <a:stretch>
            <a:fillRect/>
          </a:stretch>
        </p:blipFill>
        <p:spPr bwMode="auto">
          <a:xfrm>
            <a:off x="4856163" y="3340100"/>
            <a:ext cx="1489075" cy="1238250"/>
          </a:xfrm>
          <a:prstGeom prst="rect">
            <a:avLst/>
          </a:prstGeom>
          <a:noFill/>
          <a:ln w="9525">
            <a:noFill/>
            <a:miter lim="800000"/>
            <a:headEnd/>
            <a:tailEnd/>
          </a:ln>
        </p:spPr>
      </p:pic>
      <p:pic>
        <p:nvPicPr>
          <p:cNvPr id="16392" name="Picture 11" descr="Banana by DooFi - it's a banana i guess">
            <a:hlinkClick r:id="rId6"/>
          </p:cNvPr>
          <p:cNvPicPr>
            <a:picLocks noChangeAspect="1" noChangeArrowheads="1"/>
          </p:cNvPicPr>
          <p:nvPr/>
        </p:nvPicPr>
        <p:blipFill>
          <a:blip r:embed="rId7"/>
          <a:srcRect/>
          <a:stretch>
            <a:fillRect/>
          </a:stretch>
        </p:blipFill>
        <p:spPr bwMode="auto">
          <a:xfrm>
            <a:off x="4829175" y="3195638"/>
            <a:ext cx="1489075" cy="1238250"/>
          </a:xfrm>
          <a:prstGeom prst="rect">
            <a:avLst/>
          </a:prstGeom>
          <a:noFill/>
          <a:ln w="9525">
            <a:noFill/>
            <a:miter lim="800000"/>
            <a:headEnd/>
            <a:tailEnd/>
          </a:ln>
        </p:spPr>
      </p:pic>
      <p:pic>
        <p:nvPicPr>
          <p:cNvPr id="16393" name="Picture 13" descr="Orange juice carton by Mirek2 - ">
            <a:hlinkClick r:id="rId8"/>
          </p:cNvPr>
          <p:cNvPicPr>
            <a:picLocks noChangeAspect="1" noChangeArrowheads="1"/>
          </p:cNvPicPr>
          <p:nvPr/>
        </p:nvPicPr>
        <p:blipFill>
          <a:blip r:embed="rId9"/>
          <a:srcRect/>
          <a:stretch>
            <a:fillRect/>
          </a:stretch>
        </p:blipFill>
        <p:spPr bwMode="auto">
          <a:xfrm>
            <a:off x="8350445" y="3195638"/>
            <a:ext cx="700087" cy="145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 name="pole tekstowe 1"/>
          <p:cNvSpPr txBox="1"/>
          <p:nvPr/>
        </p:nvSpPr>
        <p:spPr>
          <a:xfrm>
            <a:off x="1368425" y="260350"/>
            <a:ext cx="6407150" cy="1139825"/>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fontAlgn="auto">
              <a:spcBef>
                <a:spcPts val="0"/>
              </a:spcBef>
              <a:spcAft>
                <a:spcPts val="0"/>
              </a:spcAft>
              <a:defRPr/>
            </a:pPr>
            <a:r>
              <a:rPr lang="pl-PL" sz="3400" b="1" spc="300" dirty="0"/>
              <a:t>Na czym polega niezgodność towaru (usługi) z umową?</a:t>
            </a:r>
          </a:p>
        </p:txBody>
      </p:sp>
      <p:sp>
        <p:nvSpPr>
          <p:cNvPr id="4" name="Prostokąt 3"/>
          <p:cNvSpPr/>
          <p:nvPr/>
        </p:nvSpPr>
        <p:spPr>
          <a:xfrm>
            <a:off x="323850" y="1484313"/>
            <a:ext cx="8496300" cy="5264150"/>
          </a:xfrm>
          <a:prstGeom prst="rect">
            <a:avLst/>
          </a:prstGeom>
        </p:spPr>
        <p:txBody>
          <a:bodyPr>
            <a:spAutoFit/>
          </a:bodyPr>
          <a:lstStyle/>
          <a:p>
            <a:pPr fontAlgn="auto">
              <a:spcBef>
                <a:spcPts val="0"/>
              </a:spcBef>
              <a:spcAft>
                <a:spcPts val="0"/>
              </a:spcAft>
              <a:defRPr/>
            </a:pPr>
            <a:r>
              <a:rPr lang="pl-PL" sz="2800" b="1" spc="300" dirty="0">
                <a:solidFill>
                  <a:srgbClr val="C00000"/>
                </a:solidFill>
                <a:effectLst>
                  <a:outerShdw blurRad="38100" dist="38100" dir="2700000" algn="tl">
                    <a:srgbClr val="000000">
                      <a:alpha val="43137"/>
                    </a:srgbClr>
                  </a:outerShdw>
                </a:effectLst>
                <a:latin typeface="+mn-lt"/>
              </a:rPr>
              <a:t>Towar jest niezgodny z umową, gdy produkt:</a:t>
            </a:r>
          </a:p>
          <a:p>
            <a:pPr marL="457200" indent="-457200" fontAlgn="auto">
              <a:spcBef>
                <a:spcPts val="0"/>
              </a:spcBef>
              <a:spcAft>
                <a:spcPts val="0"/>
              </a:spcAft>
              <a:buClr>
                <a:srgbClr val="C00000"/>
              </a:buClr>
              <a:buFont typeface="Wingdings" pitchFamily="2" charset="2"/>
              <a:buChar char="§"/>
              <a:defRPr/>
            </a:pPr>
            <a:r>
              <a:rPr lang="pl-PL" sz="2800" b="1" dirty="0">
                <a:latin typeface="+mn-lt"/>
              </a:rPr>
              <a:t>nie nadaje się do celu, w jakim ma być zwykle używany, np. aparatem fotograficznym nie można zrobić zdjęcia, nie można wykonać druku drukarką,</a:t>
            </a:r>
          </a:p>
          <a:p>
            <a:pPr marL="457200" indent="-457200" fontAlgn="auto">
              <a:spcBef>
                <a:spcPts val="0"/>
              </a:spcBef>
              <a:spcAft>
                <a:spcPts val="0"/>
              </a:spcAft>
              <a:buClr>
                <a:srgbClr val="C00000"/>
              </a:buClr>
              <a:buFont typeface="Wingdings" pitchFamily="2" charset="2"/>
              <a:buChar char="§"/>
              <a:defRPr/>
            </a:pPr>
            <a:r>
              <a:rPr lang="pl-PL" sz="2800" b="1" dirty="0">
                <a:latin typeface="+mn-lt"/>
              </a:rPr>
              <a:t>jego właściwości nie odpowiadają właściwościom tego rodzaju towarów, np. lodówka grzeje, a nie mrozi,</a:t>
            </a:r>
          </a:p>
          <a:p>
            <a:pPr marL="457200" indent="-457200" fontAlgn="auto">
              <a:spcBef>
                <a:spcPts val="0"/>
              </a:spcBef>
              <a:spcAft>
                <a:spcPts val="0"/>
              </a:spcAft>
              <a:buClr>
                <a:srgbClr val="C00000"/>
              </a:buClr>
              <a:buFont typeface="Wingdings" pitchFamily="2" charset="2"/>
              <a:buChar char="§"/>
              <a:defRPr/>
            </a:pPr>
            <a:r>
              <a:rPr lang="pl-PL" sz="2800" b="1" dirty="0">
                <a:latin typeface="+mn-lt"/>
              </a:rPr>
              <a:t>nie ma cech deklarowanych przez sprzedawcę lub producenta, np. według oferty klient zapłacił za lampę elektryczną, a okazało się, że jest to lampa naftowa,</a:t>
            </a:r>
          </a:p>
          <a:p>
            <a:pPr marL="457200" indent="-457200" fontAlgn="auto">
              <a:spcBef>
                <a:spcPts val="0"/>
              </a:spcBef>
              <a:spcAft>
                <a:spcPts val="0"/>
              </a:spcAft>
              <a:buClr>
                <a:srgbClr val="C00000"/>
              </a:buClr>
              <a:buFont typeface="Wingdings" pitchFamily="2" charset="2"/>
              <a:buChar char="§"/>
              <a:defRPr/>
            </a:pPr>
            <a:r>
              <a:rPr lang="pl-PL" sz="2800" b="1" dirty="0">
                <a:latin typeface="+mn-lt"/>
              </a:rPr>
              <a:t>nie jest kompletny lub jest uszkodzony.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8434" name="Prostokąt 1"/>
          <p:cNvSpPr>
            <a:spLocks noChangeArrowheads="1"/>
          </p:cNvSpPr>
          <p:nvPr/>
        </p:nvSpPr>
        <p:spPr bwMode="auto">
          <a:xfrm>
            <a:off x="1008063" y="1773238"/>
            <a:ext cx="7127875" cy="3108325"/>
          </a:xfrm>
          <a:prstGeom prst="rect">
            <a:avLst/>
          </a:prstGeom>
          <a:noFill/>
          <a:ln w="9525">
            <a:noFill/>
            <a:miter lim="800000"/>
            <a:headEnd/>
            <a:tailEnd/>
          </a:ln>
        </p:spPr>
        <p:txBody>
          <a:bodyPr>
            <a:spAutoFit/>
          </a:bodyPr>
          <a:lstStyle/>
          <a:p>
            <a:r>
              <a:rPr lang="pl-PL" sz="2800" b="1">
                <a:latin typeface="Calibri" pitchFamily="34" charset="0"/>
              </a:rPr>
              <a:t>Reklamację składa się do sprzedawcy, który odpowiada wobec kupującego za zgodność towaru z umową. Nie ma przy tym znaczenia osoba sprzedawcy, ponieważ do przyjęcia reklamacji nie jest potrzebny np. właściciel sklepu, może ją przyjąć każda osoba pracująca w sklepie, czyli sprzedawca.</a:t>
            </a:r>
          </a:p>
        </p:txBody>
      </p:sp>
      <p:sp>
        <p:nvSpPr>
          <p:cNvPr id="3" name="pole tekstowe 2"/>
          <p:cNvSpPr txBox="1"/>
          <p:nvPr/>
        </p:nvSpPr>
        <p:spPr>
          <a:xfrm>
            <a:off x="1285875" y="727075"/>
            <a:ext cx="6572250" cy="614363"/>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pl-PL" sz="3400" b="1">
                <a:solidFill>
                  <a:srgbClr val="FFFFFF"/>
                </a:solidFill>
                <a:effectLst>
                  <a:outerShdw blurRad="38100" dist="38100" dir="2700000" algn="tl">
                    <a:srgbClr val="000000"/>
                  </a:outerShdw>
                </a:effectLst>
              </a:rPr>
              <a:t>U kogo składamy reklamację?</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 name="pole tekstowe 2"/>
          <p:cNvSpPr txBox="1"/>
          <p:nvPr/>
        </p:nvSpPr>
        <p:spPr>
          <a:xfrm>
            <a:off x="515938" y="788988"/>
            <a:ext cx="8112125" cy="614362"/>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pl-PL" sz="3400" b="1" spc="300" dirty="0">
                <a:solidFill>
                  <a:schemeClr val="bg1"/>
                </a:solidFill>
                <a:effectLst>
                  <a:outerShdw blurRad="38100" dist="38100" dir="2700000" algn="tl">
                    <a:srgbClr val="000000">
                      <a:alpha val="43137"/>
                    </a:srgbClr>
                  </a:outerShdw>
                </a:effectLst>
              </a:rPr>
              <a:t>W jaki sposób składamy reklamację?</a:t>
            </a:r>
          </a:p>
        </p:txBody>
      </p:sp>
      <p:sp>
        <p:nvSpPr>
          <p:cNvPr id="19459" name="pole tekstowe 3"/>
          <p:cNvSpPr txBox="1">
            <a:spLocks noChangeArrowheads="1"/>
          </p:cNvSpPr>
          <p:nvPr/>
        </p:nvSpPr>
        <p:spPr bwMode="auto">
          <a:xfrm>
            <a:off x="1368425" y="2043113"/>
            <a:ext cx="6407150" cy="1800225"/>
          </a:xfrm>
          <a:prstGeom prst="rect">
            <a:avLst/>
          </a:prstGeom>
          <a:noFill/>
          <a:ln w="9525">
            <a:noFill/>
            <a:miter lim="800000"/>
            <a:headEnd/>
            <a:tailEnd/>
          </a:ln>
        </p:spPr>
        <p:txBody>
          <a:bodyPr>
            <a:spAutoFit/>
          </a:bodyPr>
          <a:lstStyle/>
          <a:p>
            <a:r>
              <a:rPr lang="pl-PL" sz="2800" b="1">
                <a:latin typeface="Calibri" pitchFamily="34" charset="0"/>
              </a:rPr>
              <a:t>Reklamacja może być ustna, ale lepiej złożyć ją na piśmie i zanieść do sklepu lub wysyłać listem poleconym za potwierdzeniem odbioru.</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 name="Prostokąt 1"/>
          <p:cNvSpPr/>
          <p:nvPr/>
        </p:nvSpPr>
        <p:spPr>
          <a:xfrm>
            <a:off x="409575" y="1714500"/>
            <a:ext cx="8450263" cy="3970338"/>
          </a:xfrm>
          <a:prstGeom prst="rect">
            <a:avLst/>
          </a:prstGeom>
        </p:spPr>
        <p:txBody>
          <a:bodyPr>
            <a:spAutoFit/>
          </a:bodyPr>
          <a:lstStyle/>
          <a:p>
            <a:pPr fontAlgn="auto">
              <a:spcBef>
                <a:spcPts val="0"/>
              </a:spcBef>
              <a:spcAft>
                <a:spcPts val="0"/>
              </a:spcAft>
              <a:defRPr/>
            </a:pPr>
            <a:r>
              <a:rPr lang="pl-PL" sz="2800" b="1" dirty="0">
                <a:latin typeface="+mn-lt"/>
              </a:rPr>
              <a:t>Pamiętaj, że w przypadku roszczeń z tytułu niezgodności towaru z umową możesz żądać </a:t>
            </a:r>
            <a:r>
              <a:rPr lang="pl-PL" sz="2800" b="1" spc="300" dirty="0">
                <a:effectLst>
                  <a:outerShdw blurRad="38100" dist="38100" dir="2700000" algn="tl">
                    <a:srgbClr val="000000">
                      <a:alpha val="43137"/>
                    </a:srgbClr>
                  </a:outerShdw>
                </a:effectLst>
                <a:latin typeface="+mn-lt"/>
              </a:rPr>
              <a:t>nieodpłatnej naprawy rzeczy albo jej wymiany na nową wolną od wad</a:t>
            </a:r>
            <a:r>
              <a:rPr lang="pl-PL" sz="2800" b="1" dirty="0">
                <a:latin typeface="+mn-lt"/>
              </a:rPr>
              <a:t>. </a:t>
            </a:r>
          </a:p>
          <a:p>
            <a:pPr fontAlgn="auto">
              <a:spcBef>
                <a:spcPts val="0"/>
              </a:spcBef>
              <a:spcAft>
                <a:spcPts val="0"/>
              </a:spcAft>
              <a:defRPr/>
            </a:pPr>
            <a:endParaRPr lang="pl-PL" sz="2800" b="1" dirty="0">
              <a:latin typeface="+mn-lt"/>
            </a:endParaRPr>
          </a:p>
          <a:p>
            <a:pPr fontAlgn="auto">
              <a:spcBef>
                <a:spcPts val="0"/>
              </a:spcBef>
              <a:spcAft>
                <a:spcPts val="0"/>
              </a:spcAft>
              <a:defRPr/>
            </a:pPr>
            <a:r>
              <a:rPr lang="pl-PL" sz="2800" b="1" dirty="0">
                <a:latin typeface="+mn-lt"/>
              </a:rPr>
              <a:t>Tylko w wyjątkowych sytuacjach, kiedy np. naprawa jest niemożliwa lub wiąże się z nadmiernymi kosztami, masz prawo żądać obniżenia ceny lub zwrotu pieniędzy – co oznacza odstąpienie od umowy.</a:t>
            </a:r>
          </a:p>
        </p:txBody>
      </p:sp>
      <p:sp>
        <p:nvSpPr>
          <p:cNvPr id="3" name="pole tekstowe 2"/>
          <p:cNvSpPr txBox="1"/>
          <p:nvPr/>
        </p:nvSpPr>
        <p:spPr>
          <a:xfrm>
            <a:off x="2065338" y="260350"/>
            <a:ext cx="5138737" cy="1136650"/>
          </a:xfrm>
          <a:prstGeom prst="rect">
            <a:avLst/>
          </a:prstGeom>
          <a:effectLst>
            <a:outerShdw blurRad="50800" dist="38100" dir="5400000" algn="t"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spAutoFit/>
          </a:bodyPr>
          <a:lstStyle/>
          <a:p>
            <a:r>
              <a:rPr lang="pl-PL" sz="3400" b="1">
                <a:solidFill>
                  <a:srgbClr val="FFFFFF"/>
                </a:solidFill>
                <a:effectLst>
                  <a:outerShdw blurRad="38100" dist="38100" dir="2700000" algn="tl">
                    <a:srgbClr val="000000"/>
                  </a:outerShdw>
                </a:effectLst>
              </a:rPr>
              <a:t>Czego możesz żądać,  składając reklamację?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1506" name="pole tekstowe 3"/>
          <p:cNvSpPr txBox="1">
            <a:spLocks noChangeArrowheads="1"/>
          </p:cNvSpPr>
          <p:nvPr/>
        </p:nvSpPr>
        <p:spPr bwMode="auto">
          <a:xfrm>
            <a:off x="557213" y="333375"/>
            <a:ext cx="8029575" cy="1800225"/>
          </a:xfrm>
          <a:prstGeom prst="rect">
            <a:avLst/>
          </a:prstGeom>
          <a:noFill/>
          <a:ln w="9525">
            <a:noFill/>
            <a:miter lim="800000"/>
            <a:headEnd/>
            <a:tailEnd/>
          </a:ln>
        </p:spPr>
        <p:txBody>
          <a:bodyPr>
            <a:spAutoFit/>
          </a:bodyPr>
          <a:lstStyle/>
          <a:p>
            <a:r>
              <a:rPr lang="pl-PL" sz="2800" b="1">
                <a:latin typeface="Calibri" pitchFamily="34" charset="0"/>
              </a:rPr>
              <a:t>Sprzedawca powinien do reklamacji ustosunkować się w ciągu 14 dni. Jeżeli tego nie zrobi, to zgodnie </a:t>
            </a:r>
            <a:br>
              <a:rPr lang="pl-PL" sz="2800" b="1">
                <a:latin typeface="Calibri" pitchFamily="34" charset="0"/>
              </a:rPr>
            </a:br>
            <a:r>
              <a:rPr lang="pl-PL" sz="2800" b="1">
                <a:latin typeface="Calibri" pitchFamily="34" charset="0"/>
              </a:rPr>
              <a:t>z przepisami prawa reklamacja zostaje uznana przez sprzedawcę.</a:t>
            </a:r>
          </a:p>
        </p:txBody>
      </p:sp>
      <p:sp>
        <p:nvSpPr>
          <p:cNvPr id="3" name="pole tekstowe 2"/>
          <p:cNvSpPr txBox="1"/>
          <p:nvPr/>
        </p:nvSpPr>
        <p:spPr>
          <a:xfrm>
            <a:off x="557213" y="2147888"/>
            <a:ext cx="8029575" cy="2862262"/>
          </a:xfrm>
          <a:prstGeom prst="rect">
            <a:avLst/>
          </a:prstGeom>
          <a:noFill/>
        </p:spPr>
        <p:txBody>
          <a:bodyPr>
            <a:spAutoFit/>
          </a:bodyPr>
          <a:lstStyle/>
          <a:p>
            <a:r>
              <a:rPr lang="pl-PL" sz="4000" b="1">
                <a:solidFill>
                  <a:srgbClr val="FF0000"/>
                </a:solidFill>
                <a:effectLst>
                  <a:outerShdw blurRad="38100" dist="38100" dir="2700000" algn="tl">
                    <a:srgbClr val="000000"/>
                  </a:outerShdw>
                </a:effectLst>
                <a:latin typeface="Segoe Script"/>
              </a:rPr>
              <a:t>Pamiętaj! </a:t>
            </a:r>
          </a:p>
          <a:p>
            <a:r>
              <a:rPr lang="pl-PL" sz="2800" b="1">
                <a:latin typeface="Calibri" pitchFamily="34" charset="0"/>
              </a:rPr>
              <a:t>Ty decydujesz o sposobie załatwienia reklamacji. Oznacza to, że możesz wybrać albo </a:t>
            </a:r>
            <a:r>
              <a:rPr lang="pl-PL" sz="2800" b="1">
                <a:solidFill>
                  <a:srgbClr val="C00000"/>
                </a:solidFill>
                <a:effectLst>
                  <a:outerShdw blurRad="38100" dist="38100" dir="2700000" algn="tl">
                    <a:srgbClr val="000000"/>
                  </a:outerShdw>
                </a:effectLst>
                <a:latin typeface="Calibri" pitchFamily="34" charset="0"/>
              </a:rPr>
              <a:t>bezpłatną naprawę towaru</a:t>
            </a:r>
            <a:r>
              <a:rPr lang="pl-PL" sz="2800" b="1">
                <a:latin typeface="Calibri" pitchFamily="34" charset="0"/>
              </a:rPr>
              <a:t>, albo </a:t>
            </a:r>
            <a:r>
              <a:rPr lang="pl-PL" sz="2800" b="1">
                <a:solidFill>
                  <a:srgbClr val="C00000"/>
                </a:solidFill>
                <a:effectLst>
                  <a:outerShdw blurRad="38100" dist="38100" dir="2700000" algn="tl">
                    <a:srgbClr val="000000"/>
                  </a:outerShdw>
                </a:effectLst>
                <a:latin typeface="Calibri" pitchFamily="34" charset="0"/>
              </a:rPr>
              <a:t>wymianę towaru na nowy</a:t>
            </a:r>
            <a:r>
              <a:rPr lang="pl-PL" sz="2800" b="1">
                <a:latin typeface="Calibri" pitchFamily="34" charset="0"/>
              </a:rPr>
              <a:t>. Nie pozostawiaj tego wyboru sprzedawcy, bądź asertywny </a:t>
            </a:r>
            <a:r>
              <a:rPr lang="pl-PL" sz="2800" b="1">
                <a:latin typeface="Calibri" pitchFamily="34" charset="0"/>
                <a:sym typeface="Wingdings" pitchFamily="2" charset="2"/>
              </a:rPr>
              <a:t>. </a:t>
            </a:r>
            <a:endParaRPr lang="pl-PL" sz="2800" b="1">
              <a:latin typeface="Calibri" pitchFamily="34" charset="0"/>
            </a:endParaRPr>
          </a:p>
        </p:txBody>
      </p:sp>
      <p:sp>
        <p:nvSpPr>
          <p:cNvPr id="21508" name="Prostokąt 4"/>
          <p:cNvSpPr>
            <a:spLocks noChangeArrowheads="1"/>
          </p:cNvSpPr>
          <p:nvPr/>
        </p:nvSpPr>
        <p:spPr bwMode="auto">
          <a:xfrm>
            <a:off x="557213" y="4941888"/>
            <a:ext cx="8478837" cy="1679575"/>
          </a:xfrm>
          <a:prstGeom prst="rect">
            <a:avLst/>
          </a:prstGeom>
          <a:noFill/>
          <a:ln w="9525">
            <a:noFill/>
            <a:miter lim="800000"/>
            <a:headEnd/>
            <a:tailEnd/>
          </a:ln>
        </p:spPr>
        <p:txBody>
          <a:bodyPr>
            <a:spAutoFit/>
          </a:bodyPr>
          <a:lstStyle/>
          <a:p>
            <a:r>
              <a:rPr lang="pl-PL" sz="2600" b="1">
                <a:solidFill>
                  <a:srgbClr val="00B050"/>
                </a:solidFill>
                <a:latin typeface="Calibri" pitchFamily="34" charset="0"/>
              </a:rPr>
              <a:t>Odstąpienie od umowy, czyli zwrot pieniędzy za zwrotem wadliwej rzeczy, możliwe jest dopiero wówczas, gdy rzecz już raz wymieniono lub naprawiono albo naprawa jest bardzo kosztowna. Możesz też domagać się obniżenia ceny.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782</Words>
  <Application>Microsoft Office PowerPoint</Application>
  <PresentationFormat>Pokaz na ekranie (4:3)</PresentationFormat>
  <Paragraphs>50</Paragraphs>
  <Slides>13</Slides>
  <Notes>0</Notes>
  <HiddenSlides>0</HiddenSlides>
  <MMClips>0</MMClips>
  <ScaleCrop>false</ScaleCrop>
  <HeadingPairs>
    <vt:vector size="4" baseType="variant">
      <vt:variant>
        <vt:lpstr>Motyw</vt:lpstr>
      </vt:variant>
      <vt:variant>
        <vt:i4>1</vt:i4>
      </vt:variant>
      <vt:variant>
        <vt:lpstr>Tytuły slajdów</vt:lpstr>
      </vt:variant>
      <vt:variant>
        <vt:i4>13</vt:i4>
      </vt:variant>
    </vt:vector>
  </HeadingPairs>
  <TitlesOfParts>
    <vt:vector size="14" baseType="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Monika</dc:creator>
  <cp:lastModifiedBy>Monika</cp:lastModifiedBy>
  <cp:revision>61</cp:revision>
  <dcterms:created xsi:type="dcterms:W3CDTF">2013-05-12T09:44:28Z</dcterms:created>
  <dcterms:modified xsi:type="dcterms:W3CDTF">2013-07-26T21:40:39Z</dcterms:modified>
</cp:coreProperties>
</file>