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8" y="-3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451A5-5B06-456B-A88B-A0BB4C060B58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76184-4A92-4325-A00C-4992B08CF7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7078D-9803-4A77-9528-DCFE5E5845B3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E46C0-7F01-4B15-B4CB-D7B7F1F45EC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F50A8-EA34-41D8-B753-87F02DBD0D5D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839D2-D236-410A-8287-056E79E6EC7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35B68-A3F6-413C-95C8-245420FA603F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FAA8-760A-4982-AE74-6F36EB3C379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43FE-8D99-4408-9638-E5A6A3FEDBE4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9680-DDED-451D-951E-81917B2E3E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3408B-FAB5-4AA5-931F-2D0C905BB0A1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F757A-E692-4AEF-BB65-4BDB0ABAE8D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E9A8-30A9-4B55-92FF-E86DEB868E6F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CA0C-EDE8-4876-ACC4-9D3A995387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D441-0D28-41E4-A67E-5362951C8DFF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BA67-B273-4BFF-A4DC-9115F6A1F5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96260-5EF2-4749-A922-444AF1129EC1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FE0BE-8138-4234-B71B-C24B13F2EBB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200B8-F45F-47B7-BB03-44E7CC368829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4D9BD-6FB1-4091-9F15-99609CAA81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9F73C-A512-40F1-A367-EDA1AE2C417C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67BF-0B55-4E2B-A043-AAF79C9FDE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8363FA-E903-4A6E-904F-F3DA6EB53E15}" type="datetimeFigureOut">
              <a:rPr lang="pl-PL"/>
              <a:pPr>
                <a:defRPr/>
              </a:pPr>
              <a:t>2013-06-02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C7F8D-F9CB-4AC1-B3FA-B3E0C842DB6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935163" y="404813"/>
            <a:ext cx="5240337" cy="6159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FUNKCJE REKLAMY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6988" y="1849438"/>
            <a:ext cx="1582737" cy="3968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Informacyjna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2195513" y="1849438"/>
            <a:ext cx="1536700" cy="3968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Nakłaniająca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4284663" y="1855788"/>
            <a:ext cx="1857375" cy="3968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Przypominająca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5250" y="2403475"/>
            <a:ext cx="1978025" cy="3113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pl-PL">
                <a:latin typeface="Calibri" pitchFamily="34" charset="0"/>
              </a:rPr>
              <a:t>Informuje </a:t>
            </a:r>
            <a:br>
              <a:rPr lang="pl-PL">
                <a:latin typeface="Calibri" pitchFamily="34" charset="0"/>
              </a:rPr>
            </a:br>
            <a:r>
              <a:rPr lang="pl-PL">
                <a:latin typeface="Calibri" pitchFamily="34" charset="0"/>
              </a:rPr>
              <a:t>o wprowadzonym na rynek produkcie (również usłudze), jego przeznaczeniu </a:t>
            </a:r>
            <a:br>
              <a:rPr lang="pl-PL">
                <a:latin typeface="Calibri" pitchFamily="34" charset="0"/>
              </a:rPr>
            </a:br>
            <a:r>
              <a:rPr lang="pl-PL">
                <a:latin typeface="Calibri" pitchFamily="34" charset="0"/>
              </a:rPr>
              <a:t>i głównych cechach oraz wyróżnia tę konkretną ofertę spośród ofert konkurencyjnych.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2195513" y="2425700"/>
            <a:ext cx="1979612" cy="23082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latin typeface="+mn-lt"/>
              </a:rPr>
              <a:t>Przekonuje konsumentów, że produkt danej marki najlepiej zaspokaja ich potrzeby lub stwarza potrzebę zakupu produktu.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4284663" y="2425700"/>
            <a:ext cx="2409825" cy="28384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pl-PL">
                <a:latin typeface="Calibri" pitchFamily="34" charset="0"/>
              </a:rPr>
              <a:t>Zatrzymuje konsumentów przy danym wyrobie </a:t>
            </a:r>
            <a:br>
              <a:rPr lang="pl-PL">
                <a:latin typeface="Calibri" pitchFamily="34" charset="0"/>
              </a:rPr>
            </a:br>
            <a:r>
              <a:rPr lang="pl-PL">
                <a:latin typeface="Calibri" pitchFamily="34" charset="0"/>
              </a:rPr>
              <a:t>i utrwala w nich przekonanie </a:t>
            </a:r>
            <a:br>
              <a:rPr lang="pl-PL">
                <a:latin typeface="Calibri" pitchFamily="34" charset="0"/>
              </a:rPr>
            </a:br>
            <a:r>
              <a:rPr lang="pl-PL">
                <a:latin typeface="Calibri" pitchFamily="34" charset="0"/>
              </a:rPr>
              <a:t>o wyższości danej oferty nad innymi ofertami, kreując lojalność konsumentów wobec marki.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6832600" y="1547813"/>
            <a:ext cx="1701800" cy="7016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Edukacyjna </a:t>
            </a:r>
            <a:b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</a:br>
            <a:r>
              <a:rPr lang="pl-PL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i ekonomiczna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6832600" y="2425700"/>
            <a:ext cx="2209800" cy="20145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pl-PL">
                <a:latin typeface="Calibri" pitchFamily="34" charset="0"/>
              </a:rPr>
              <a:t>Konsument dowiaduje się </a:t>
            </a:r>
            <a:r>
              <a:rPr lang="pl-PL"/>
              <a:t/>
            </a:r>
            <a:br>
              <a:rPr lang="pl-PL"/>
            </a:br>
            <a:r>
              <a:rPr lang="pl-PL">
                <a:latin typeface="Calibri" pitchFamily="34" charset="0"/>
              </a:rPr>
              <a:t>o możliwościach zaspokojenia swoich potrzeb, a więc związanych z tym korzyściach.</a:t>
            </a:r>
          </a:p>
        </p:txBody>
      </p:sp>
      <p:cxnSp>
        <p:nvCxnSpPr>
          <p:cNvPr id="20" name="Łącznik prosty ze strzałką 19"/>
          <p:cNvCxnSpPr>
            <a:stCxn id="4" idx="2"/>
          </p:cNvCxnSpPr>
          <p:nvPr/>
        </p:nvCxnSpPr>
        <p:spPr>
          <a:xfrm flipH="1">
            <a:off x="900113" y="1020763"/>
            <a:ext cx="3656012" cy="8286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>
            <a:stCxn id="4" idx="2"/>
            <a:endCxn id="6" idx="0"/>
          </p:cNvCxnSpPr>
          <p:nvPr/>
        </p:nvCxnSpPr>
        <p:spPr>
          <a:xfrm flipH="1">
            <a:off x="2963863" y="1020763"/>
            <a:ext cx="1592262" cy="8286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>
            <a:stCxn id="4" idx="2"/>
            <a:endCxn id="7" idx="0"/>
          </p:cNvCxnSpPr>
          <p:nvPr/>
        </p:nvCxnSpPr>
        <p:spPr>
          <a:xfrm>
            <a:off x="4556125" y="1020763"/>
            <a:ext cx="657225" cy="835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>
            <a:stCxn id="4" idx="2"/>
            <a:endCxn id="14" idx="0"/>
          </p:cNvCxnSpPr>
          <p:nvPr/>
        </p:nvCxnSpPr>
        <p:spPr>
          <a:xfrm>
            <a:off x="4556125" y="1020763"/>
            <a:ext cx="3127375" cy="5270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68313" y="349250"/>
            <a:ext cx="8375650" cy="6143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MECHANIZMY REKLAMY – model AIDA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31" y="1196752"/>
            <a:ext cx="7749861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132013" y="234950"/>
            <a:ext cx="4879975" cy="6143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SPOSOBY REKLAMY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15" y="1212736"/>
            <a:ext cx="852805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830388" y="190500"/>
            <a:ext cx="5483225" cy="6143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NADUŻYCIA REKLAMY</a:t>
            </a:r>
          </a:p>
        </p:txBody>
      </p:sp>
      <p:sp>
        <p:nvSpPr>
          <p:cNvPr id="4" name="Elipsa 3"/>
          <p:cNvSpPr/>
          <p:nvPr/>
        </p:nvSpPr>
        <p:spPr>
          <a:xfrm>
            <a:off x="218347" y="951224"/>
            <a:ext cx="3635896" cy="3635896"/>
          </a:xfrm>
          <a:prstGeom prst="ellipse">
            <a:avLst/>
          </a:prstGeo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MANIPULOWANIE CENĄ</a:t>
            </a:r>
          </a:p>
        </p:txBody>
      </p:sp>
      <p:sp>
        <p:nvSpPr>
          <p:cNvPr id="5" name="Elipsa 4"/>
          <p:cNvSpPr/>
          <p:nvPr/>
        </p:nvSpPr>
        <p:spPr>
          <a:xfrm>
            <a:off x="6084168" y="1019442"/>
            <a:ext cx="3360225" cy="3360225"/>
          </a:xfrm>
          <a:prstGeom prst="ellipse">
            <a:avLst/>
          </a:prstGeo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KARTY LOJALNOŚCIOWE</a:t>
            </a:r>
          </a:p>
        </p:txBody>
      </p:sp>
      <p:sp>
        <p:nvSpPr>
          <p:cNvPr id="6" name="Elipsa 5"/>
          <p:cNvSpPr/>
          <p:nvPr/>
        </p:nvSpPr>
        <p:spPr>
          <a:xfrm>
            <a:off x="3111810" y="2627066"/>
            <a:ext cx="3096344" cy="3096344"/>
          </a:xfrm>
          <a:prstGeom prst="ellipse">
            <a:avLst/>
          </a:prstGeom>
          <a:solidFill>
            <a:schemeClr val="accent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PROMOCJE CENOWE - WYPRZEDAŻE</a:t>
            </a:r>
          </a:p>
        </p:txBody>
      </p:sp>
      <p:sp>
        <p:nvSpPr>
          <p:cNvPr id="7" name="Elipsa 6"/>
          <p:cNvSpPr/>
          <p:nvPr/>
        </p:nvSpPr>
        <p:spPr>
          <a:xfrm>
            <a:off x="179388" y="692150"/>
            <a:ext cx="1747837" cy="1747838"/>
          </a:xfrm>
          <a:prstGeom prst="ellipse">
            <a:avLst/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Cena z końcówką, np. 1,99 zł</a:t>
            </a:r>
          </a:p>
        </p:txBody>
      </p:sp>
      <p:sp>
        <p:nvSpPr>
          <p:cNvPr id="8" name="Elipsa 7"/>
          <p:cNvSpPr/>
          <p:nvPr/>
        </p:nvSpPr>
        <p:spPr>
          <a:xfrm>
            <a:off x="211138" y="3302000"/>
            <a:ext cx="1747837" cy="1747838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Podawanie ceny bez podatku VAT</a:t>
            </a:r>
          </a:p>
        </p:txBody>
      </p:sp>
      <p:sp>
        <p:nvSpPr>
          <p:cNvPr id="10" name="Elipsa 9"/>
          <p:cNvSpPr/>
          <p:nvPr/>
        </p:nvSpPr>
        <p:spPr>
          <a:xfrm>
            <a:off x="7235825" y="504825"/>
            <a:ext cx="1747838" cy="17478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Obietnice, które powodują, że coś kupujemy</a:t>
            </a:r>
          </a:p>
        </p:txBody>
      </p:sp>
      <p:sp>
        <p:nvSpPr>
          <p:cNvPr id="11" name="Elipsa 10"/>
          <p:cNvSpPr/>
          <p:nvPr/>
        </p:nvSpPr>
        <p:spPr>
          <a:xfrm>
            <a:off x="5553075" y="4359275"/>
            <a:ext cx="2263775" cy="2263775"/>
          </a:xfrm>
          <a:prstGeom prst="ellipse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„</a:t>
            </a:r>
            <a:r>
              <a:rPr lang="pl-PL" b="1" dirty="0" err="1"/>
              <a:t>Downsizing</a:t>
            </a:r>
            <a:r>
              <a:rPr lang="pl-PL" b="1" dirty="0"/>
              <a:t>”, czyli zmniejszenie opakowania przy tej </a:t>
            </a:r>
            <a:br>
              <a:rPr lang="pl-PL" b="1" dirty="0"/>
            </a:br>
            <a:r>
              <a:rPr lang="pl-PL" b="1" dirty="0"/>
              <a:t>samej cenie</a:t>
            </a:r>
          </a:p>
        </p:txBody>
      </p:sp>
      <p:sp>
        <p:nvSpPr>
          <p:cNvPr id="12" name="Elipsa 11"/>
          <p:cNvSpPr/>
          <p:nvPr/>
        </p:nvSpPr>
        <p:spPr>
          <a:xfrm>
            <a:off x="4140200" y="1825625"/>
            <a:ext cx="1747838" cy="1747838"/>
          </a:xfrm>
          <a:prstGeom prst="ellipse">
            <a:avLst/>
          </a:prstGeom>
          <a:solidFill>
            <a:srgbClr val="92D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„Gratis”, przy czym zakup bez niego jest tańszy</a:t>
            </a:r>
          </a:p>
        </p:txBody>
      </p:sp>
      <p:sp>
        <p:nvSpPr>
          <p:cNvPr id="13" name="Elipsa 12"/>
          <p:cNvSpPr/>
          <p:nvPr/>
        </p:nvSpPr>
        <p:spPr>
          <a:xfrm>
            <a:off x="1881188" y="4632325"/>
            <a:ext cx="1895475" cy="1895475"/>
          </a:xfrm>
          <a:prstGeom prst="ellipse">
            <a:avLst/>
          </a:prstGeom>
          <a:solidFill>
            <a:srgbClr val="33CC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l-PL" b="1">
                <a:solidFill>
                  <a:srgbClr val="FFFFFF"/>
                </a:solidFill>
              </a:rPr>
              <a:t>Obniżka </a:t>
            </a:r>
            <a:br>
              <a:rPr lang="pl-PL" b="1">
                <a:solidFill>
                  <a:srgbClr val="FFFFFF"/>
                </a:solidFill>
              </a:rPr>
            </a:br>
            <a:r>
              <a:rPr lang="pl-PL" b="1">
                <a:solidFill>
                  <a:srgbClr val="FFFFFF"/>
                </a:solidFill>
              </a:rPr>
              <a:t>w stosunku do zawyżonej ceny wyjściowej</a:t>
            </a:r>
          </a:p>
        </p:txBody>
      </p:sp>
      <p:sp>
        <p:nvSpPr>
          <p:cNvPr id="14" name="Elipsa 13"/>
          <p:cNvSpPr/>
          <p:nvPr/>
        </p:nvSpPr>
        <p:spPr>
          <a:xfrm>
            <a:off x="3786188" y="5080000"/>
            <a:ext cx="1747837" cy="1747838"/>
          </a:xfrm>
          <a:prstGeom prst="ellipse">
            <a:avLst/>
          </a:prstGeom>
          <a:solidFill>
            <a:srgbClr val="CCCC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/>
              <a:t>Inna cena na metce, a inna na rachunku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427</TotalTime>
  <Words>98</Words>
  <Application>Microsoft Office PowerPoint</Application>
  <PresentationFormat>Pokaz na ekranie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</dc:creator>
  <cp:lastModifiedBy>Monika</cp:lastModifiedBy>
  <cp:revision>45</cp:revision>
  <dcterms:created xsi:type="dcterms:W3CDTF">2013-05-13T12:52:15Z</dcterms:created>
  <dcterms:modified xsi:type="dcterms:W3CDTF">2013-06-02T18:55:20Z</dcterms:modified>
</cp:coreProperties>
</file>