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68" r:id="rId4"/>
    <p:sldId id="258" r:id="rId5"/>
    <p:sldId id="265" r:id="rId6"/>
    <p:sldId id="259" r:id="rId7"/>
    <p:sldId id="263" r:id="rId8"/>
    <p:sldId id="260" r:id="rId9"/>
    <p:sldId id="264" r:id="rId10"/>
    <p:sldId id="261" r:id="rId11"/>
    <p:sldId id="267" r:id="rId12"/>
    <p:sldId id="262" r:id="rId13"/>
    <p:sldId id="269" r:id="rId14"/>
    <p:sldId id="270" r:id="rId15"/>
    <p:sldId id="266" r:id="rId16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3DAC-FD99-4E6B-A50F-E209E9D0A57E}" type="datetimeFigureOut">
              <a:rPr lang="pl-PL"/>
              <a:pPr>
                <a:defRPr/>
              </a:pPr>
              <a:t>2013-06-06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D76A5-EC70-4DA3-A212-C5E28B445BB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6CB70-69FA-4D06-BC4A-0BD003EE7B94}" type="datetimeFigureOut">
              <a:rPr lang="pl-PL"/>
              <a:pPr>
                <a:defRPr/>
              </a:pPr>
              <a:t>2013-06-06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09D5F-8993-4985-BF83-AF6D0D7D428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F23EF-A484-4C1B-BB35-57AEB92C29ED}" type="datetimeFigureOut">
              <a:rPr lang="pl-PL"/>
              <a:pPr>
                <a:defRPr/>
              </a:pPr>
              <a:t>2013-06-06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CC8D6-77F5-4978-BDE9-E4F0E3DCB1E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CAAF4-E0E2-43DF-9FFD-56E8D7A7C0B9}" type="datetimeFigureOut">
              <a:rPr lang="pl-PL"/>
              <a:pPr>
                <a:defRPr/>
              </a:pPr>
              <a:t>2013-06-06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94BE9-9786-4FCC-ACBA-9373BB27880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2D361-5054-4B72-9DFC-EFF8E532DE6B}" type="datetimeFigureOut">
              <a:rPr lang="pl-PL"/>
              <a:pPr>
                <a:defRPr/>
              </a:pPr>
              <a:t>2013-06-06</a:t>
            </a:fld>
            <a:endParaRPr lang="pl-P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69A0F-41B8-4591-90C0-61B2701C2F7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A1F6F-433C-4B76-8D48-2AEECCD68F49}" type="datetimeFigureOut">
              <a:rPr lang="pl-PL"/>
              <a:pPr>
                <a:defRPr/>
              </a:pPr>
              <a:t>2013-06-06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F955C-EBED-45E5-AEEC-C39CFC3ACC0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6B01F-D3A7-4873-BE1A-C25414A43DFA}" type="datetimeFigureOut">
              <a:rPr lang="pl-PL"/>
              <a:pPr>
                <a:defRPr/>
              </a:pPr>
              <a:t>2013-06-06</a:t>
            </a:fld>
            <a:endParaRPr lang="pl-P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1418B-1999-4786-A977-E2929D61CEF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27717-44E9-4A19-AD85-4254A7513B35}" type="datetimeFigureOut">
              <a:rPr lang="pl-PL"/>
              <a:pPr>
                <a:defRPr/>
              </a:pPr>
              <a:t>2013-06-06</a:t>
            </a:fld>
            <a:endParaRPr lang="pl-P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0C071-F532-477F-A0BE-0E9B56F2D2E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48CC7-C3D1-47D8-9014-62876BEB7A54}" type="datetimeFigureOut">
              <a:rPr lang="pl-PL"/>
              <a:pPr>
                <a:defRPr/>
              </a:pPr>
              <a:t>2013-06-06</a:t>
            </a:fld>
            <a:endParaRPr lang="pl-P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24D30-5E34-415D-8EA1-388BF4A8D30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4DD42-F732-4C50-86CD-2BD3B5A868F7}" type="datetimeFigureOut">
              <a:rPr lang="pl-PL"/>
              <a:pPr>
                <a:defRPr/>
              </a:pPr>
              <a:t>2013-06-06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10B55-A6FF-4D33-845E-E929400BDE2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B6070-300A-4807-9E5E-74E760BFBFBA}" type="datetimeFigureOut">
              <a:rPr lang="pl-PL"/>
              <a:pPr>
                <a:defRPr/>
              </a:pPr>
              <a:t>2013-06-06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28C64-7EEF-48AA-8F42-307D27D9AF1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8FE5AF84-4836-4559-B599-5D6ED9804317}" type="datetimeFigureOut">
              <a:rPr lang="pl-PL"/>
              <a:pPr>
                <a:defRPr/>
              </a:pPr>
              <a:t>2013-06-06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F010CDCA-922C-4238-A90A-CB96C824AD3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2" r:id="rId2"/>
    <p:sldLayoutId id="2147483804" r:id="rId3"/>
    <p:sldLayoutId id="2147483801" r:id="rId4"/>
    <p:sldLayoutId id="2147483800" r:id="rId5"/>
    <p:sldLayoutId id="2147483799" r:id="rId6"/>
    <p:sldLayoutId id="2147483798" r:id="rId7"/>
    <p:sldLayoutId id="2147483797" r:id="rId8"/>
    <p:sldLayoutId id="2147483796" r:id="rId9"/>
    <p:sldLayoutId id="2147483795" r:id="rId10"/>
    <p:sldLayoutId id="2147483794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4213" y="765175"/>
            <a:ext cx="7772400" cy="4267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6600" dirty="0" smtClean="0"/>
              <a:t>Sprawozdawczość finansowa przedsiębiorstwa</a:t>
            </a:r>
            <a:endParaRPr lang="pl-PL" sz="66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82713" y="5157788"/>
            <a:ext cx="6400800" cy="121920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dirty="0" smtClean="0"/>
              <a:t>Zagadnienia podstawowe</a:t>
            </a:r>
            <a:endParaRPr lang="pl-PL" dirty="0"/>
          </a:p>
        </p:txBody>
      </p:sp>
      <p:pic>
        <p:nvPicPr>
          <p:cNvPr id="13315" name="Picture 2" descr="C:\Users\Klaudia\AppData\Local\Microsoft\Windows\Temporary Internet Files\Content.IE5\5KWWPXCA\MCj023050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0"/>
            <a:ext cx="2278062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792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Rachunek zysków i strat</a:t>
            </a:r>
            <a:endParaRPr lang="pl-PL" dirty="0"/>
          </a:p>
        </p:txBody>
      </p:sp>
      <p:graphicFrame>
        <p:nvGraphicFramePr>
          <p:cNvPr id="22633" name="Group 105"/>
          <p:cNvGraphicFramePr>
            <a:graphicFrameLocks noGrp="1"/>
          </p:cNvGraphicFramePr>
          <p:nvPr>
            <p:ph idx="1"/>
          </p:nvPr>
        </p:nvGraphicFramePr>
        <p:xfrm>
          <a:off x="1331913" y="1196975"/>
          <a:ext cx="6480175" cy="5338763"/>
        </p:xfrm>
        <a:graphic>
          <a:graphicData uri="http://schemas.openxmlformats.org/drawingml/2006/table">
            <a:tbl>
              <a:tblPr/>
              <a:tblGrid>
                <a:gridCol w="781050"/>
                <a:gridCol w="4403725"/>
                <a:gridCol w="647700"/>
                <a:gridCol w="647700"/>
              </a:tblGrid>
              <a:tr h="2159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Wiersz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Wyszczególnienie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Dane za rok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096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A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+   Przychody ze sprzedaży netto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CF2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B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-   Koszty wytworzenia sprzedanych wyrobów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C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=   Zysk/strata na sprzedaży (brutto)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D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-   Koszty ogólne zarządu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E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-   Koszty sprzedaży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F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=   Zysk/strata na sprzedaży (netto)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G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+   Pozostałe przychody operacyjne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H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-   Pozostałe koszty operacyjne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I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=   Zysk/strata na działalności operacyjnej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J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+   Przychody finansowe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K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-   Koszty finansowe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L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=   Zysk/strata na działalności gospodarczej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M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+   Zyski nadzwyczajne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N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-   Straty nadzwyczajne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O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=   Zysk/strata brutto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P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-   Podatek dochodowy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R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97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=   Zysk/strata netto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850" y="115888"/>
            <a:ext cx="8229600" cy="908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/>
              <a:t>CASH </a:t>
            </a:r>
            <a:r>
              <a:rPr lang="pl-PL" b="1" dirty="0" smtClean="0"/>
              <a:t>FLOW</a:t>
            </a:r>
            <a:endParaRPr lang="pl-PL" dirty="0"/>
          </a:p>
        </p:txBody>
      </p:sp>
      <p:graphicFrame>
        <p:nvGraphicFramePr>
          <p:cNvPr id="23652" name="Group 100"/>
          <p:cNvGraphicFramePr>
            <a:graphicFrameLocks noGrp="1"/>
          </p:cNvGraphicFramePr>
          <p:nvPr>
            <p:ph idx="1"/>
          </p:nvPr>
        </p:nvGraphicFramePr>
        <p:xfrm>
          <a:off x="250825" y="908050"/>
          <a:ext cx="8496300" cy="5703888"/>
        </p:xfrm>
        <a:graphic>
          <a:graphicData uri="http://schemas.openxmlformats.org/drawingml/2006/table">
            <a:tbl>
              <a:tblPr/>
              <a:tblGrid>
                <a:gridCol w="863600"/>
                <a:gridCol w="6121400"/>
                <a:gridCol w="719138"/>
                <a:gridCol w="792162"/>
              </a:tblGrid>
              <a:tr h="2746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Wiersz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Wyszczególnienie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Dane za rok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2921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A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Przepływy środków pieniężnych z działalności operacyjnej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I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Wpływy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II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Wydatki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III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Przepływy pieniężne netto z działalności operacyjnej (I–II)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B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Przepływy środków pieniężnych z działalności inwestycyjnej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I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Wpływy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II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Wydatki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III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Przepływy pieniężne netto z działalności inwestycyjnej (I–II)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C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Przepływy środków pieniężnych z działalności finansowej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I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Wpływy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II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Wydatki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III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Przepływy pieniężne netto z działalności finansowej (I–II)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4F0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D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Przepływy pieniężne netto, razem (A.III +/- B.III +/- C.III)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E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Bilansowa zmiana stanu środków pieniężnych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F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Środki pieniężne na początek okresu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Palatino Linotype" pitchFamily="18" charset="0"/>
                        </a:rPr>
                        <a:t>G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Środki pieniężne na koniec okresu (F+/-D)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Palatino Linotype" pitchFamily="18" charset="0"/>
                        </a:rPr>
                        <a:t>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C8E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Próg rentowności</a:t>
            </a:r>
            <a:endParaRPr lang="pl-PL" dirty="0"/>
          </a:p>
        </p:txBody>
      </p:sp>
      <p:sp>
        <p:nvSpPr>
          <p:cNvPr id="24578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4259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pl-PL" b="1" smtClean="0"/>
              <a:t>Próg rentowności (próg opłacalności przedsięwzięcia) </a:t>
            </a:r>
          </a:p>
          <a:p>
            <a:pPr marL="0" indent="0" eaLnBrk="1" hangingPunct="1">
              <a:buFont typeface="Arial" charset="0"/>
              <a:buNone/>
            </a:pPr>
            <a:endParaRPr lang="pl-PL" smtClean="0"/>
          </a:p>
          <a:p>
            <a:pPr marL="0" indent="0" eaLnBrk="1" hangingPunct="1">
              <a:buFont typeface="Arial" charset="0"/>
              <a:buNone/>
            </a:pPr>
            <a:r>
              <a:rPr lang="pl-PL" smtClean="0"/>
              <a:t>W ujęciu ilościowym – liczba wyrobów, którą przedsiębiorstwo powinno sprzedać w celu pokrycia kosztów całkowitych (stałych i zmiennych).</a:t>
            </a:r>
          </a:p>
          <a:p>
            <a:pPr marL="0" indent="0" eaLnBrk="1" hangingPunct="1">
              <a:buFont typeface="Arial" charset="0"/>
              <a:buNone/>
            </a:pPr>
            <a:endParaRPr lang="pl-PL" smtClean="0"/>
          </a:p>
          <a:p>
            <a:pPr marL="0" indent="0" eaLnBrk="1" hangingPunct="1">
              <a:buFont typeface="Arial" charset="0"/>
              <a:buNone/>
            </a:pPr>
            <a:r>
              <a:rPr lang="pl-PL" smtClean="0"/>
              <a:t>W ujęciu wartościowym – wielkość przychodów ze sprzedaży, które przedsiębiorstwo musi uzyskać, by pokryć koszty całkowite.</a:t>
            </a:r>
          </a:p>
          <a:p>
            <a:pPr marL="0" indent="0" eaLnBrk="1" hangingPunct="1">
              <a:buFont typeface="Arial" charset="0"/>
              <a:buNone/>
            </a:pPr>
            <a:endParaRPr lang="pl-PL" smtClean="0"/>
          </a:p>
          <a:p>
            <a:pPr marL="0" indent="0" eaLnBrk="1" hangingPunct="1">
              <a:buFont typeface="Arial" charset="0"/>
              <a:buNone/>
            </a:pPr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Koszty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352925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pl-PL" b="1" smtClean="0"/>
              <a:t>Koszty stałe </a:t>
            </a:r>
            <a:r>
              <a:rPr lang="pl-PL" smtClean="0"/>
              <a:t>– wszelkie koszty ponoszone przez przedsiębiorstwo niezwiązane z procesem produkcyjnym (np. koszt wynajmu lokalu, wynagrodzenie pracowników, odsetki od zadłużenia itp.).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endParaRPr lang="pl-PL" smtClean="0"/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pl-PL" b="1" smtClean="0"/>
              <a:t>Koszty zmienne </a:t>
            </a:r>
            <a:r>
              <a:rPr lang="pl-PL" smtClean="0"/>
              <a:t>– koszty przedsiębiorstwa bezpośrednio związane z procesem produkcji (surowce, materiały, energia, paliwo itp.).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endParaRPr lang="pl-PL" smtClean="0"/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pl-PL" b="1" smtClean="0"/>
              <a:t>Koszty całkowite </a:t>
            </a:r>
            <a:r>
              <a:rPr lang="pl-PL" smtClean="0"/>
              <a:t>– suma kosztów stałych i zmiennych.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Amortyzacja </a:t>
            </a:r>
            <a:endParaRPr lang="pl-PL" dirty="0"/>
          </a:p>
        </p:txBody>
      </p:sp>
      <p:sp>
        <p:nvSpPr>
          <p:cNvPr id="26626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pl-PL" b="1" smtClean="0"/>
          </a:p>
          <a:p>
            <a:pPr marL="0" indent="0" eaLnBrk="1" hangingPunct="1">
              <a:buFont typeface="Arial" charset="0"/>
              <a:buNone/>
            </a:pPr>
            <a:r>
              <a:rPr lang="pl-PL" b="1" smtClean="0"/>
              <a:t>Amortyzacja</a:t>
            </a:r>
            <a:r>
              <a:rPr lang="pl-PL" smtClean="0"/>
              <a:t> – zwana inaczej spożyciem kapitału trwałego, jest miarą szybkości zmniejszania się wartości istniejącego zasobu kapitału w danym okresie, będącego wynikiem jego fizycznego lub ekonomicznego zużycia.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4267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Dziękuję za uwagę</a:t>
            </a:r>
            <a:endParaRPr lang="pl-PL" dirty="0"/>
          </a:p>
        </p:txBody>
      </p:sp>
      <p:pic>
        <p:nvPicPr>
          <p:cNvPr id="27650" name="Picture 5" descr="C:\Documents and Settings\Dorota Tekieli\Pulpit\ekonomia\2917311214172011127867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32563" y="3789363"/>
            <a:ext cx="89693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6557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Dokumenty finansowe przedsiębiorstwa</a:t>
            </a:r>
            <a:endParaRPr lang="pl-PL" dirty="0"/>
          </a:p>
        </p:txBody>
      </p:sp>
      <p:sp>
        <p:nvSpPr>
          <p:cNvPr id="14338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205038"/>
            <a:ext cx="8229600" cy="3921125"/>
          </a:xfrm>
        </p:spPr>
        <p:txBody>
          <a:bodyPr/>
          <a:lstStyle/>
          <a:p>
            <a:pPr eaLnBrk="1" hangingPunct="1"/>
            <a:r>
              <a:rPr lang="pl-PL" b="1" smtClean="0"/>
              <a:t>Bilans </a:t>
            </a:r>
            <a:r>
              <a:rPr lang="pl-PL" smtClean="0">
                <a:latin typeface="Arial" charset="0"/>
              </a:rPr>
              <a:t>–</a:t>
            </a:r>
            <a:r>
              <a:rPr lang="pl-PL" smtClean="0"/>
              <a:t> zestawienie posiadanych przez przedsiębiorstwo aktywów (majątku) oraz źródeł jego finansowania (pasywów). Suma aktywów musi się równać sumie pasywów</a:t>
            </a:r>
            <a:r>
              <a:rPr lang="pl-PL" smtClean="0">
                <a:latin typeface="Arial" charset="0"/>
              </a:rPr>
              <a:t>.</a:t>
            </a:r>
          </a:p>
          <a:p>
            <a:pPr eaLnBrk="1" hangingPunct="1"/>
            <a:endParaRPr lang="pl-PL" smtClean="0"/>
          </a:p>
          <a:p>
            <a:pPr eaLnBrk="1" hangingPunct="1"/>
            <a:r>
              <a:rPr lang="pl-PL" b="1" smtClean="0"/>
              <a:t>Rachunek zysków i strat </a:t>
            </a:r>
            <a:r>
              <a:rPr lang="pl-PL" smtClean="0">
                <a:latin typeface="Arial" charset="0"/>
              </a:rPr>
              <a:t>–</a:t>
            </a:r>
            <a:r>
              <a:rPr lang="pl-PL" b="1" smtClean="0">
                <a:latin typeface="Arial" charset="0"/>
              </a:rPr>
              <a:t> </a:t>
            </a:r>
            <a:r>
              <a:rPr lang="pl-PL" smtClean="0"/>
              <a:t>obok bilansu jeden </a:t>
            </a:r>
            <a:r>
              <a:rPr lang="pl-PL" smtClean="0">
                <a:latin typeface="Arial" charset="0"/>
              </a:rPr>
              <a:t/>
            </a:r>
            <a:br>
              <a:rPr lang="pl-PL" smtClean="0">
                <a:latin typeface="Arial" charset="0"/>
              </a:rPr>
            </a:br>
            <a:r>
              <a:rPr lang="pl-PL" smtClean="0"/>
              <a:t>z elementów sprawozdania finansowego przedsiębiorstwa. Jego przygotowanie polega na zestawieniu przychodów i wydatków przedsiębiorstwa</a:t>
            </a:r>
            <a:r>
              <a:rPr lang="pl-PL" smtClean="0">
                <a:latin typeface="Arial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655763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Dokumenty finansowe przedsiębiorstwa </a:t>
            </a:r>
            <a:r>
              <a:rPr lang="pl-PL" sz="24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(cd.)</a:t>
            </a:r>
          </a:p>
        </p:txBody>
      </p:sp>
      <p:sp>
        <p:nvSpPr>
          <p:cNvPr id="15362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l-PL" b="1" smtClean="0"/>
              <a:t>CASH FLOW (rachunek przepływów pieniężnych) </a:t>
            </a:r>
            <a:r>
              <a:rPr lang="pl-PL" smtClean="0"/>
              <a:t>–</a:t>
            </a:r>
            <a:r>
              <a:rPr lang="pl-PL" b="1" smtClean="0"/>
              <a:t> </a:t>
            </a:r>
            <a:r>
              <a:rPr lang="pl-PL" smtClean="0"/>
              <a:t>jeden z elementów sprawozdania finansowego przedsiębiorstwa. Przedstawia on przepływy pieniężne w ramach trzech głównych grup:</a:t>
            </a:r>
          </a:p>
          <a:p>
            <a:pPr lvl="2" eaLnBrk="1" hangingPunct="1">
              <a:lnSpc>
                <a:spcPct val="90000"/>
              </a:lnSpc>
            </a:pPr>
            <a:r>
              <a:rPr lang="pl-PL" sz="2400" smtClean="0"/>
              <a:t>przepływy środków pieniężnych z działalności operacyjnej</a:t>
            </a:r>
            <a:r>
              <a:rPr lang="pl-PL" sz="2400" smtClean="0">
                <a:latin typeface="Arial" charset="0"/>
              </a:rPr>
              <a:t>,</a:t>
            </a:r>
          </a:p>
          <a:p>
            <a:pPr lvl="2" eaLnBrk="1" hangingPunct="1">
              <a:lnSpc>
                <a:spcPct val="90000"/>
              </a:lnSpc>
            </a:pPr>
            <a:r>
              <a:rPr lang="pl-PL" sz="2400" smtClean="0"/>
              <a:t>przepływy środków pieniężnych z działalności inwestycyjnej</a:t>
            </a:r>
            <a:r>
              <a:rPr lang="pl-PL" sz="2400" smtClean="0">
                <a:latin typeface="Arial" charset="0"/>
              </a:rPr>
              <a:t>,</a:t>
            </a:r>
          </a:p>
          <a:p>
            <a:pPr lvl="2" eaLnBrk="1" hangingPunct="1">
              <a:lnSpc>
                <a:spcPct val="90000"/>
              </a:lnSpc>
            </a:pPr>
            <a:r>
              <a:rPr lang="pl-PL" sz="2400" smtClean="0"/>
              <a:t>przepływy środków pieniężnych z działalności finansowej</a:t>
            </a:r>
            <a:r>
              <a:rPr lang="pl-PL" sz="2400" smtClean="0">
                <a:latin typeface="Arial" charset="0"/>
              </a:rPr>
              <a:t>.</a:t>
            </a:r>
            <a:endParaRPr lang="pl-PL" sz="2400" smtClean="0">
              <a:latin typeface="Arial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pl-PL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pl-PL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pl-P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Bilans </a:t>
            </a:r>
            <a:endParaRPr lang="pl-PL" dirty="0"/>
          </a:p>
        </p:txBody>
      </p:sp>
      <p:sp>
        <p:nvSpPr>
          <p:cNvPr id="16386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pl-PL" smtClean="0"/>
          </a:p>
          <a:p>
            <a:pPr marL="0" indent="0" eaLnBrk="1" hangingPunct="1"/>
            <a:r>
              <a:rPr lang="pl-PL" b="1" smtClean="0"/>
              <a:t>Aktywa</a:t>
            </a:r>
            <a:r>
              <a:rPr lang="pl-PL" smtClean="0"/>
              <a:t> – zestawienie składników majątku będących  w posiadaniu przedsiębiorstwa</a:t>
            </a:r>
            <a:r>
              <a:rPr lang="pl-PL" smtClean="0">
                <a:latin typeface="Arial" charset="0"/>
              </a:rPr>
              <a:t>.</a:t>
            </a:r>
          </a:p>
          <a:p>
            <a:pPr marL="0" indent="0" eaLnBrk="1" hangingPunct="1">
              <a:buFont typeface="Arial" charset="0"/>
              <a:buNone/>
            </a:pPr>
            <a:endParaRPr lang="pl-PL" smtClean="0"/>
          </a:p>
          <a:p>
            <a:pPr marL="0" indent="0" eaLnBrk="1" hangingPunct="1"/>
            <a:r>
              <a:rPr lang="pl-PL" b="1" smtClean="0"/>
              <a:t>Pasywa </a:t>
            </a:r>
            <a:r>
              <a:rPr lang="pl-PL" smtClean="0"/>
              <a:t>– kapitały przedsiębiorstwa (kapitał własny </a:t>
            </a:r>
            <a:r>
              <a:rPr lang="pl-PL" smtClean="0">
                <a:latin typeface="Arial" charset="0"/>
              </a:rPr>
              <a:t/>
            </a:r>
            <a:br>
              <a:rPr lang="pl-PL" smtClean="0">
                <a:latin typeface="Arial" charset="0"/>
              </a:rPr>
            </a:br>
            <a:r>
              <a:rPr lang="pl-PL" smtClean="0"/>
              <a:t>i zobowiązania) stanowiące źródło finansowania aktywów</a:t>
            </a:r>
            <a:r>
              <a:rPr lang="pl-PL" smtClean="0">
                <a:latin typeface="Arial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512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Uproszczona struktura bilansu</a:t>
            </a:r>
            <a:endParaRPr lang="pl-PL" dirty="0"/>
          </a:p>
        </p:txBody>
      </p:sp>
      <p:graphicFrame>
        <p:nvGraphicFramePr>
          <p:cNvPr id="17431" name="Group 23"/>
          <p:cNvGraphicFramePr>
            <a:graphicFrameLocks noGrp="1"/>
          </p:cNvGraphicFramePr>
          <p:nvPr>
            <p:ph idx="1"/>
          </p:nvPr>
        </p:nvGraphicFramePr>
        <p:xfrm>
          <a:off x="755650" y="1773238"/>
          <a:ext cx="7993063" cy="4860925"/>
        </p:xfrm>
        <a:graphic>
          <a:graphicData uri="http://schemas.openxmlformats.org/drawingml/2006/table">
            <a:tbl>
              <a:tblPr/>
              <a:tblGrid>
                <a:gridCol w="3856038"/>
                <a:gridCol w="4137025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AKTYWA</a:t>
                      </a:r>
                      <a:endParaRPr kumimoji="0" lang="pl-P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PASYWA</a:t>
                      </a:r>
                      <a:endParaRPr kumimoji="0" lang="pl-P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A7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Aktywa trwałe</a:t>
                      </a:r>
                      <a:endParaRPr kumimoji="0" lang="pl-PL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Kapitał własny</a:t>
                      </a:r>
                      <a:endParaRPr kumimoji="0" lang="pl-PL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A7"/>
                    </a:solidFill>
                  </a:tcPr>
                </a:tc>
              </a:tr>
              <a:tr h="184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wartości niematerialne i prawne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rzeczowe aktywa trwałe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należności długoterminowe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inwestycje długoterminowe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kapitał (fundusz) podstawowy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kapitał zapasowy (samofinansowanie)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zysk (strata) z ubiegłych lat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zysk (strata) netto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A7"/>
                    </a:solidFill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Aktywa obrotowe</a:t>
                      </a:r>
                      <a:endParaRPr kumimoji="0" lang="pl-PL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Kapitał obcy </a:t>
                      </a: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(zobowiązania)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A7"/>
                    </a:solidFill>
                  </a:tcPr>
                </a:tc>
              </a:tr>
              <a:tr h="1490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zapasy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należności krótkoterminowe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inwestycje krótkoterminowe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rezerwy na zobowiązania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zobowiązania długoterminowe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zobowiązania krótkoterminowe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 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EA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Aktywa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352925"/>
          </a:xfrm>
        </p:spPr>
        <p:txBody>
          <a:bodyPr>
            <a:normAutofit/>
          </a:bodyPr>
          <a:lstStyle/>
          <a:p>
            <a:pPr eaLnBrk="1" hangingPunct="1"/>
            <a:r>
              <a:rPr lang="pl-PL" b="1" smtClean="0"/>
              <a:t>Majątek trwały (aktywa trwałe) </a:t>
            </a:r>
            <a:r>
              <a:rPr lang="pl-PL" smtClean="0"/>
              <a:t>– składniki majątku przedsiębiorstwa wykorzystywane w dłuższym okresie czasu, tj. środki trwałe (maszyny, urządzenia) oraz finansowy majątek trwały (należności długoterminowe).</a:t>
            </a:r>
          </a:p>
          <a:p>
            <a:pPr eaLnBrk="1" hangingPunct="1">
              <a:buFont typeface="Arial" charset="0"/>
              <a:buNone/>
            </a:pPr>
            <a:endParaRPr lang="pl-PL" smtClean="0"/>
          </a:p>
          <a:p>
            <a:pPr eaLnBrk="1" hangingPunct="1"/>
            <a:r>
              <a:rPr lang="pl-PL" b="1" smtClean="0"/>
              <a:t>Majątek obrotowy (aktywa obrotowe) </a:t>
            </a:r>
            <a:r>
              <a:rPr lang="pl-PL" smtClean="0"/>
              <a:t>– składniki majątku ulegające zużyciu lub zbywane w okresie do jednego roku.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8366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Aktywa </a:t>
            </a:r>
            <a:endParaRPr lang="pl-PL" dirty="0"/>
          </a:p>
        </p:txBody>
      </p:sp>
      <p:graphicFrame>
        <p:nvGraphicFramePr>
          <p:cNvPr id="19488" name="Group 32"/>
          <p:cNvGraphicFramePr>
            <a:graphicFrameLocks noGrp="1"/>
          </p:cNvGraphicFramePr>
          <p:nvPr>
            <p:ph idx="1"/>
          </p:nvPr>
        </p:nvGraphicFramePr>
        <p:xfrm>
          <a:off x="179388" y="908050"/>
          <a:ext cx="4176712" cy="7213600"/>
        </p:xfrm>
        <a:graphic>
          <a:graphicData uri="http://schemas.openxmlformats.org/drawingml/2006/table">
            <a:tbl>
              <a:tblPr/>
              <a:tblGrid>
                <a:gridCol w="4176712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Aktywa trwałe</a:t>
                      </a:r>
                      <a:endParaRPr kumimoji="0" lang="pl-P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163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Wartości niematerialne i prawne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Niematerialne składniki majątku, np.: prawa autorskie, licencje, wartość firmy.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181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Rzeczowe aktywa trwałe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Środki trwałe, np.: grunty, budynki, urządzenia techniczne, środki transportu.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66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Należności długoterminowe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Środki pieniężne udzielone innym przedsiębiorstwom, np. w postaci pożyczki o terminie spłaty dłuższym niż jeden rok.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357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Inwestycje długoterminowe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Długoterminowe aktywa finansowe </a:t>
                      </a:r>
                      <a:b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</a:b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 rzeczowe, np.: udziały, akcje, obligacje, nieruchomości.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357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489" name="Group 33"/>
          <p:cNvGraphicFramePr>
            <a:graphicFrameLocks noGrp="1"/>
          </p:cNvGraphicFramePr>
          <p:nvPr/>
        </p:nvGraphicFramePr>
        <p:xfrm>
          <a:off x="4427538" y="908050"/>
          <a:ext cx="4608512" cy="5859463"/>
        </p:xfrm>
        <a:graphic>
          <a:graphicData uri="http://schemas.openxmlformats.org/drawingml/2006/table">
            <a:tbl>
              <a:tblPr/>
              <a:tblGrid>
                <a:gridCol w="4608512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Aktywa obrotowe</a:t>
                      </a:r>
                      <a:endParaRPr kumimoji="0" lang="pl-P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87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Zapasy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Materiały wykorzystywane w procesie produkcyjnym, półprodukty i produkty </a:t>
                      </a:r>
                      <a:b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</a:b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w toku produkcji, produkty gotowe, towary zakupione i przeznaczone do dalszej odsprzedaży.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62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Należności krótkoterminowe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Wszelkie należności, jakie inne podmioty gospodarcze (np. dostawcy, odbiorcy) są dłużne przedsiębiorstwu, o terminie spłaty do 12 miesięcy.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87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Inwestycje krótkoterminowe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Krótkoterminowe aktywa finansowe (np. udziały, akcje, inne aktywa krótkoterminowe),  środki pieniężne </a:t>
                      </a:r>
                      <a:b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</a:b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w gotówce oraz zgromadzone na kontach bankowych.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Pasywa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425950"/>
          </a:xfrm>
        </p:spPr>
        <p:txBody>
          <a:bodyPr>
            <a:normAutofit/>
          </a:bodyPr>
          <a:lstStyle/>
          <a:p>
            <a:pPr eaLnBrk="1" hangingPunct="1"/>
            <a:r>
              <a:rPr lang="pl-PL" b="1" smtClean="0"/>
              <a:t>Kapitał własny </a:t>
            </a:r>
            <a:r>
              <a:rPr lang="pl-PL" smtClean="0"/>
              <a:t>– wartość środków finansowych wniesionych przez właścicieli przedsiębiorstwa (wspólników, udziałowców, akcjonariuszy) oraz środków wypracowanych przez przedsiębiorstwo </a:t>
            </a:r>
            <a:br>
              <a:rPr lang="pl-PL" smtClean="0"/>
            </a:br>
            <a:r>
              <a:rPr lang="pl-PL" smtClean="0"/>
              <a:t>w trakcie jego działalności gospodarczej.</a:t>
            </a:r>
          </a:p>
          <a:p>
            <a:pPr eaLnBrk="1" hangingPunct="1">
              <a:buFont typeface="Arial" charset="0"/>
              <a:buNone/>
            </a:pPr>
            <a:endParaRPr lang="pl-PL" smtClean="0"/>
          </a:p>
          <a:p>
            <a:pPr eaLnBrk="1" hangingPunct="1"/>
            <a:r>
              <a:rPr lang="pl-PL" b="1" smtClean="0"/>
              <a:t>Kapitał obcy </a:t>
            </a:r>
            <a:r>
              <a:rPr lang="pl-PL" smtClean="0"/>
              <a:t>– zewnętrzne źródła finansowania działalności przedsiębiorstwa.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7207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Pasywa </a:t>
            </a:r>
            <a:endParaRPr lang="pl-PL" dirty="0"/>
          </a:p>
        </p:txBody>
      </p:sp>
      <p:graphicFrame>
        <p:nvGraphicFramePr>
          <p:cNvPr id="21536" name="Group 32"/>
          <p:cNvGraphicFramePr>
            <a:graphicFrameLocks noGrp="1"/>
          </p:cNvGraphicFramePr>
          <p:nvPr>
            <p:ph idx="1"/>
          </p:nvPr>
        </p:nvGraphicFramePr>
        <p:xfrm>
          <a:off x="107950" y="836613"/>
          <a:ext cx="4392613" cy="6964362"/>
        </p:xfrm>
        <a:graphic>
          <a:graphicData uri="http://schemas.openxmlformats.org/drawingml/2006/table">
            <a:tbl>
              <a:tblPr/>
              <a:tblGrid>
                <a:gridCol w="4392613"/>
              </a:tblGrid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Kapitał własny</a:t>
                      </a:r>
                      <a:endParaRPr kumimoji="0" lang="pl-PL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Kapitał (fundusz) podstawowy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Środki wniesione w momencie rozpoczęcia działalności gospodarczej, tzw. aport (mogą mieć formę finansową lub rzeczową).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2063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Kapitał zapasowy (samofinansowanie)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Pozostawiona część zysku oraz nadwyżka powstała przy emisji akcji powyżej ceny nominalnej i po pokryciu kosztów związanych </a:t>
                      </a:r>
                      <a:b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</a:b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z emisją akcji tworzony w celu pokrycia ewentualnych strat finansowych.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209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Zysk (strata) z ubiegłych lat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Wynik finansowy, wartość stanowiąca różnicę między przychodami a kosztami ich uzyskania, nie rozliczona w ubiegłych latach.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011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Zysk (strata) netto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Wynik finansowy uzyskany w danym okresie rozliczeniowym.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011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537" name="Group 33"/>
          <p:cNvGraphicFramePr>
            <a:graphicFrameLocks noGrp="1"/>
          </p:cNvGraphicFramePr>
          <p:nvPr/>
        </p:nvGraphicFramePr>
        <p:xfrm>
          <a:off x="4643438" y="836613"/>
          <a:ext cx="4321175" cy="5903912"/>
        </p:xfrm>
        <a:graphic>
          <a:graphicData uri="http://schemas.openxmlformats.org/drawingml/2006/table">
            <a:tbl>
              <a:tblPr/>
              <a:tblGrid>
                <a:gridCol w="4321175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Kapitał obcy</a:t>
                      </a: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(zobowiązania)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504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Rezerwy na zobowiązania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Rezerwy finansowe na przewidywane przyszłe wydatki związane z rozliczeniem wszelkich zobowiązań przedsiębiorstwa (np. wobec pracowników odchodzących na emeryturę).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180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Zobowiązania długoterminowe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Wszelkie zobowiązania przedsiębiorstwa, które należy uregulować w okresie dłuższym niż jeden rok (kredyty, pożyczki, z tytułu emisji dłużnych papierów wartościowych, inne zobowiązania finansowe).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  <a:tr h="214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Zobowiązania krótkoterminowe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Wszelkie zobowiązania przedsiębiorstwa, które należy uregulować w okresie do jednego roku (kredyty, pożyczki, z tytułu emisji dłużnych papierów wartościowych, inne zobowiązania finansowe, z tytułu dostaw i usług, z tytułu wynagrodzeń itp.).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C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ierownictwo">
  <a:themeElements>
    <a:clrScheme name="Kierownictw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Kierownictw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ierownictw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354</TotalTime>
  <Words>793</Words>
  <Application>Microsoft Office PowerPoint</Application>
  <PresentationFormat>On-screen Show (4:3)</PresentationFormat>
  <Paragraphs>241</Paragraphs>
  <Slides>15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Szablon projektu</vt:lpstr>
      </vt:variant>
      <vt:variant>
        <vt:i4>2</vt:i4>
      </vt:variant>
      <vt:variant>
        <vt:lpstr>Tytuły slajdów</vt:lpstr>
      </vt:variant>
      <vt:variant>
        <vt:i4>15</vt:i4>
      </vt:variant>
    </vt:vector>
  </HeadingPairs>
  <TitlesOfParts>
    <vt:vector size="23" baseType="lpstr">
      <vt:lpstr>Arial</vt:lpstr>
      <vt:lpstr>Palatino Linotype</vt:lpstr>
      <vt:lpstr>Century Gothic</vt:lpstr>
      <vt:lpstr>Courier New</vt:lpstr>
      <vt:lpstr>Calibri</vt:lpstr>
      <vt:lpstr>Times New Roman</vt:lpstr>
      <vt:lpstr>Kierownictwo</vt:lpstr>
      <vt:lpstr>Kierownictwo</vt:lpstr>
      <vt:lpstr>Sprawozdawczość finansowa przedsiębiorstwa</vt:lpstr>
      <vt:lpstr>Dokumenty finansowe przedsiębiorstwa</vt:lpstr>
      <vt:lpstr>Dokumenty finansowe przedsiębiorstwa (cd.)</vt:lpstr>
      <vt:lpstr>Bilans </vt:lpstr>
      <vt:lpstr>Uproszczona struktura bilansu</vt:lpstr>
      <vt:lpstr>Aktywa </vt:lpstr>
      <vt:lpstr>Aktywa </vt:lpstr>
      <vt:lpstr>Pasywa </vt:lpstr>
      <vt:lpstr>Pasywa </vt:lpstr>
      <vt:lpstr>Rachunek zysków i strat</vt:lpstr>
      <vt:lpstr>CASH FLOW</vt:lpstr>
      <vt:lpstr>Próg rentowności</vt:lpstr>
      <vt:lpstr>Koszty </vt:lpstr>
      <vt:lpstr>Amortyzacja </vt:lpstr>
      <vt:lpstr>Dziękuję za uwagę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Ania</dc:creator>
  <cp:lastModifiedBy>ola</cp:lastModifiedBy>
  <cp:revision>40</cp:revision>
  <dcterms:created xsi:type="dcterms:W3CDTF">2013-05-02T23:01:11Z</dcterms:created>
  <dcterms:modified xsi:type="dcterms:W3CDTF">2013-06-06T19:48:04Z</dcterms:modified>
</cp:coreProperties>
</file>