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1" r:id="rId4"/>
    <p:sldId id="257" r:id="rId5"/>
    <p:sldId id="260" r:id="rId6"/>
    <p:sldId id="265" r:id="rId7"/>
    <p:sldId id="262" r:id="rId8"/>
    <p:sldId id="264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9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585C-5805-412A-8F43-AA47F971DA52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44726-3012-4E8F-AE70-279E7D06F0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A60A3-EF6A-45E1-8218-A798B913E55D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74D45-230C-4896-A915-C1CCA8204D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9C93F-26AD-4625-894B-70BAE2DB029C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1ED7-7C0C-4AC5-9D33-E6108CED733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75DD-B02E-4DCC-A658-D54E47865191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F23A-5B37-4B31-BC28-58CE51671A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17E67-9E23-4623-946B-BE97D5CAC9EB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6C96-45D4-42F1-8A3E-ABB2E17F3C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4B196-111C-4B7E-AC45-3CA49DEED4D7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F15E2-FFF2-4149-AA45-C61B16B7AF7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FA11C-EEA1-453F-B0CE-5278014BEF00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408F9-3467-4D8D-9BE7-63EAEA1CAD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C663-6D2A-423B-9F63-2FDAA794870A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AF165-4A91-40B9-ADA5-2DDDEA5289E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D8325-2341-4A4A-8343-D58D2DCA58AF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01DFC-93D9-470D-BB20-BC1090B7254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6A8E3-DB94-40A8-8768-A724DF1A7A4B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B4EC6-F9BC-40E3-A1C3-97BFDF324D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D515C-4C75-4697-BC3B-D7D383CDF828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E9ED-0670-4F99-AB7D-F7474B091F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3B7742-8592-4CFB-A6D9-AA5240D84D59}" type="datetimeFigureOut">
              <a:rPr lang="pl-PL"/>
              <a:pPr>
                <a:defRPr/>
              </a:pPr>
              <a:t>2013-06-09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36C97-F9C6-49D0-8D92-D453A7204C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27584" y="1916832"/>
            <a:ext cx="7175351" cy="1793167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pl-PL" dirty="0" smtClean="0"/>
              <a:t>Jak przygotować prezentację?</a:t>
            </a:r>
            <a:endParaRPr lang="pl-PL" dirty="0"/>
          </a:p>
        </p:txBody>
      </p:sp>
      <p:sp>
        <p:nvSpPr>
          <p:cNvPr id="13314" name="pole tekstowe 2"/>
          <p:cNvSpPr txBox="1">
            <a:spLocks noChangeArrowheads="1"/>
          </p:cNvSpPr>
          <p:nvPr/>
        </p:nvSpPr>
        <p:spPr bwMode="auto">
          <a:xfrm>
            <a:off x="1692275" y="5084763"/>
            <a:ext cx="7064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i="1">
                <a:latin typeface="Trebuchet MS" pitchFamily="34" charset="0"/>
              </a:rPr>
              <a:t>„Łatwo jest mówić, gdy ma się coś do powiedzenia,</a:t>
            </a:r>
            <a:r>
              <a:rPr lang="pl-PL">
                <a:latin typeface="Trebuchet MS" pitchFamily="34" charset="0"/>
              </a:rPr>
              <a:t> </a:t>
            </a:r>
            <a:r>
              <a:rPr lang="pl-PL" i="1">
                <a:latin typeface="Trebuchet MS" pitchFamily="34" charset="0"/>
              </a:rPr>
              <a:t>ale trudno jest mieć coś do powiedzenia, gdy trzeba mówić”. </a:t>
            </a:r>
          </a:p>
          <a:p>
            <a:endParaRPr lang="pl-PL" sz="800" i="1">
              <a:latin typeface="Trebuchet MS" pitchFamily="34" charset="0"/>
            </a:endParaRPr>
          </a:p>
          <a:p>
            <a:r>
              <a:rPr lang="pl-PL" i="1">
                <a:latin typeface="Trebuchet MS" pitchFamily="34" charset="0"/>
              </a:rPr>
              <a:t>					Tadeusz Kotarbiński</a:t>
            </a:r>
            <a:endParaRPr lang="pl-PL">
              <a:latin typeface="Trebuchet MS" pitchFamily="34" charset="0"/>
            </a:endParaRPr>
          </a:p>
          <a:p>
            <a:endParaRPr lang="pl-PL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187450" y="2349500"/>
            <a:ext cx="6400800" cy="3473450"/>
          </a:xfrm>
        </p:spPr>
        <p:txBody>
          <a:bodyPr/>
          <a:lstStyle/>
          <a:p>
            <a:r>
              <a:rPr lang="pl-PL" smtClean="0"/>
              <a:t>Sprecyzowanie celu i adresatów. </a:t>
            </a:r>
          </a:p>
          <a:p>
            <a:r>
              <a:rPr lang="pl-PL" smtClean="0"/>
              <a:t>Zachowanie odpowiedniej struktury prezentacji.</a:t>
            </a:r>
          </a:p>
          <a:p>
            <a:r>
              <a:rPr lang="pl-PL" smtClean="0"/>
              <a:t>Właściwie dobrana czcionka i kolorystyka.</a:t>
            </a:r>
          </a:p>
          <a:p>
            <a:r>
              <a:rPr lang="pl-PL" smtClean="0"/>
              <a:t>Czytelne wykresy i tabele.</a:t>
            </a:r>
          </a:p>
          <a:p>
            <a:r>
              <a:rPr lang="pl-PL" smtClean="0"/>
              <a:t>Slajdy zawierające tylko najistotniejsze informacje.</a:t>
            </a:r>
          </a:p>
          <a:p>
            <a:r>
              <a:rPr lang="pl-PL" smtClean="0"/>
              <a:t>Slajdy uporządkowane w sposób logiczny.</a:t>
            </a:r>
          </a:p>
          <a:p>
            <a:endParaRPr lang="pl-PL" dirty="0" smtClean="0"/>
          </a:p>
        </p:txBody>
      </p:sp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>
              <a:spcBef>
                <a:spcPct val="50000"/>
              </a:spcBef>
              <a:buNone/>
            </a:pPr>
            <a:r>
              <a:rPr lang="pl-PL" sz="4800" dirty="0"/>
              <a:t>Najważniejsze to…</a:t>
            </a:r>
            <a:endParaRPr lang="pl-PL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793289" y="2276872"/>
            <a:ext cx="5731039" cy="3238296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pl-PL" sz="6600" dirty="0" smtClean="0"/>
              <a:t>Dziękuję za uwagę </a:t>
            </a:r>
            <a:r>
              <a:rPr lang="pl-PL" sz="6600" dirty="0" smtClean="0">
                <a:sym typeface="Wingdings" pitchFamily="2" charset="2"/>
              </a:rPr>
              <a:t></a:t>
            </a:r>
            <a:endParaRPr lang="pl-PL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488832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Najpierw należy…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900113" y="2349500"/>
            <a:ext cx="8064500" cy="3473450"/>
          </a:xfrm>
        </p:spPr>
        <p:txBody>
          <a:bodyPr>
            <a:normAutofit/>
          </a:bodyPr>
          <a:lstStyle/>
          <a:p>
            <a:r>
              <a:rPr lang="pl-PL" sz="2400" smtClean="0"/>
              <a:t>Zastanowić się nad celem oraz adresatami prezentacji</a:t>
            </a:r>
            <a:r>
              <a:rPr lang="pl-PL" sz="2400" smtClean="0">
                <a:latin typeface="Arial" charset="0"/>
              </a:rPr>
              <a:t>.</a:t>
            </a:r>
          </a:p>
          <a:p>
            <a:r>
              <a:rPr lang="pl-PL" sz="2400" smtClean="0"/>
              <a:t>Określić temat</a:t>
            </a:r>
            <a:r>
              <a:rPr lang="pl-PL" sz="2400" smtClean="0">
                <a:latin typeface="Arial" charset="0"/>
              </a:rPr>
              <a:t>.</a:t>
            </a:r>
          </a:p>
          <a:p>
            <a:r>
              <a:rPr lang="pl-PL" sz="2400" smtClean="0"/>
              <a:t>Określić liczbę i treść slajdów</a:t>
            </a:r>
            <a:r>
              <a:rPr lang="pl-PL" sz="2400" smtClean="0">
                <a:latin typeface="Arial" charset="0"/>
              </a:rPr>
              <a:t>.</a:t>
            </a:r>
          </a:p>
          <a:p>
            <a:r>
              <a:rPr lang="pl-PL" sz="2400" smtClean="0"/>
              <a:t>Zebrać niezbędne informacje</a:t>
            </a:r>
            <a:r>
              <a:rPr lang="pl-PL" sz="2400" smtClean="0">
                <a:latin typeface="Arial" charset="0"/>
              </a:rPr>
              <a:t>.</a:t>
            </a:r>
            <a:r>
              <a:rPr lang="pl-PL" sz="2400" smtClean="0"/>
              <a:t> </a:t>
            </a:r>
          </a:p>
          <a:p>
            <a:r>
              <a:rPr lang="pl-PL" sz="2400" smtClean="0"/>
              <a:t>Uporządkować slajdy, by tworzyły w logiczną całość</a:t>
            </a:r>
            <a:r>
              <a:rPr lang="pl-PL" sz="2400" smtClean="0">
                <a:latin typeface="Arial" charset="0"/>
              </a:rPr>
              <a:t>.</a:t>
            </a:r>
          </a:p>
          <a:p>
            <a:pPr>
              <a:buFont typeface="Georgia" pitchFamily="18" charset="0"/>
              <a:buNone/>
            </a:pP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Elementy prezentacji</a:t>
            </a:r>
            <a:endParaRPr lang="pl-PL" dirty="0"/>
          </a:p>
        </p:txBody>
      </p:sp>
      <p:sp>
        <p:nvSpPr>
          <p:cNvPr id="5" name="Elipsa 4"/>
          <p:cNvSpPr/>
          <p:nvPr/>
        </p:nvSpPr>
        <p:spPr>
          <a:xfrm>
            <a:off x="1116013" y="1484313"/>
            <a:ext cx="4305300" cy="2278062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4067175" y="4264025"/>
            <a:ext cx="3960813" cy="2016125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1619250" y="2163763"/>
            <a:ext cx="811213" cy="4000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latin typeface="+mn-lt"/>
              </a:rPr>
              <a:t>tytuł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2867025" y="2384425"/>
            <a:ext cx="719138" cy="4000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latin typeface="+mn-lt"/>
              </a:rPr>
              <a:t>cel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708400" y="2997200"/>
            <a:ext cx="719138" cy="4000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latin typeface="+mn-lt"/>
              </a:rPr>
              <a:t>plan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3708400" y="3924300"/>
            <a:ext cx="863600" cy="4000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latin typeface="+mn-lt"/>
              </a:rPr>
              <a:t>treść</a:t>
            </a:r>
          </a:p>
        </p:txBody>
      </p:sp>
      <p:sp>
        <p:nvSpPr>
          <p:cNvPr id="15368" name="pole tekstowe 10"/>
          <p:cNvSpPr txBox="1">
            <a:spLocks noChangeArrowheads="1"/>
          </p:cNvSpPr>
          <p:nvPr/>
        </p:nvSpPr>
        <p:spPr bwMode="auto">
          <a:xfrm>
            <a:off x="4859338" y="4562475"/>
            <a:ext cx="1873250" cy="400050"/>
          </a:xfrm>
          <a:prstGeom prst="rect">
            <a:avLst/>
          </a:prstGeom>
          <a:solidFill>
            <a:srgbClr val="E6F98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>
                <a:latin typeface="Trebuchet MS" pitchFamily="34" charset="0"/>
              </a:rPr>
              <a:t>podsumowanie</a:t>
            </a:r>
          </a:p>
        </p:txBody>
      </p:sp>
      <p:sp>
        <p:nvSpPr>
          <p:cNvPr id="15369" name="pole tekstowe 11"/>
          <p:cNvSpPr txBox="1">
            <a:spLocks noChangeArrowheads="1"/>
          </p:cNvSpPr>
          <p:nvPr/>
        </p:nvSpPr>
        <p:spPr bwMode="auto">
          <a:xfrm>
            <a:off x="5797550" y="5254625"/>
            <a:ext cx="1946275" cy="400050"/>
          </a:xfrm>
          <a:prstGeom prst="rect">
            <a:avLst/>
          </a:prstGeom>
          <a:solidFill>
            <a:srgbClr val="E6F98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>
                <a:latin typeface="Trebuchet MS" pitchFamily="34" charset="0"/>
              </a:rPr>
              <a:t>podziękowania</a:t>
            </a:r>
          </a:p>
        </p:txBody>
      </p:sp>
      <p:sp>
        <p:nvSpPr>
          <p:cNvPr id="15370" name="pole tekstowe 12"/>
          <p:cNvSpPr txBox="1">
            <a:spLocks noChangeArrowheads="1"/>
          </p:cNvSpPr>
          <p:nvPr/>
        </p:nvSpPr>
        <p:spPr bwMode="auto">
          <a:xfrm>
            <a:off x="2071688" y="3284538"/>
            <a:ext cx="862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>
                <a:latin typeface="Trebuchet MS" pitchFamily="34" charset="0"/>
              </a:rPr>
              <a:t>wstęp</a:t>
            </a:r>
          </a:p>
        </p:txBody>
      </p:sp>
      <p:sp>
        <p:nvSpPr>
          <p:cNvPr id="15371" name="pole tekstowe 13"/>
          <p:cNvSpPr txBox="1">
            <a:spLocks noChangeArrowheads="1"/>
          </p:cNvSpPr>
          <p:nvPr/>
        </p:nvSpPr>
        <p:spPr bwMode="auto">
          <a:xfrm>
            <a:off x="4859338" y="5719763"/>
            <a:ext cx="1589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>
                <a:latin typeface="Trebuchet MS" pitchFamily="34" charset="0"/>
              </a:rPr>
              <a:t>zakończenie</a:t>
            </a:r>
          </a:p>
        </p:txBody>
      </p:sp>
      <p:cxnSp>
        <p:nvCxnSpPr>
          <p:cNvPr id="16" name="Łącznik prosty ze strzałką 15"/>
          <p:cNvCxnSpPr/>
          <p:nvPr/>
        </p:nvCxnSpPr>
        <p:spPr>
          <a:xfrm>
            <a:off x="1212850" y="2349500"/>
            <a:ext cx="4524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/>
          <p:cNvCxnSpPr>
            <a:stCxn id="7" idx="3"/>
          </p:cNvCxnSpPr>
          <p:nvPr/>
        </p:nvCxnSpPr>
        <p:spPr>
          <a:xfrm>
            <a:off x="2430463" y="2363788"/>
            <a:ext cx="436562" cy="206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8" idx="3"/>
            <a:endCxn id="9" idx="0"/>
          </p:cNvCxnSpPr>
          <p:nvPr/>
        </p:nvCxnSpPr>
        <p:spPr>
          <a:xfrm>
            <a:off x="3586163" y="2584450"/>
            <a:ext cx="481012" cy="412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>
            <a:stCxn id="9" idx="2"/>
            <a:endCxn id="10" idx="0"/>
          </p:cNvCxnSpPr>
          <p:nvPr/>
        </p:nvCxnSpPr>
        <p:spPr>
          <a:xfrm>
            <a:off x="4067175" y="3397250"/>
            <a:ext cx="73025" cy="527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>
            <a:stCxn id="10" idx="2"/>
            <a:endCxn id="15368" idx="0"/>
          </p:cNvCxnSpPr>
          <p:nvPr/>
        </p:nvCxnSpPr>
        <p:spPr>
          <a:xfrm>
            <a:off x="4140200" y="4324350"/>
            <a:ext cx="1655763" cy="238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>
            <a:stCxn id="15368" idx="2"/>
            <a:endCxn id="15369" idx="0"/>
          </p:cNvCxnSpPr>
          <p:nvPr/>
        </p:nvCxnSpPr>
        <p:spPr>
          <a:xfrm>
            <a:off x="5795963" y="4962525"/>
            <a:ext cx="974725" cy="292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27"/>
          <p:cNvCxnSpPr>
            <a:stCxn id="15369" idx="2"/>
          </p:cNvCxnSpPr>
          <p:nvPr/>
        </p:nvCxnSpPr>
        <p:spPr>
          <a:xfrm>
            <a:off x="6770688" y="5654675"/>
            <a:ext cx="681037" cy="249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9" name="pole tekstowe 2"/>
          <p:cNvSpPr txBox="1">
            <a:spLocks noChangeArrowheads="1"/>
          </p:cNvSpPr>
          <p:nvPr/>
        </p:nvSpPr>
        <p:spPr bwMode="auto">
          <a:xfrm>
            <a:off x="395288" y="6496050"/>
            <a:ext cx="644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000" i="1">
                <a:latin typeface="Trebuchet MS" pitchFamily="34" charset="0"/>
              </a:rPr>
              <a:t>Źródło: Sadowski M.P., 2008, </a:t>
            </a:r>
            <a:r>
              <a:rPr lang="pl-PL" sz="1000">
                <a:latin typeface="Trebuchet MS" pitchFamily="34" charset="0"/>
              </a:rPr>
              <a:t>Doskonała prezentacja. Sztuka skutecznego przekazu</a:t>
            </a:r>
            <a:r>
              <a:rPr lang="pl-PL" sz="1000" i="1">
                <a:latin typeface="Trebuchet MS" pitchFamily="34" charset="0"/>
              </a:rPr>
              <a:t>, Helion-Onepress, Gliwice</a:t>
            </a:r>
            <a:endParaRPr lang="pl-PL" sz="100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/>
              <a:t>T</a:t>
            </a:r>
            <a:r>
              <a:rPr lang="pl-PL" dirty="0" smtClean="0"/>
              <a:t>reść slajdów</a:t>
            </a:r>
            <a:endParaRPr lang="pl-PL" dirty="0"/>
          </a:p>
        </p:txBody>
      </p:sp>
      <p:sp>
        <p:nvSpPr>
          <p:cNvPr id="16386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187450" y="1989138"/>
            <a:ext cx="6400800" cy="4103687"/>
          </a:xfrm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pl-PL" sz="2800" b="1" smtClean="0"/>
              <a:t>Slajd </a:t>
            </a:r>
            <a:r>
              <a:rPr lang="pl-PL" sz="2800" b="1" smtClean="0">
                <a:latin typeface="Arial" charset="0"/>
              </a:rPr>
              <a:t>1 – tytułowy </a:t>
            </a:r>
            <a:r>
              <a:rPr lang="pl-PL" sz="2800" b="1" smtClean="0"/>
              <a:t> </a:t>
            </a:r>
          </a:p>
          <a:p>
            <a:pPr marL="44450" indent="0">
              <a:buFont typeface="Georgia" pitchFamily="18" charset="0"/>
              <a:buNone/>
            </a:pPr>
            <a:endParaRPr lang="pl-PL" sz="1200" smtClean="0"/>
          </a:p>
          <a:p>
            <a:pPr marL="44450" indent="0">
              <a:buFont typeface="Georgia" pitchFamily="18" charset="0"/>
              <a:buNone/>
            </a:pPr>
            <a:r>
              <a:rPr lang="pl-PL" smtClean="0"/>
              <a:t>Powinien przypominać okładkę książki</a:t>
            </a:r>
            <a:r>
              <a:rPr lang="pl-PL" smtClean="0">
                <a:latin typeface="Arial" charset="0"/>
              </a:rPr>
              <a:t>.</a:t>
            </a:r>
            <a:r>
              <a:rPr lang="pl-PL" smtClean="0"/>
              <a:t> </a:t>
            </a:r>
          </a:p>
          <a:p>
            <a:pPr marL="44450" indent="0">
              <a:buFont typeface="Georgia" pitchFamily="18" charset="0"/>
              <a:buNone/>
            </a:pPr>
            <a:endParaRPr lang="pl-PL" sz="1800" smtClean="0"/>
          </a:p>
          <a:p>
            <a:pPr marL="44450" indent="0">
              <a:buFont typeface="Georgia" pitchFamily="18" charset="0"/>
              <a:buNone/>
            </a:pPr>
            <a:r>
              <a:rPr lang="pl-PL" smtClean="0"/>
              <a:t>Powinien zawierać tytuł, autora (opcjonalnie datę, miejsce). </a:t>
            </a:r>
          </a:p>
          <a:p>
            <a:pPr marL="44450" indent="0">
              <a:buFont typeface="Georgia" pitchFamily="18" charset="0"/>
              <a:buNone/>
            </a:pPr>
            <a:endParaRPr lang="pl-PL" sz="1600" smtClean="0"/>
          </a:p>
          <a:p>
            <a:pPr marL="44450" indent="0">
              <a:buFont typeface="Georgia" pitchFamily="18" charset="0"/>
              <a:buNone/>
            </a:pPr>
            <a:r>
              <a:rPr lang="pl-PL" smtClean="0"/>
              <a:t>To jedyny slajd, którego tło i budowa może być inna od pozostałych.</a:t>
            </a:r>
          </a:p>
          <a:p>
            <a:pPr marL="44450" indent="0">
              <a:buFont typeface="Georgia" pitchFamily="18" charset="0"/>
              <a:buNone/>
            </a:pP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/>
              <a:t>Treść </a:t>
            </a:r>
            <a:r>
              <a:rPr lang="pl-PL" dirty="0" smtClean="0"/>
              <a:t>slajdów </a:t>
            </a:r>
            <a:r>
              <a:rPr lang="pl-PL" sz="2800" dirty="0" smtClean="0"/>
              <a:t>(</a:t>
            </a:r>
            <a:r>
              <a:rPr lang="pl-PL" sz="2800" dirty="0" smtClean="0"/>
              <a:t>cd.)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1187450" y="1773238"/>
            <a:ext cx="6400800" cy="4049712"/>
          </a:xfrm>
        </p:spPr>
        <p:txBody>
          <a:bodyPr>
            <a:normAutofit/>
          </a:bodyPr>
          <a:lstStyle/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b="1" dirty="0" smtClean="0"/>
              <a:t>Slajd 2 </a:t>
            </a:r>
            <a:endParaRPr lang="pl-PL" sz="2000" dirty="0" smtClean="0"/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sz="2000" dirty="0" smtClean="0"/>
              <a:t>Wstęp, cel prezentacji</a:t>
            </a: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endParaRPr lang="pl-PL" sz="2000" dirty="0" smtClean="0"/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b="1" dirty="0" smtClean="0"/>
              <a:t>Slajd 3 </a:t>
            </a:r>
            <a:endParaRPr lang="pl-PL" sz="2000" dirty="0" smtClean="0"/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sz="2000" dirty="0" smtClean="0"/>
              <a:t>Plan prezentacji</a:t>
            </a: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endParaRPr lang="pl-PL" b="1" dirty="0" smtClean="0"/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b="1" dirty="0" smtClean="0"/>
              <a:t>Kolejne slajdy </a:t>
            </a: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sz="2000" dirty="0" smtClean="0"/>
              <a:t>powinny zawierać właściwą treść prezentacji</a:t>
            </a:r>
            <a:r>
              <a:rPr lang="pl-PL" sz="2000" dirty="0" smtClean="0">
                <a:latin typeface="Arial" charset="0"/>
              </a:rPr>
              <a:t>.</a:t>
            </a:r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endParaRPr lang="pl-PL" sz="2000" dirty="0" smtClean="0"/>
          </a:p>
          <a:p>
            <a:pPr marL="44450" indent="0">
              <a:lnSpc>
                <a:spcPct val="80000"/>
              </a:lnSpc>
              <a:buFont typeface="Georgia" pitchFamily="18" charset="0"/>
              <a:buNone/>
            </a:pPr>
            <a:r>
              <a:rPr lang="pl-PL" sz="2000" dirty="0" smtClean="0"/>
              <a:t>Ostatnie dwa slajdy powinny zawierać podsumowanie prezentacji oraz podziękowania</a:t>
            </a:r>
            <a:r>
              <a:rPr lang="pl-PL" sz="2000" dirty="0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Najważniejsze 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900113" y="2060575"/>
            <a:ext cx="7775575" cy="4464050"/>
          </a:xfrm>
        </p:spPr>
        <p:txBody>
          <a:bodyPr rtlCol="0">
            <a:normAutofit lnSpcReduction="10000"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Trzy podstawowe zasady: prostota, jasność i czytelność prezentowanych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treści.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Unikać nadmiaru informacji na jednym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slajdzie.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Najistotniejsze 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informacje należy pogrubić lub zwiększyć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czcionkę.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Każdy 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slajd powinien mieć tytuł. Wyjątkiem mogą być slajdy zawierające jeden, duży rysunek, schemat lub ilustrację. </a:t>
            </a:r>
            <a:endParaRPr lang="pl-PL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Istotna jest górna 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część slajdu, a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 szczególności 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lewy górny róg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Tam powinny znajdować się najistotniejsze informacje.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Ważna jest spójność treści slajdów z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wystąpieniem.</a:t>
            </a: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712968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Czcionka i kolorystyka slajdów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971550" y="2133600"/>
            <a:ext cx="7561263" cy="4319588"/>
          </a:xfrm>
        </p:spPr>
        <p:txBody>
          <a:bodyPr>
            <a:normAutofit/>
          </a:bodyPr>
          <a:lstStyle/>
          <a:p>
            <a:r>
              <a:rPr lang="pl-PL" smtClean="0"/>
              <a:t>Konieczna spójność graficzna w prezentacji</a:t>
            </a:r>
            <a:r>
              <a:rPr lang="pl-PL" smtClean="0">
                <a:latin typeface="Arial" charset="0"/>
              </a:rPr>
              <a:t> – </a:t>
            </a:r>
            <a:r>
              <a:rPr lang="pl-PL" smtClean="0"/>
              <a:t>jednolity wzór tła, szablon, czcionka dla całej prezentacji.</a:t>
            </a:r>
          </a:p>
          <a:p>
            <a:r>
              <a:rPr lang="pl-PL" smtClean="0"/>
              <a:t>Stosować maksymalnie 4</a:t>
            </a:r>
            <a:r>
              <a:rPr lang="pl-PL" smtClean="0">
                <a:latin typeface="Arial" charset="0"/>
              </a:rPr>
              <a:t>–</a:t>
            </a:r>
            <a:r>
              <a:rPr lang="pl-PL" smtClean="0"/>
              <a:t>5 kolorów i 1</a:t>
            </a:r>
            <a:r>
              <a:rPr lang="pl-PL" smtClean="0">
                <a:latin typeface="Arial" charset="0"/>
              </a:rPr>
              <a:t>–</a:t>
            </a:r>
            <a:r>
              <a:rPr lang="pl-PL" smtClean="0"/>
              <a:t>2 kroje czcionki.</a:t>
            </a:r>
          </a:p>
          <a:p>
            <a:r>
              <a:rPr lang="pl-PL" smtClean="0"/>
              <a:t>Właściwy dobór rozmiaru czcionki zapewni dobre odczynie zawartych informacji </a:t>
            </a:r>
            <a:r>
              <a:rPr lang="pl-PL" smtClean="0">
                <a:latin typeface="Arial" charset="0"/>
              </a:rPr>
              <a:t>–</a:t>
            </a:r>
            <a:r>
              <a:rPr lang="pl-PL" smtClean="0"/>
              <a:t> najlepszy rozmiar to 24</a:t>
            </a:r>
            <a:r>
              <a:rPr lang="pl-PL" smtClean="0">
                <a:latin typeface="Arial" charset="0"/>
              </a:rPr>
              <a:t>–</a:t>
            </a:r>
            <a:r>
              <a:rPr lang="pl-PL" smtClean="0"/>
              <a:t>28 p. (min. 18 p.).</a:t>
            </a:r>
          </a:p>
          <a:p>
            <a:r>
              <a:rPr lang="pl-PL" smtClean="0"/>
              <a:t>Zalecane jest stosowanie prostych czcionek, takich jak: Arial, Times New Roman, Georgia, Verdana.</a:t>
            </a:r>
          </a:p>
          <a:p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272808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Wykresy, tabele i inne …</a:t>
            </a:r>
            <a:endParaRPr lang="pl-PL" dirty="0"/>
          </a:p>
        </p:txBody>
      </p:sp>
      <p:sp>
        <p:nvSpPr>
          <p:cNvPr id="20482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971550" y="2133600"/>
            <a:ext cx="7345363" cy="4103688"/>
          </a:xfrm>
        </p:spPr>
        <p:txBody>
          <a:bodyPr/>
          <a:lstStyle/>
          <a:p>
            <a:r>
              <a:rPr lang="pl-PL" smtClean="0"/>
              <a:t>Każdy posiada inny sposób przyswajania treści, stąd istotne jest uzupełnienie prezentacji o wykresy, zdjęcia, animacje czy dźwięk.</a:t>
            </a:r>
          </a:p>
          <a:p>
            <a:r>
              <a:rPr lang="pl-PL" smtClean="0"/>
              <a:t>Wykresy i tabele powinny być przedstawione w sposób zrozumiały i czytelny.</a:t>
            </a:r>
          </a:p>
          <a:p>
            <a:r>
              <a:rPr lang="pl-PL" smtClean="0"/>
              <a:t>Wykresy powinny być uzupełnione krótką legendą.</a:t>
            </a:r>
          </a:p>
          <a:p>
            <a:r>
              <a:rPr lang="pl-PL" smtClean="0"/>
              <a:t>Nie powinno być więcej niż 6 wykresów na jednym slajdzie.</a:t>
            </a:r>
          </a:p>
          <a:p>
            <a:r>
              <a:rPr lang="pl-PL" smtClean="0"/>
              <a:t>Animacja powinna być stosowana z umiarem, by nie odwracać uwagi od zasadniczej treści.</a:t>
            </a:r>
          </a:p>
          <a:p>
            <a:endParaRPr lang="pl-PL" smtClean="0"/>
          </a:p>
          <a:p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12511" cy="114300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pl-PL" dirty="0" smtClean="0"/>
              <a:t>Prawa autorskie</a:t>
            </a:r>
            <a:endParaRPr lang="pl-PL" dirty="0"/>
          </a:p>
        </p:txBody>
      </p:sp>
      <p:sp>
        <p:nvSpPr>
          <p:cNvPr id="21506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971550" y="2349500"/>
            <a:ext cx="7488238" cy="3473450"/>
          </a:xfrm>
        </p:spPr>
        <p:txBody>
          <a:bodyPr/>
          <a:lstStyle/>
          <a:p>
            <a:r>
              <a:rPr lang="pl-PL" smtClean="0"/>
              <a:t>Należy podawać wszystkie źródła wykorzystane do przygotowania prezentacji (nazwiska autorów, tytuły cytowanych utworów czy materiałów ilustracyjnych). </a:t>
            </a:r>
          </a:p>
          <a:p>
            <a:r>
              <a:rPr lang="pl-PL" smtClean="0"/>
              <a:t>Informację tę można zamieścić pod każdym materiałem zaczerpniętym z innej pracy lub na oddzielnym slajdzie w postaci bibliografii.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czn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303</TotalTime>
  <Words>382</Words>
  <Application>Microsoft Office PowerPoint</Application>
  <PresentationFormat>Pokaz na ekranie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Aerodynamiczny</vt:lpstr>
      <vt:lpstr>Jak przygotować prezentację?</vt:lpstr>
      <vt:lpstr>Najpierw należy…</vt:lpstr>
      <vt:lpstr>Elementy prezentacji</vt:lpstr>
      <vt:lpstr>Treść slajdów</vt:lpstr>
      <vt:lpstr>Treść slajdów (cd.)</vt:lpstr>
      <vt:lpstr>Najważniejsze zasady</vt:lpstr>
      <vt:lpstr>Czcionka i kolorystyka slajdów</vt:lpstr>
      <vt:lpstr>Wykresy, tabele i inne …</vt:lpstr>
      <vt:lpstr>Prawa autorskie</vt:lpstr>
      <vt:lpstr>Najważniejsze to…</vt:lpstr>
      <vt:lpstr>Dziękuję za uwagę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przygotować prezentację</dc:title>
  <dc:creator>Ania</dc:creator>
  <cp:lastModifiedBy>Tomasz Rachwał</cp:lastModifiedBy>
  <cp:revision>22</cp:revision>
  <dcterms:created xsi:type="dcterms:W3CDTF">2013-05-04T14:59:06Z</dcterms:created>
  <dcterms:modified xsi:type="dcterms:W3CDTF">2013-06-09T06:46:49Z</dcterms:modified>
</cp:coreProperties>
</file>