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60" r:id="rId3"/>
    <p:sldId id="259" r:id="rId4"/>
    <p:sldId id="261" r:id="rId5"/>
    <p:sldId id="257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67" r:id="rId14"/>
    <p:sldId id="273" r:id="rId15"/>
    <p:sldId id="270" r:id="rId16"/>
    <p:sldId id="258" r:id="rId17"/>
    <p:sldId id="271" r:id="rId18"/>
    <p:sldId id="272" r:id="rId19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0EB9D7D-14CA-4348-AE88-05CA911660F5}" type="datetimeFigureOut">
              <a:rPr lang="pl-PL"/>
              <a:pPr>
                <a:defRPr/>
              </a:pPr>
              <a:t>2013-06-08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4B41697-B2FB-4EE0-A749-053474A6A4B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ymbol zastępczy obrazu slajd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  <p:sp>
        <p:nvSpPr>
          <p:cNvPr id="36867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1EECF2-C572-484B-B02F-AA4C3D872F9A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ymbol zastępczy obrazu slajd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  <p:sp>
        <p:nvSpPr>
          <p:cNvPr id="38915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EE88DA-2606-4F2C-85E6-F8AD440ABDC0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C92ED-284C-4340-97C7-D658D5216A19}" type="datetimeFigureOut">
              <a:rPr lang="pl-PL"/>
              <a:pPr>
                <a:defRPr/>
              </a:pPr>
              <a:t>2013-06-08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F8920-68E4-40DB-B899-EFAA7107279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AEE87-45BB-4A3C-B3C9-01B7E7F2C612}" type="datetimeFigureOut">
              <a:rPr lang="pl-PL"/>
              <a:pPr>
                <a:defRPr/>
              </a:pPr>
              <a:t>2013-06-08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44F33-A754-43F3-A218-8A2AFA21186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5EFB3-73FB-4D28-A6FC-E4EBC4A8C7DC}" type="datetimeFigureOut">
              <a:rPr lang="pl-PL"/>
              <a:pPr>
                <a:defRPr/>
              </a:pPr>
              <a:t>2013-06-08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BE194-CCE6-4418-9BAD-28EE0F18D6E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pl-PL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5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pl-PL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pl-PL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B2E5C6B-F30D-4915-9B78-56D5816976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FF46F71-B5DE-44C3-9A1D-6BA152676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B34A36E-552F-4FA4-8B0E-FA7F9EC54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D3498F8-7697-4916-A0B7-38B2C8C0A9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8D58B95-1A00-40F1-ABB9-68F1A848FB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5343C97-0B56-4604-BF83-60931C1DC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D77AF52-9797-458D-A3E1-F60AADF3A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3CECF7E-BDA3-405D-ADFC-ADD9B3E2C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B3550-6694-4C43-A1C1-58D3896D18EB}" type="datetimeFigureOut">
              <a:rPr lang="pl-PL"/>
              <a:pPr>
                <a:defRPr/>
              </a:pPr>
              <a:t>2013-06-08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655C7-A0E7-4E06-A790-14822B5FC8C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87DA9BB-3969-4977-9940-F728F9B09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00A7491-D24C-4AC5-A03F-8705355994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E3D03EE-6562-4FA2-82BB-DE1C51786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447D9-A2B3-4491-A5C4-DEA14CD80647}" type="datetimeFigureOut">
              <a:rPr lang="pl-PL"/>
              <a:pPr>
                <a:defRPr/>
              </a:pPr>
              <a:t>2013-06-08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E876B-3E38-4E5D-9E2A-895ABD10B37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7E814-F90C-4EBD-95F2-F15FFB31CC7B}" type="datetimeFigureOut">
              <a:rPr lang="pl-PL"/>
              <a:pPr>
                <a:defRPr/>
              </a:pPr>
              <a:t>2013-06-08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F8592-9DDD-4267-98EF-17405E68405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43CE8-ADF2-4C56-B162-F43C46142CC6}" type="datetimeFigureOut">
              <a:rPr lang="pl-PL"/>
              <a:pPr>
                <a:defRPr/>
              </a:pPr>
              <a:t>2013-06-08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4F3D9-DEC1-4F65-AF8A-A9EAF51A088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8E2BD-0006-48D3-A3CC-ECF752F3C6E5}" type="datetimeFigureOut">
              <a:rPr lang="pl-PL"/>
              <a:pPr>
                <a:defRPr/>
              </a:pPr>
              <a:t>2013-06-08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0A5F4-E0BB-47C7-AA41-8D920DEF95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C72E7-7F43-4DA1-9B75-107D81EEFC4C}" type="datetimeFigureOut">
              <a:rPr lang="pl-PL"/>
              <a:pPr>
                <a:defRPr/>
              </a:pPr>
              <a:t>2013-06-08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5FBAA-44BB-4F3B-86EC-4B9504A69AA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D42BC-057E-4A15-93FF-C1496AF94E38}" type="datetimeFigureOut">
              <a:rPr lang="pl-PL"/>
              <a:pPr>
                <a:defRPr/>
              </a:pPr>
              <a:t>2013-06-08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375DE-404B-4277-9A4A-260000252E0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FC6B7-1738-4A52-8F3A-543CEB1820F8}" type="datetimeFigureOut">
              <a:rPr lang="pl-PL"/>
              <a:pPr>
                <a:defRPr/>
              </a:pPr>
              <a:t>2013-06-08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F7506-5E71-4B60-85B3-83A1E8014D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A0BED3-8C41-4572-BB7D-B25F0BAA4CE2}" type="datetimeFigureOut">
              <a:rPr lang="pl-PL"/>
              <a:pPr>
                <a:defRPr/>
              </a:pPr>
              <a:t>2013-06-08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ED9335-4ACE-44A5-87AB-67364C100B2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pl-PL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5EBCA246-59EA-41FB-BBF0-1BF47686B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41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pl-PL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41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pl-PL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741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742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742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742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742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742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742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742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742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grpSp>
          <p:nvGrpSpPr>
            <p:cNvPr id="1334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334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743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3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3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</p:grpSp>
          <p:sp>
            <p:nvSpPr>
              <p:cNvPr id="1743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743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743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  <p:grpSp>
            <p:nvGrpSpPr>
              <p:cNvPr id="13353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743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3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3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4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4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4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4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4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</p:grpSp>
        </p:grpSp>
      </p:grpSp>
      <p:grpSp>
        <p:nvGrpSpPr>
          <p:cNvPr id="1332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744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744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</p:grpSp>
      <p:grpSp>
        <p:nvGrpSpPr>
          <p:cNvPr id="13324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332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745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pl-PL">
                  <a:solidFill>
                    <a:srgbClr val="000000"/>
                  </a:solidFill>
                  <a:latin typeface="+mn-lt"/>
                </a:endParaRPr>
              </a:p>
            </p:txBody>
          </p:sp>
          <p:grpSp>
            <p:nvGrpSpPr>
              <p:cNvPr id="13328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745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5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5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5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5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5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5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  <p:sp>
              <p:nvSpPr>
                <p:cNvPr id="1745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pl-PL">
                    <a:solidFill>
                      <a:srgbClr val="000000"/>
                    </a:solidFill>
                    <a:latin typeface="+mn-lt"/>
                  </a:endParaRPr>
                </a:p>
              </p:txBody>
            </p:sp>
          </p:grpSp>
        </p:grpSp>
        <p:sp>
          <p:nvSpPr>
            <p:cNvPr id="1746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solidFill>
                  <a:srgbClr val="000000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</a:t>
            </a:r>
            <a:r>
              <a:rPr lang="pl-PL" b="1" smtClean="0"/>
              <a:t>LANOWANIE</a:t>
            </a:r>
            <a:endParaRPr lang="en-US" b="1" smtClean="0"/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 </a:t>
            </a:r>
            <a:endParaRPr lang="pl-PL" smtClean="0"/>
          </a:p>
          <a:p>
            <a:pPr algn="ctr" eaLnBrk="1" hangingPunct="1">
              <a:buFontTx/>
              <a:buNone/>
            </a:pPr>
            <a:r>
              <a:rPr lang="pl-PL" smtClean="0"/>
              <a:t>Najpierw wszystko zaplanujmy…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26627" name="Picture 11" descr="wren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886200"/>
            <a:ext cx="3810000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635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>
                <a:latin typeface="Comic Sans MS" pitchFamily="66" charset="0"/>
              </a:rPr>
              <a:t>SYSTEM PLANÓW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288" y="765175"/>
            <a:ext cx="8497887" cy="5948363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pl-PL" sz="2700" b="1" smtClean="0">
                <a:latin typeface="Comic Sans MS" pitchFamily="66" charset="0"/>
              </a:rPr>
              <a:t>A. Plany strategiczne - </a:t>
            </a:r>
            <a:r>
              <a:rPr lang="pl-PL" sz="2700" smtClean="0">
                <a:latin typeface="Comic Sans MS" pitchFamily="66" charset="0"/>
              </a:rPr>
              <a:t>plany określające ogólne ramy decyzji i działań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pl-PL" sz="2700" b="1" smtClean="0">
                <a:latin typeface="Comic Sans MS" pitchFamily="66" charset="0"/>
              </a:rPr>
              <a:t>B. Plany operatywne - </a:t>
            </a:r>
            <a:r>
              <a:rPr lang="pl-PL" sz="2700" smtClean="0">
                <a:latin typeface="Comic Sans MS" pitchFamily="66" charset="0"/>
              </a:rPr>
              <a:t>szczegółowe plany </a:t>
            </a:r>
            <a:br>
              <a:rPr lang="pl-PL" sz="2700" smtClean="0">
                <a:latin typeface="Comic Sans MS" pitchFamily="66" charset="0"/>
              </a:rPr>
            </a:br>
            <a:r>
              <a:rPr lang="pl-PL" sz="2700" smtClean="0">
                <a:latin typeface="Comic Sans MS" pitchFamily="66" charset="0"/>
              </a:rPr>
              <a:t>o charakterze decyzji określających konkretne ilości i wartości. Określają działania, które muszą być podejmowane na bieżąco. Wyróżnia się: </a:t>
            </a:r>
          </a:p>
          <a:p>
            <a:pPr lvl="1" eaLnBrk="1" hangingPunct="1">
              <a:lnSpc>
                <a:spcPct val="70000"/>
              </a:lnSpc>
            </a:pPr>
            <a:r>
              <a:rPr lang="pl-PL" sz="2400" smtClean="0">
                <a:latin typeface="Comic Sans MS" pitchFamily="66" charset="0"/>
              </a:rPr>
              <a:t>plany rzeczowe,</a:t>
            </a:r>
          </a:p>
          <a:p>
            <a:pPr lvl="1" eaLnBrk="1" hangingPunct="1">
              <a:lnSpc>
                <a:spcPct val="70000"/>
              </a:lnSpc>
            </a:pPr>
            <a:r>
              <a:rPr lang="pl-PL" sz="2400" smtClean="0">
                <a:latin typeface="Comic Sans MS" pitchFamily="66" charset="0"/>
              </a:rPr>
              <a:t>plany finansowe,</a:t>
            </a:r>
          </a:p>
          <a:p>
            <a:pPr lvl="1" eaLnBrk="1" hangingPunct="1">
              <a:lnSpc>
                <a:spcPct val="70000"/>
              </a:lnSpc>
            </a:pPr>
            <a:r>
              <a:rPr lang="pl-PL" sz="2400" smtClean="0">
                <a:latin typeface="Comic Sans MS" pitchFamily="66" charset="0"/>
              </a:rPr>
              <a:t>budżety.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pl-PL" sz="2700" b="1" smtClean="0">
                <a:latin typeface="Comic Sans MS" pitchFamily="66" charset="0"/>
              </a:rPr>
              <a:t>C. Plany trwale obowiązujące -</a:t>
            </a:r>
            <a:r>
              <a:rPr lang="pl-PL" sz="2700" smtClean="0">
                <a:latin typeface="Comic Sans MS" pitchFamily="66" charset="0"/>
              </a:rPr>
              <a:t>określają znormalizowane, stałe sposoby postępowania </a:t>
            </a:r>
            <a:br>
              <a:rPr lang="pl-PL" sz="2700" smtClean="0">
                <a:latin typeface="Comic Sans MS" pitchFamily="66" charset="0"/>
              </a:rPr>
            </a:br>
            <a:r>
              <a:rPr lang="pl-PL" sz="2700" smtClean="0">
                <a:latin typeface="Comic Sans MS" pitchFamily="66" charset="0"/>
              </a:rPr>
              <a:t>w powtarzających się i przewidywalnych sytuacjach:</a:t>
            </a:r>
          </a:p>
          <a:p>
            <a:pPr lvl="1" eaLnBrk="1" hangingPunct="1">
              <a:lnSpc>
                <a:spcPct val="70000"/>
              </a:lnSpc>
            </a:pPr>
            <a:r>
              <a:rPr lang="pl-PL" sz="2400" smtClean="0">
                <a:latin typeface="Comic Sans MS" pitchFamily="66" charset="0"/>
              </a:rPr>
              <a:t>wytyczne polityki,</a:t>
            </a:r>
          </a:p>
          <a:p>
            <a:pPr lvl="1" eaLnBrk="1" hangingPunct="1">
              <a:lnSpc>
                <a:spcPct val="70000"/>
              </a:lnSpc>
            </a:pPr>
            <a:r>
              <a:rPr lang="pl-PL" sz="2400" smtClean="0">
                <a:latin typeface="Comic Sans MS" pitchFamily="66" charset="0"/>
              </a:rPr>
              <a:t>Procedury.</a:t>
            </a:r>
          </a:p>
          <a:p>
            <a:pPr lvl="1" eaLnBrk="1" hangingPunct="1">
              <a:lnSpc>
                <a:spcPct val="70000"/>
              </a:lnSpc>
            </a:pPr>
            <a:r>
              <a:rPr lang="pl-PL" sz="2400" smtClean="0">
                <a:latin typeface="Comic Sans MS" pitchFamily="66" charset="0"/>
              </a:rPr>
              <a:t>reguły (normy),</a:t>
            </a:r>
          </a:p>
          <a:p>
            <a:pPr lvl="1" eaLnBrk="1" hangingPunct="1">
              <a:lnSpc>
                <a:spcPct val="70000"/>
              </a:lnSpc>
            </a:pPr>
            <a:r>
              <a:rPr lang="pl-PL" sz="2400" smtClean="0">
                <a:latin typeface="Comic Sans MS" pitchFamily="66" charset="0"/>
              </a:rPr>
              <a:t>zakazy i nakazy.</a:t>
            </a:r>
          </a:p>
          <a:p>
            <a:pPr lvl="1" eaLnBrk="1" hangingPunct="1">
              <a:lnSpc>
                <a:spcPct val="70000"/>
              </a:lnSpc>
            </a:pPr>
            <a:endParaRPr lang="pl-PL" sz="2400" smtClean="0">
              <a:latin typeface="Comic Sans MS" pitchFamily="66" charset="0"/>
            </a:endParaRPr>
          </a:p>
          <a:p>
            <a:pPr lvl="1" eaLnBrk="1" hangingPunct="1">
              <a:lnSpc>
                <a:spcPct val="70000"/>
              </a:lnSpc>
            </a:pPr>
            <a:endParaRPr lang="pl-PL" sz="2400" smtClean="0">
              <a:latin typeface="Comic Sans MS" pitchFamily="66" charset="0"/>
            </a:endParaRP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endParaRPr lang="pl-PL" sz="270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635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>
                <a:latin typeface="Comic Sans MS" pitchFamily="66" charset="0"/>
              </a:rPr>
              <a:t>SYSTEM PLANÓW</a:t>
            </a:r>
          </a:p>
        </p:txBody>
      </p:sp>
      <p:sp>
        <p:nvSpPr>
          <p:cNvPr id="37890" name="Symbol zastępczy zawartości 2"/>
          <p:cNvSpPr>
            <a:spLocks noGrp="1"/>
          </p:cNvSpPr>
          <p:nvPr>
            <p:ph idx="1"/>
          </p:nvPr>
        </p:nvSpPr>
        <p:spPr>
          <a:xfrm>
            <a:off x="395288" y="765175"/>
            <a:ext cx="8497887" cy="44640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l-PL" sz="3000" b="1" smtClean="0">
                <a:latin typeface="Comic Sans MS" pitchFamily="66" charset="0"/>
              </a:rPr>
              <a:t>D. Biznesplany</a:t>
            </a:r>
            <a:r>
              <a:rPr lang="pl-PL" sz="3000" smtClean="0">
                <a:latin typeface="Comic Sans MS" pitchFamily="66" charset="0"/>
              </a:rPr>
              <a:t> – szczególne rodzaje planów, stanowiące zbiór szczegółowych prognoz, planów i analiz całościowo opisujących przedsiębiorstwo lub konkretne przedsięwzięcie. Obejmują istotę działalności, uwarunkowania zewnętrzne </a:t>
            </a:r>
            <a:br>
              <a:rPr lang="pl-PL" sz="3000" smtClean="0">
                <a:latin typeface="Comic Sans MS" pitchFamily="66" charset="0"/>
              </a:rPr>
            </a:br>
            <a:r>
              <a:rPr lang="pl-PL" sz="3000" smtClean="0">
                <a:latin typeface="Comic Sans MS" pitchFamily="66" charset="0"/>
              </a:rPr>
              <a:t>i wewnętrzne, cele, strategię, zasoby finansowe, rzeczowe i osobowe, spodziewane efekty i czynniki ryzyka. </a:t>
            </a:r>
          </a:p>
          <a:p>
            <a:pPr eaLnBrk="1" hangingPunct="1">
              <a:buFont typeface="Arial" charset="0"/>
              <a:buNone/>
            </a:pPr>
            <a:endParaRPr lang="pl-PL" sz="3000" smtClean="0">
              <a:latin typeface="Comic Sans MS" pitchFamily="66" charset="0"/>
            </a:endParaRPr>
          </a:p>
          <a:p>
            <a:pPr eaLnBrk="1" hangingPunct="1">
              <a:buFont typeface="Arial" charset="0"/>
              <a:buNone/>
            </a:pPr>
            <a:endParaRPr lang="pl-PL" sz="3000" smtClean="0">
              <a:latin typeface="Comic Sans MS" pitchFamily="66" charset="0"/>
            </a:endParaRPr>
          </a:p>
          <a:p>
            <a:pPr eaLnBrk="1" hangingPunct="1">
              <a:buFont typeface="Arial" charset="0"/>
              <a:buNone/>
            </a:pPr>
            <a:endParaRPr lang="pl-PL" sz="3000" smtClean="0">
              <a:latin typeface="Comic Sans MS" pitchFamily="66" charset="0"/>
            </a:endParaRPr>
          </a:p>
          <a:p>
            <a:pPr eaLnBrk="1" hangingPunct="1">
              <a:buFont typeface="Arial" charset="0"/>
              <a:buNone/>
            </a:pPr>
            <a:endParaRPr lang="pl-PL" sz="3000" smtClean="0">
              <a:latin typeface="Comic Sans MS" pitchFamily="66" charset="0"/>
            </a:endParaRPr>
          </a:p>
        </p:txBody>
      </p:sp>
      <p:pic>
        <p:nvPicPr>
          <p:cNvPr id="37891" name="Picture 9" descr="C:\Users\Slawek\AppData\Local\Microsoft\Windows\Temporary Internet Files\Content.IE5\F29JIHU8\MC900436996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4724400"/>
            <a:ext cx="18161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3200" b="1" smtClean="0">
                <a:latin typeface="Comic Sans MS" pitchFamily="66" charset="0"/>
              </a:rPr>
              <a:t>Etapy procedury sporządzania </a:t>
            </a:r>
            <a:br>
              <a:rPr lang="pl-PL" sz="3200" b="1" smtClean="0">
                <a:latin typeface="Comic Sans MS" pitchFamily="66" charset="0"/>
              </a:rPr>
            </a:br>
            <a:r>
              <a:rPr lang="pl-PL" sz="3200" b="1" smtClean="0">
                <a:latin typeface="Comic Sans MS" pitchFamily="66" charset="0"/>
              </a:rPr>
              <a:t>i realizacji planów</a:t>
            </a:r>
            <a:endParaRPr lang="pl-PL" sz="3200" smtClean="0">
              <a:latin typeface="Comic Sans MS" pitchFamily="66" charset="0"/>
            </a:endParaRPr>
          </a:p>
        </p:txBody>
      </p:sp>
      <p:sp>
        <p:nvSpPr>
          <p:cNvPr id="39938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l-PL" smtClean="0">
                <a:latin typeface="Comic Sans MS" pitchFamily="66" charset="0"/>
              </a:rPr>
              <a:t>1. Ustalanie celów.</a:t>
            </a:r>
          </a:p>
          <a:p>
            <a:pPr eaLnBrk="1" hangingPunct="1">
              <a:buFont typeface="Arial" charset="0"/>
              <a:buNone/>
            </a:pPr>
            <a:r>
              <a:rPr lang="pl-PL" smtClean="0">
                <a:latin typeface="Comic Sans MS" pitchFamily="66" charset="0"/>
              </a:rPr>
              <a:t>2. Ocena sytuacji.</a:t>
            </a:r>
          </a:p>
          <a:p>
            <a:pPr eaLnBrk="1" hangingPunct="1">
              <a:buFont typeface="Arial" charset="0"/>
              <a:buNone/>
            </a:pPr>
            <a:r>
              <a:rPr lang="pl-PL" smtClean="0">
                <a:latin typeface="Comic Sans MS" pitchFamily="66" charset="0"/>
              </a:rPr>
              <a:t>3. Ustalanie procedury.</a:t>
            </a:r>
          </a:p>
          <a:p>
            <a:pPr eaLnBrk="1" hangingPunct="1">
              <a:buFont typeface="Arial" charset="0"/>
              <a:buNone/>
            </a:pPr>
            <a:r>
              <a:rPr lang="pl-PL" smtClean="0">
                <a:latin typeface="Comic Sans MS" pitchFamily="66" charset="0"/>
              </a:rPr>
              <a:t>4. Sprawdzenie wykonalności planu i</a:t>
            </a:r>
            <a:br>
              <a:rPr lang="pl-PL" smtClean="0">
                <a:latin typeface="Comic Sans MS" pitchFamily="66" charset="0"/>
              </a:rPr>
            </a:br>
            <a:r>
              <a:rPr lang="pl-PL" smtClean="0">
                <a:latin typeface="Comic Sans MS" pitchFamily="66" charset="0"/>
              </a:rPr>
              <a:t> kosztów jego realizacji.</a:t>
            </a:r>
          </a:p>
          <a:p>
            <a:pPr eaLnBrk="1" hangingPunct="1">
              <a:buFont typeface="Arial" charset="0"/>
              <a:buNone/>
            </a:pPr>
            <a:r>
              <a:rPr lang="pl-PL" smtClean="0">
                <a:latin typeface="Comic Sans MS" pitchFamily="66" charset="0"/>
              </a:rPr>
              <a:t>5. Wdrażanie planu.</a:t>
            </a:r>
          </a:p>
          <a:p>
            <a:pPr eaLnBrk="1" hangingPunct="1"/>
            <a:endParaRPr lang="pl-PL" smtClean="0">
              <a:latin typeface="Comic Sans MS" pitchFamily="66" charset="0"/>
            </a:endParaRPr>
          </a:p>
        </p:txBody>
      </p:sp>
      <p:pic>
        <p:nvPicPr>
          <p:cNvPr id="39939" name="Picture 4" descr="C:\Users\Slawek\AppData\Local\Microsoft\Windows\Temporary Internet Files\Content.IE5\O7T29T32\MC90029089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4221163"/>
            <a:ext cx="23114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pl-PL" smtClean="0"/>
          </a:p>
        </p:txBody>
      </p:sp>
      <p:pic>
        <p:nvPicPr>
          <p:cNvPr id="40962" name="Symbol zastępczy zawartości 3" descr="problem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404813"/>
            <a:ext cx="8318500" cy="597693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ytuł 1"/>
          <p:cNvSpPr>
            <a:spLocks noGrp="1"/>
          </p:cNvSpPr>
          <p:nvPr>
            <p:ph type="title"/>
          </p:nvPr>
        </p:nvSpPr>
        <p:spPr>
          <a:xfrm>
            <a:off x="457200" y="53975"/>
            <a:ext cx="8229600" cy="1143000"/>
          </a:xfrm>
        </p:spPr>
        <p:txBody>
          <a:bodyPr/>
          <a:lstStyle/>
          <a:p>
            <a:pPr eaLnBrk="1" hangingPunct="1"/>
            <a:r>
              <a:rPr lang="pl-PL" sz="3200" b="1" smtClean="0">
                <a:latin typeface="Comic Sans MS" pitchFamily="66" charset="0"/>
              </a:rPr>
              <a:t>Zasady skutecznego planowania:</a:t>
            </a:r>
            <a:endParaRPr lang="pl-PL" sz="3200" smtClean="0">
              <a:latin typeface="Comic Sans MS" pitchFamily="66" charset="0"/>
            </a:endParaRPr>
          </a:p>
        </p:txBody>
      </p:sp>
      <p:sp>
        <p:nvSpPr>
          <p:cNvPr id="41986" name="Symbol zastępczy zawartości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4737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Cele muszą być jasno sformułowane i znane uczestnikom realizującym dane przedsięwzięcie. 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Planowanie musi się zaczynać na najwyższym, najbardziej ogólnym szczeblu struktury (od ogółu do szczegółu).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Musi funkcjonować sprawny system informacyjny, zapewniający prawdziwe, aktualne i istotne informacje o możliwościach oraz uwarunkowaniach.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Planowanie musi być procesem zorganizowanym </a:t>
            </a:r>
            <a:br>
              <a:rPr lang="pl-PL" sz="2700" smtClean="0">
                <a:latin typeface="Comic Sans MS" pitchFamily="66" charset="0"/>
              </a:rPr>
            </a:br>
            <a:r>
              <a:rPr lang="pl-PL" sz="2700" smtClean="0">
                <a:latin typeface="Comic Sans MS" pitchFamily="66" charset="0"/>
              </a:rPr>
              <a:t>i sformalizowanym.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Planowanie musi być procesem ciągłym.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Plany muszą odznaczać się elastycznością, tak, aby można było szybko reagować na niekorzystne zmiany i nowe możliwości.</a:t>
            </a:r>
          </a:p>
          <a:p>
            <a:pPr eaLnBrk="1" hangingPunct="1">
              <a:lnSpc>
                <a:spcPct val="80000"/>
              </a:lnSpc>
            </a:pPr>
            <a:endParaRPr lang="pl-PL" sz="270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ytuł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 eaLnBrk="1" hangingPunct="1"/>
            <a:r>
              <a:rPr lang="pl-PL" sz="3200" b="1" smtClean="0">
                <a:latin typeface="Comic Sans MS" pitchFamily="66" charset="0"/>
              </a:rPr>
              <a:t>Błędy i przeszkody procesu planowania</a:t>
            </a:r>
          </a:p>
        </p:txBody>
      </p:sp>
      <p:sp>
        <p:nvSpPr>
          <p:cNvPr id="43010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81075"/>
            <a:ext cx="8435975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Oderwanie procesu planowania od rzeczywistości.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Nadmierne scentralizowanie procesu planowania.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Nadmierna „sztywność” przyjętej metody. 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Niedopasowanie metody planowania do rodzaju planowanych działań.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Nadmierna formalizacja i standaryzacja.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Strach przed niepowodzeniem.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Brak nawyków planowania.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Brak zaangażowania.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Dążenie do utrzymania stanu bieżącego (lęk przed nowością).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Opór wobec zmian.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Brak dostatecznej informacji, stanowiącej podstawę procesów.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903288" y="0"/>
            <a:ext cx="7772400" cy="20161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 smtClean="0">
                <a:latin typeface="Comic Sans MS" pitchFamily="66" charset="0"/>
              </a:rPr>
              <a:t>zaplanuj swoją przyszłość</a:t>
            </a:r>
            <a:endParaRPr lang="pl-PL" dirty="0"/>
          </a:p>
        </p:txBody>
      </p:sp>
      <p:sp>
        <p:nvSpPr>
          <p:cNvPr id="44034" name="Tytuł 3"/>
          <p:cNvSpPr txBox="1">
            <a:spLocks/>
          </p:cNvSpPr>
          <p:nvPr/>
        </p:nvSpPr>
        <p:spPr bwMode="auto">
          <a:xfrm>
            <a:off x="2124075" y="1268413"/>
            <a:ext cx="70199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pl-PL" sz="4000" b="1">
                <a:latin typeface="Comic Sans MS" pitchFamily="66" charset="0"/>
              </a:rPr>
              <a:t>ZAPLANUJ SWOJE</a:t>
            </a:r>
          </a:p>
          <a:p>
            <a:pPr algn="ctr"/>
            <a:r>
              <a:rPr lang="pl-PL" sz="4000" b="1">
                <a:latin typeface="Comic Sans MS" pitchFamily="66" charset="0"/>
              </a:rPr>
              <a:t>ŻYCIE</a:t>
            </a:r>
            <a:endParaRPr lang="pl-PL">
              <a:latin typeface="Calibri" pitchFamily="34" charset="0"/>
            </a:endParaRPr>
          </a:p>
        </p:txBody>
      </p:sp>
      <p:sp>
        <p:nvSpPr>
          <p:cNvPr id="44035" name="pole tekstowe 6"/>
          <p:cNvSpPr txBox="1">
            <a:spLocks noChangeArrowheads="1"/>
          </p:cNvSpPr>
          <p:nvPr/>
        </p:nvSpPr>
        <p:spPr bwMode="auto">
          <a:xfrm>
            <a:off x="468313" y="3068638"/>
            <a:ext cx="78486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>
                <a:latin typeface="Comic Sans MS" pitchFamily="66" charset="0"/>
              </a:rPr>
              <a:t>Czy potrafisz wyobrazić sobie siebie za kilka lat? Czy wiesz, jakie chcesz osiągnąć cele </a:t>
            </a:r>
            <a:br>
              <a:rPr lang="pl-PL" sz="2800">
                <a:latin typeface="Comic Sans MS" pitchFamily="66" charset="0"/>
              </a:rPr>
            </a:br>
            <a:r>
              <a:rPr lang="pl-PL" sz="2800">
                <a:latin typeface="Comic Sans MS" pitchFamily="66" charset="0"/>
              </a:rPr>
              <a:t>w najbliższym roku? Jak osiągnąć te cele? Co chcesz zmienić w swoim życiu? Jak to zrobić?</a:t>
            </a:r>
          </a:p>
          <a:p>
            <a:endParaRPr lang="pl-PL" sz="2800">
              <a:latin typeface="Comic Sans MS" pitchFamily="66" charset="0"/>
            </a:endParaRPr>
          </a:p>
          <a:p>
            <a:pPr algn="ctr"/>
            <a:r>
              <a:rPr lang="pl-PL" sz="2800" b="1">
                <a:latin typeface="Comic Sans MS" pitchFamily="66" charset="0"/>
              </a:rPr>
              <a:t>JUŻ CZAS NA OŚ CZASU</a:t>
            </a:r>
          </a:p>
        </p:txBody>
      </p:sp>
      <p:pic>
        <p:nvPicPr>
          <p:cNvPr id="44036" name="Obraz 9" descr="Obrazek1.png"/>
          <p:cNvPicPr>
            <a:picLocks noChangeAspect="1"/>
          </p:cNvPicPr>
          <p:nvPr/>
        </p:nvPicPr>
        <p:blipFill>
          <a:blip r:embed="rId2">
            <a:lum bright="-2000" contrast="12000"/>
          </a:blip>
          <a:srcRect/>
          <a:stretch>
            <a:fillRect/>
          </a:stretch>
        </p:blipFill>
        <p:spPr bwMode="auto">
          <a:xfrm>
            <a:off x="250825" y="836613"/>
            <a:ext cx="3752850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/>
          </a:p>
        </p:txBody>
      </p:sp>
      <p:pic>
        <p:nvPicPr>
          <p:cNvPr id="45059" name="Obraz 4" descr="o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2288"/>
            <a:ext cx="9004300" cy="629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ytuł 3"/>
          <p:cNvSpPr txBox="1">
            <a:spLocks/>
          </p:cNvSpPr>
          <p:nvPr/>
        </p:nvSpPr>
        <p:spPr>
          <a:xfrm>
            <a:off x="0" y="44450"/>
            <a:ext cx="9144000" cy="6477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3200" b="1" cap="all" dirty="0">
                <a:latin typeface="Comic Sans MS" pitchFamily="66" charset="0"/>
                <a:ea typeface="+mj-ea"/>
                <a:cs typeface="+mj-cs"/>
              </a:rPr>
              <a:t>SZKOŁA, PRACA, RODZINA …</a:t>
            </a:r>
            <a:endParaRPr lang="pl-PL" sz="3200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latin typeface="Comic Sans MS" pitchFamily="66" charset="0"/>
              </a:rPr>
              <a:t>CZYM JEST PLANOWANIE?</a:t>
            </a:r>
            <a:endParaRPr lang="pl-PL" smtClean="0">
              <a:latin typeface="Comic Sans MS" pitchFamily="66" charset="0"/>
            </a:endParaRPr>
          </a:p>
        </p:txBody>
      </p:sp>
      <p:sp>
        <p:nvSpPr>
          <p:cNvPr id="27650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latin typeface="Comic Sans MS" pitchFamily="66" charset="0"/>
              </a:rPr>
              <a:t>Planowanie</a:t>
            </a:r>
            <a:r>
              <a:rPr lang="pl-PL" smtClean="0">
                <a:latin typeface="Comic Sans MS" pitchFamily="66" charset="0"/>
              </a:rPr>
              <a:t> to proces wyznaczania </a:t>
            </a:r>
            <a:br>
              <a:rPr lang="pl-PL" smtClean="0">
                <a:latin typeface="Comic Sans MS" pitchFamily="66" charset="0"/>
              </a:rPr>
            </a:br>
            <a:r>
              <a:rPr lang="pl-PL" smtClean="0">
                <a:latin typeface="Comic Sans MS" pitchFamily="66" charset="0"/>
              </a:rPr>
              <a:t>celów, określani</a:t>
            </a:r>
            <a:r>
              <a:rPr lang="pl-PL" smtClean="0">
                <a:latin typeface="Arial" charset="0"/>
              </a:rPr>
              <a:t>a</a:t>
            </a:r>
            <a:r>
              <a:rPr lang="pl-PL" smtClean="0">
                <a:latin typeface="Comic Sans MS" pitchFamily="66" charset="0"/>
              </a:rPr>
              <a:t> skutecznych </a:t>
            </a:r>
            <a:br>
              <a:rPr lang="pl-PL" smtClean="0">
                <a:latin typeface="Comic Sans MS" pitchFamily="66" charset="0"/>
              </a:rPr>
            </a:br>
            <a:r>
              <a:rPr lang="pl-PL" smtClean="0">
                <a:latin typeface="Comic Sans MS" pitchFamily="66" charset="0"/>
              </a:rPr>
              <a:t>i adekwatnych działań oraz środków do ich osiągania</a:t>
            </a:r>
            <a:r>
              <a:rPr lang="pl-PL" smtClean="0">
                <a:latin typeface="Arial" charset="0"/>
              </a:rPr>
              <a:t>, </a:t>
            </a:r>
            <a:r>
              <a:rPr lang="pl-PL" smtClean="0">
                <a:latin typeface="Comic Sans MS" pitchFamily="66" charset="0"/>
              </a:rPr>
              <a:t>przy</a:t>
            </a:r>
            <a:r>
              <a:rPr lang="pl-PL" smtClean="0">
                <a:latin typeface="Arial" charset="0"/>
              </a:rPr>
              <a:t> </a:t>
            </a:r>
            <a:r>
              <a:rPr lang="pl-PL" smtClean="0">
                <a:latin typeface="Comic Sans MS" pitchFamily="66" charset="0"/>
              </a:rPr>
              <a:t>uwzględnieniu warunków, które mogą zaistnieć w przyszłości. Jest to proces dynamiczny, wybiegający w przyszłość.</a:t>
            </a:r>
          </a:p>
          <a:p>
            <a:pPr eaLnBrk="1" hangingPunct="1"/>
            <a:endParaRPr lang="pl-PL" smtClean="0"/>
          </a:p>
        </p:txBody>
      </p:sp>
      <p:pic>
        <p:nvPicPr>
          <p:cNvPr id="27651" name="Picture 4" descr="PE0156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4652963"/>
            <a:ext cx="27368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latin typeface="Comic Sans MS" pitchFamily="66" charset="0"/>
              </a:rPr>
              <a:t>ISTOTA PLANOWANIA</a:t>
            </a:r>
          </a:p>
        </p:txBody>
      </p:sp>
      <p:sp>
        <p:nvSpPr>
          <p:cNvPr id="28674" name="Symbol zastępczy zawartości 2"/>
          <p:cNvSpPr>
            <a:spLocks noGrp="1"/>
          </p:cNvSpPr>
          <p:nvPr>
            <p:ph idx="1"/>
          </p:nvPr>
        </p:nvSpPr>
        <p:spPr>
          <a:xfrm>
            <a:off x="395288" y="1196975"/>
            <a:ext cx="8229600" cy="52451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l-PL" sz="3000" smtClean="0">
                <a:latin typeface="Arial" charset="0"/>
              </a:rPr>
              <a:t>D</a:t>
            </a:r>
            <a:r>
              <a:rPr lang="pl-PL" sz="3000" smtClean="0">
                <a:latin typeface="Comic Sans MS" pitchFamily="66" charset="0"/>
              </a:rPr>
              <a:t>iagnoza teraźniejszości: </a:t>
            </a:r>
            <a:r>
              <a:rPr lang="pl-PL" sz="3000" b="1" smtClean="0">
                <a:latin typeface="Arial" charset="0"/>
              </a:rPr>
              <a:t>G</a:t>
            </a:r>
            <a:r>
              <a:rPr lang="pl-PL" sz="3000" b="1" smtClean="0">
                <a:latin typeface="Comic Sans MS" pitchFamily="66" charset="0"/>
              </a:rPr>
              <a:t>dzie jesteśmy? </a:t>
            </a:r>
            <a:r>
              <a:rPr lang="pl-PL" sz="3000" b="1" smtClean="0">
                <a:latin typeface="Arial" charset="0"/>
              </a:rPr>
              <a:t>C</a:t>
            </a:r>
            <a:r>
              <a:rPr lang="pl-PL" sz="3000" b="1" smtClean="0">
                <a:latin typeface="Comic Sans MS" pitchFamily="66" charset="0"/>
              </a:rPr>
              <a:t>o mamy?</a:t>
            </a:r>
          </a:p>
          <a:p>
            <a:pPr eaLnBrk="1" hangingPunct="1">
              <a:lnSpc>
                <a:spcPct val="90000"/>
              </a:lnSpc>
            </a:pPr>
            <a:r>
              <a:rPr lang="pl-PL" sz="3000" smtClean="0">
                <a:latin typeface="Arial" charset="0"/>
              </a:rPr>
              <a:t>P</a:t>
            </a:r>
            <a:r>
              <a:rPr lang="pl-PL" sz="3000" smtClean="0">
                <a:latin typeface="Comic Sans MS" pitchFamily="66" charset="0"/>
              </a:rPr>
              <a:t>rojekt i wybór celów: </a:t>
            </a:r>
            <a:r>
              <a:rPr lang="pl-PL" sz="3000" b="1" smtClean="0">
                <a:latin typeface="Arial" charset="0"/>
              </a:rPr>
              <a:t>G</a:t>
            </a:r>
            <a:r>
              <a:rPr lang="pl-PL" sz="3000" b="1" smtClean="0">
                <a:latin typeface="Comic Sans MS" pitchFamily="66" charset="0"/>
              </a:rPr>
              <a:t>dzie chcemy być? </a:t>
            </a:r>
            <a:r>
              <a:rPr lang="pl-PL" sz="3000" b="1" smtClean="0">
                <a:latin typeface="Arial" charset="0"/>
              </a:rPr>
              <a:t>C</a:t>
            </a:r>
            <a:r>
              <a:rPr lang="pl-PL" sz="3000" b="1" smtClean="0">
                <a:latin typeface="Comic Sans MS" pitchFamily="66" charset="0"/>
              </a:rPr>
              <a:t>o chcemy osiągnąć?</a:t>
            </a:r>
          </a:p>
          <a:p>
            <a:pPr eaLnBrk="1" hangingPunct="1">
              <a:lnSpc>
                <a:spcPct val="90000"/>
              </a:lnSpc>
            </a:pPr>
            <a:r>
              <a:rPr lang="pl-PL" sz="3000" smtClean="0">
                <a:latin typeface="Arial" charset="0"/>
              </a:rPr>
              <a:t>P</a:t>
            </a:r>
            <a:r>
              <a:rPr lang="pl-PL" sz="3000" smtClean="0">
                <a:latin typeface="Comic Sans MS" pitchFamily="66" charset="0"/>
              </a:rPr>
              <a:t>rojekt i wybór środków działania: </a:t>
            </a:r>
            <a:r>
              <a:rPr lang="pl-PL" sz="3000" b="1" smtClean="0">
                <a:latin typeface="Arial" charset="0"/>
              </a:rPr>
              <a:t>J</a:t>
            </a:r>
            <a:r>
              <a:rPr lang="pl-PL" sz="3000" b="1" smtClean="0">
                <a:latin typeface="Comic Sans MS" pitchFamily="66" charset="0"/>
              </a:rPr>
              <a:t>ak osiągnąć cele? jak to zrobić?</a:t>
            </a:r>
          </a:p>
          <a:p>
            <a:pPr eaLnBrk="1" hangingPunct="1">
              <a:lnSpc>
                <a:spcPct val="90000"/>
              </a:lnSpc>
            </a:pPr>
            <a:endParaRPr lang="pl-PL" sz="3000" b="1" smtClean="0">
              <a:latin typeface="Comic Sans MS" pitchFamily="66" charset="0"/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pl-PL" sz="3000" i="1" smtClean="0">
                <a:latin typeface="Comic Sans MS" pitchFamily="66" charset="0"/>
              </a:rPr>
              <a:t>Planowanie to funkcja, która z góry określa, co należy zrobić w przyszłości. </a:t>
            </a:r>
          </a:p>
          <a:p>
            <a:pPr algn="r" eaLnBrk="1" hangingPunct="1">
              <a:lnSpc>
                <a:spcPct val="90000"/>
              </a:lnSpc>
              <a:buFont typeface="Arial" charset="0"/>
              <a:buNone/>
            </a:pPr>
            <a:endParaRPr lang="pl-PL" sz="3000" b="1" smtClean="0">
              <a:latin typeface="Comic Sans MS" pitchFamily="66" charset="0"/>
            </a:endParaRPr>
          </a:p>
          <a:p>
            <a:pPr algn="r" eaLnBrk="1" hangingPunct="1">
              <a:lnSpc>
                <a:spcPct val="90000"/>
              </a:lnSpc>
              <a:buFont typeface="Arial" charset="0"/>
              <a:buNone/>
            </a:pPr>
            <a:r>
              <a:rPr lang="pl-PL" sz="3000" b="1" smtClean="0">
                <a:latin typeface="Arial" charset="0"/>
              </a:rPr>
              <a:t>(</a:t>
            </a:r>
            <a:r>
              <a:rPr lang="pl-PL" sz="3000" b="1" smtClean="0">
                <a:latin typeface="Comic Sans MS" pitchFamily="66" charset="0"/>
              </a:rPr>
              <a:t>Theo Haimann</a:t>
            </a:r>
            <a:r>
              <a:rPr lang="pl-PL" sz="3000" b="1" smtClean="0">
                <a:latin typeface="Arial" charset="0"/>
              </a:rPr>
              <a:t>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ytuł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/>
            <a:r>
              <a:rPr lang="pl-PL" b="1" smtClean="0">
                <a:latin typeface="Comic Sans MS" pitchFamily="66" charset="0"/>
              </a:rPr>
              <a:t>WAŻNE PYTANIA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35063"/>
            <a:ext cx="8229600" cy="452596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pl-PL" smtClean="0">
                <a:latin typeface="Comic Sans MS" pitchFamily="66" charset="0"/>
              </a:rPr>
              <a:t>Co chcemy osiągnąć? Jakie mają być wyniki?</a:t>
            </a:r>
          </a:p>
          <a:p>
            <a:pPr eaLnBrk="1" hangingPunct="1">
              <a:lnSpc>
                <a:spcPct val="80000"/>
              </a:lnSpc>
            </a:pPr>
            <a:r>
              <a:rPr lang="pl-PL" smtClean="0">
                <a:latin typeface="Comic Sans MS" pitchFamily="66" charset="0"/>
              </a:rPr>
              <a:t>Jak tam się dostać?</a:t>
            </a:r>
          </a:p>
          <a:p>
            <a:pPr eaLnBrk="1" hangingPunct="1">
              <a:lnSpc>
                <a:spcPct val="80000"/>
              </a:lnSpc>
            </a:pPr>
            <a:r>
              <a:rPr lang="pl-PL" smtClean="0">
                <a:latin typeface="Comic Sans MS" pitchFamily="66" charset="0"/>
              </a:rPr>
              <a:t>Kto nas tam zaprowadzi?</a:t>
            </a:r>
          </a:p>
          <a:p>
            <a:pPr eaLnBrk="1" hangingPunct="1">
              <a:lnSpc>
                <a:spcPct val="80000"/>
              </a:lnSpc>
            </a:pPr>
            <a:r>
              <a:rPr lang="pl-PL" smtClean="0">
                <a:latin typeface="Comic Sans MS" pitchFamily="66" charset="0"/>
              </a:rPr>
              <a:t>Kiedy chcemy tam dojść?</a:t>
            </a:r>
          </a:p>
          <a:p>
            <a:pPr eaLnBrk="1" hangingPunct="1">
              <a:lnSpc>
                <a:spcPct val="80000"/>
              </a:lnSpc>
            </a:pPr>
            <a:r>
              <a:rPr lang="pl-PL" smtClean="0">
                <a:latin typeface="Comic Sans MS" pitchFamily="66" charset="0"/>
              </a:rPr>
              <a:t>Gdzie to będzie miało miejsce?</a:t>
            </a:r>
          </a:p>
          <a:p>
            <a:pPr eaLnBrk="1" hangingPunct="1">
              <a:lnSpc>
                <a:spcPct val="80000"/>
              </a:lnSpc>
            </a:pPr>
            <a:r>
              <a:rPr lang="pl-PL" smtClean="0">
                <a:latin typeface="Comic Sans MS" pitchFamily="66" charset="0"/>
              </a:rPr>
              <a:t>Jak się dowiemy, że już tam jesteśmy?</a:t>
            </a:r>
          </a:p>
          <a:p>
            <a:pPr eaLnBrk="1" hangingPunct="1">
              <a:lnSpc>
                <a:spcPct val="80000"/>
              </a:lnSpc>
            </a:pPr>
            <a:r>
              <a:rPr lang="pl-PL" smtClean="0">
                <a:latin typeface="Comic Sans MS" pitchFamily="66" charset="0"/>
              </a:rPr>
              <a:t>Czego jeszcze będziemy potrzebowali – jakich zasobów materialnych?</a:t>
            </a:r>
          </a:p>
        </p:txBody>
      </p:sp>
      <p:pic>
        <p:nvPicPr>
          <p:cNvPr id="29699" name="Picture 2" descr="C:\Users\Slawek\AppData\Local\Microsoft\Windows\Temporary Internet Files\Content.IE5\O7T29T32\MC90044152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59600" y="5257800"/>
            <a:ext cx="18732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ymbol zastępczy zawartości 2"/>
          <p:cNvSpPr>
            <a:spLocks noGrp="1"/>
          </p:cNvSpPr>
          <p:nvPr>
            <p:ph idx="1"/>
          </p:nvPr>
        </p:nvSpPr>
        <p:spPr>
          <a:xfrm>
            <a:off x="250825" y="981075"/>
            <a:ext cx="8893175" cy="5876925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kierownicza,</a:t>
            </a:r>
          </a:p>
          <a:p>
            <a:pPr lvl="1"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zarządzania,</a:t>
            </a:r>
          </a:p>
          <a:p>
            <a:pPr lvl="1"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 organizowanie,</a:t>
            </a:r>
          </a:p>
          <a:p>
            <a:pPr lvl="1"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 kontrolowanie,</a:t>
            </a:r>
          </a:p>
          <a:p>
            <a:pPr lvl="1"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 motywowanie,</a:t>
            </a:r>
          </a:p>
          <a:p>
            <a:pPr lvl="1"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 sprężenie między planowaniem a kontrolą.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Umożliwia płynne przechodzenie od dziś do przyszłości.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Dostarcza racjonalnych przesłanek do działań </a:t>
            </a:r>
            <a:br>
              <a:rPr lang="pl-PL" sz="2700" smtClean="0">
                <a:latin typeface="Comic Sans MS" pitchFamily="66" charset="0"/>
              </a:rPr>
            </a:br>
            <a:r>
              <a:rPr lang="pl-PL" sz="2700" smtClean="0">
                <a:latin typeface="Comic Sans MS" pitchFamily="66" charset="0"/>
              </a:rPr>
              <a:t>i decyzji.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Zwiększa szanse na sukces i zmniejsza ryzyko popełnienia błędu.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Umożliwia radzenie sobie ze złożonością </a:t>
            </a:r>
            <a:br>
              <a:rPr lang="pl-PL" sz="2700" smtClean="0">
                <a:latin typeface="Comic Sans MS" pitchFamily="66" charset="0"/>
              </a:rPr>
            </a:br>
            <a:r>
              <a:rPr lang="pl-PL" sz="2700" smtClean="0">
                <a:latin typeface="Comic Sans MS" pitchFamily="66" charset="0"/>
              </a:rPr>
              <a:t>i zmiennością otoczenia.</a:t>
            </a:r>
          </a:p>
          <a:p>
            <a:pPr eaLnBrk="1" hangingPunct="1">
              <a:lnSpc>
                <a:spcPct val="80000"/>
              </a:lnSpc>
            </a:pPr>
            <a:endParaRPr lang="pl-PL" sz="2000" smtClean="0">
              <a:latin typeface="Comic Sans MS" pitchFamily="66" charset="0"/>
            </a:endParaRPr>
          </a:p>
        </p:txBody>
      </p:sp>
      <p:sp>
        <p:nvSpPr>
          <p:cNvPr id="30722" name="Tytuł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pl-PL" b="1" smtClean="0">
                <a:latin typeface="Comic Sans MS" pitchFamily="66" charset="0"/>
              </a:rPr>
              <a:t>FUNKCJE PLANOWANIA</a:t>
            </a:r>
          </a:p>
        </p:txBody>
      </p:sp>
      <p:pic>
        <p:nvPicPr>
          <p:cNvPr id="30723" name="Picture 8" descr="C:\Users\Slawek\AppData\Local\Microsoft\Windows\Temporary Internet Files\Content.IE5\3RUBHSV4\MC90014931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56438" y="981075"/>
            <a:ext cx="181451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latin typeface="Comic Sans MS" pitchFamily="66" charset="0"/>
              </a:rPr>
              <a:t>PLANOWANIE</a:t>
            </a:r>
          </a:p>
        </p:txBody>
      </p:sp>
      <p:sp>
        <p:nvSpPr>
          <p:cNvPr id="31746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l-PL" sz="3000" smtClean="0">
                <a:latin typeface="Comic Sans MS" pitchFamily="66" charset="0"/>
              </a:rPr>
              <a:t>Potrzeba planowania rośnie wraz ze wzrostem:</a:t>
            </a:r>
          </a:p>
          <a:p>
            <a:pPr lvl="1" eaLnBrk="1" hangingPunct="1">
              <a:lnSpc>
                <a:spcPct val="80000"/>
              </a:lnSpc>
            </a:pPr>
            <a:r>
              <a:rPr lang="pl-PL" sz="2600" smtClean="0">
                <a:latin typeface="Comic Sans MS" pitchFamily="66" charset="0"/>
              </a:rPr>
              <a:t>złożoności technologii,</a:t>
            </a:r>
          </a:p>
          <a:p>
            <a:pPr lvl="1" eaLnBrk="1" hangingPunct="1">
              <a:lnSpc>
                <a:spcPct val="80000"/>
              </a:lnSpc>
            </a:pPr>
            <a:r>
              <a:rPr lang="pl-PL" sz="2600" smtClean="0">
                <a:latin typeface="Comic Sans MS" pitchFamily="66" charset="0"/>
              </a:rPr>
              <a:t>stopnia specjalizacji przedsiębiorstwa,</a:t>
            </a:r>
          </a:p>
          <a:p>
            <a:pPr lvl="1" eaLnBrk="1" hangingPunct="1">
              <a:lnSpc>
                <a:spcPct val="80000"/>
              </a:lnSpc>
            </a:pPr>
            <a:r>
              <a:rPr lang="pl-PL" sz="2600" smtClean="0">
                <a:latin typeface="Comic Sans MS" pitchFamily="66" charset="0"/>
              </a:rPr>
              <a:t>rozmiarów inwestycyjnych,</a:t>
            </a:r>
          </a:p>
          <a:p>
            <a:pPr lvl="1" eaLnBrk="1" hangingPunct="1">
              <a:lnSpc>
                <a:spcPct val="80000"/>
              </a:lnSpc>
            </a:pPr>
            <a:r>
              <a:rPr lang="pl-PL" sz="2600" smtClean="0">
                <a:latin typeface="Comic Sans MS" pitchFamily="66" charset="0"/>
              </a:rPr>
              <a:t>niepewności.</a:t>
            </a:r>
          </a:p>
          <a:p>
            <a:pPr eaLnBrk="1" hangingPunct="1">
              <a:lnSpc>
                <a:spcPct val="80000"/>
              </a:lnSpc>
            </a:pPr>
            <a:r>
              <a:rPr lang="pl-PL" sz="3000" smtClean="0">
                <a:latin typeface="Comic Sans MS" pitchFamily="66" charset="0"/>
              </a:rPr>
              <a:t>Rozbieżność między planami a rzeczywistością powinna być traktowana nie jako argument przeciw planowaniu (rytualnie tworzonej </a:t>
            </a:r>
            <a:r>
              <a:rPr lang="pl-PL" sz="3000" smtClean="0">
                <a:latin typeface="Arial" charset="0"/>
              </a:rPr>
              <a:t/>
            </a:r>
            <a:br>
              <a:rPr lang="pl-PL" sz="3000" smtClean="0">
                <a:latin typeface="Arial" charset="0"/>
              </a:rPr>
            </a:br>
            <a:r>
              <a:rPr lang="pl-PL" sz="3000" smtClean="0">
                <a:latin typeface="Comic Sans MS" pitchFamily="66" charset="0"/>
              </a:rPr>
              <a:t>i kosztownej iluzji), lecz jako motywacja </a:t>
            </a:r>
            <a:r>
              <a:rPr lang="pl-PL" sz="3000" smtClean="0">
                <a:latin typeface="Arial" charset="0"/>
              </a:rPr>
              <a:t/>
            </a:r>
            <a:br>
              <a:rPr lang="pl-PL" sz="3000" smtClean="0">
                <a:latin typeface="Arial" charset="0"/>
              </a:rPr>
            </a:br>
            <a:r>
              <a:rPr lang="pl-PL" sz="3000" smtClean="0">
                <a:latin typeface="Comic Sans MS" pitchFamily="66" charset="0"/>
              </a:rPr>
              <a:t>do doskonalenia procesów planistycznych.</a:t>
            </a:r>
          </a:p>
          <a:p>
            <a:pPr eaLnBrk="1" hangingPunct="1">
              <a:lnSpc>
                <a:spcPct val="80000"/>
              </a:lnSpc>
            </a:pPr>
            <a:endParaRPr lang="pl-PL" sz="3000" smtClean="0">
              <a:latin typeface="Comic Sans MS" pitchFamily="66" charset="0"/>
            </a:endParaRPr>
          </a:p>
        </p:txBody>
      </p:sp>
      <p:pic>
        <p:nvPicPr>
          <p:cNvPr id="31747" name="Picture 5" descr="C:\Users\Slawek\AppData\Local\Microsoft\Windows\Temporary Internet Files\Content.IE5\3RUBHSV4\MC90025066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54838" y="34925"/>
            <a:ext cx="20097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>
                <a:latin typeface="Comic Sans MS" pitchFamily="66" charset="0"/>
              </a:rPr>
              <a:t>CECHY PROCESU PLANOWANIA</a:t>
            </a:r>
            <a:endParaRPr lang="pl-PL" dirty="0">
              <a:latin typeface="Comic Sans MS" pitchFamily="66" charset="0"/>
            </a:endParaRPr>
          </a:p>
        </p:txBody>
      </p:sp>
      <p:sp>
        <p:nvSpPr>
          <p:cNvPr id="32770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pl-PL" sz="2700" b="1" smtClean="0">
                <a:latin typeface="Comic Sans MS" pitchFamily="66" charset="0"/>
              </a:rPr>
              <a:t>Sformalizowanie</a:t>
            </a:r>
            <a:endParaRPr lang="pl-PL" sz="270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pl-PL" sz="2700" smtClean="0">
                <a:latin typeface="Comic Sans MS" pitchFamily="66" charset="0"/>
              </a:rPr>
              <a:t>planowanie przebiega według wyraźnie określonych, względnie stałych zasad i procedur oraz kończy się sporządzeniem planu lub planów w formie dokumentów. Planowanie niesformalizowane to myślenie o przyszłości </a:t>
            </a:r>
            <a:br>
              <a:rPr lang="pl-PL" sz="2700" smtClean="0">
                <a:latin typeface="Comic Sans MS" pitchFamily="66" charset="0"/>
              </a:rPr>
            </a:br>
            <a:r>
              <a:rPr lang="pl-PL" sz="2700" smtClean="0">
                <a:latin typeface="Comic Sans MS" pitchFamily="66" charset="0"/>
              </a:rPr>
              <a:t>w sposób przypadkowy i nieuporządkowany. 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pl-PL" sz="2700" b="1" smtClean="0">
                <a:latin typeface="Comic Sans MS" pitchFamily="66" charset="0"/>
              </a:rPr>
              <a:t>Zorientowanie na otoczenie</a:t>
            </a:r>
            <a:endParaRPr lang="pl-PL" sz="270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pl-PL" sz="2700" smtClean="0">
                <a:latin typeface="Comic Sans MS" pitchFamily="66" charset="0"/>
              </a:rPr>
              <a:t>Powiązanie procesu planowania z sytuacją </a:t>
            </a:r>
            <a:br>
              <a:rPr lang="pl-PL" sz="2700" smtClean="0">
                <a:latin typeface="Comic Sans MS" pitchFamily="66" charset="0"/>
              </a:rPr>
            </a:br>
            <a:r>
              <a:rPr lang="pl-PL" sz="2700" smtClean="0">
                <a:latin typeface="Comic Sans MS" pitchFamily="66" charset="0"/>
              </a:rPr>
              <a:t>w otoczeniu. Takie podejście stanowi podstawę zarządzania strategicznego.</a:t>
            </a:r>
          </a:p>
          <a:p>
            <a:pPr eaLnBrk="1" hangingPunct="1">
              <a:lnSpc>
                <a:spcPct val="90000"/>
              </a:lnSpc>
            </a:pPr>
            <a:endParaRPr lang="pl-PL" sz="2700" smtClean="0">
              <a:latin typeface="Comic Sans MS" pitchFamily="66" charset="0"/>
            </a:endParaRPr>
          </a:p>
        </p:txBody>
      </p:sp>
      <p:pic>
        <p:nvPicPr>
          <p:cNvPr id="32771" name="Picture 4" descr="C:\Users\Slawek\AppData\Local\Microsoft\Windows\Temporary Internet Files\Content.IE5\O7T29T32\MC90028731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152400"/>
            <a:ext cx="1554163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>
                <a:latin typeface="Comic Sans MS" pitchFamily="66" charset="0"/>
              </a:rPr>
              <a:t>CECHY PROCESU PLANOWANIA</a:t>
            </a:r>
            <a:endParaRPr lang="pl-PL" dirty="0">
              <a:latin typeface="Comic Sans MS" pitchFamily="66" charset="0"/>
            </a:endParaRPr>
          </a:p>
        </p:txBody>
      </p:sp>
      <p:sp>
        <p:nvSpPr>
          <p:cNvPr id="33794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pl-PL" b="1" smtClean="0">
                <a:latin typeface="Comic Sans MS" pitchFamily="66" charset="0"/>
              </a:rPr>
              <a:t>Heurystyczność</a:t>
            </a:r>
            <a:endParaRPr lang="pl-PL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pl-PL" smtClean="0">
                <a:latin typeface="Comic Sans MS" pitchFamily="66" charset="0"/>
              </a:rPr>
              <a:t>Nowatorstwo i jednocześnie brak ściśle określonego charakteru:</a:t>
            </a:r>
          </a:p>
          <a:p>
            <a:pPr lvl="1" eaLnBrk="1" hangingPunct="1">
              <a:lnSpc>
                <a:spcPct val="90000"/>
              </a:lnSpc>
            </a:pPr>
            <a:r>
              <a:rPr lang="pl-PL" smtClean="0">
                <a:latin typeface="Comic Sans MS" pitchFamily="66" charset="0"/>
              </a:rPr>
              <a:t>dynamika otoczenia powoduje, że w procesie planowania wciąż trzeba poszukiwać nowych uwarunkowań i relacji między nimi oraz formułować, definiować bądź okrywać wciąż nowe warunki do realizacji celu,</a:t>
            </a:r>
          </a:p>
          <a:p>
            <a:pPr lvl="1" eaLnBrk="1" hangingPunct="1">
              <a:lnSpc>
                <a:spcPct val="90000"/>
              </a:lnSpc>
            </a:pPr>
            <a:r>
              <a:rPr lang="pl-PL" smtClean="0">
                <a:latin typeface="Comic Sans MS" pitchFamily="66" charset="0"/>
              </a:rPr>
              <a:t>kryteria selekcji informacji i podejmowania decyzji nie zawsze są mierzalne.</a:t>
            </a:r>
          </a:p>
          <a:p>
            <a:pPr eaLnBrk="1" hangingPunct="1">
              <a:lnSpc>
                <a:spcPct val="90000"/>
              </a:lnSpc>
            </a:pPr>
            <a:endParaRPr lang="pl-PL" smtClean="0">
              <a:latin typeface="Comic Sans MS" pitchFamily="66" charset="0"/>
            </a:endParaRPr>
          </a:p>
        </p:txBody>
      </p:sp>
      <p:pic>
        <p:nvPicPr>
          <p:cNvPr id="33795" name="Picture 2" descr="C:\Users\Slawek\AppData\Local\Microsoft\Windows\Temporary Internet Files\Content.IE5\O7T29T32\MC90038358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260350"/>
            <a:ext cx="13684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>
                <a:latin typeface="Comic Sans MS" pitchFamily="66" charset="0"/>
              </a:rPr>
              <a:t>CECHY PROCESU PLANOWANIA</a:t>
            </a:r>
            <a:endParaRPr lang="pl-PL" dirty="0">
              <a:latin typeface="Comic Sans MS" pitchFamily="66" charset="0"/>
            </a:endParaRPr>
          </a:p>
        </p:txBody>
      </p:sp>
      <p:sp>
        <p:nvSpPr>
          <p:cNvPr id="34818" name="Symbol zastępczy zawartości 2"/>
          <p:cNvSpPr>
            <a:spLocks noGrp="1"/>
          </p:cNvSpPr>
          <p:nvPr>
            <p:ph idx="1"/>
          </p:nvPr>
        </p:nvSpPr>
        <p:spPr>
          <a:xfrm>
            <a:off x="323850" y="1484313"/>
            <a:ext cx="8640763" cy="5184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pl-PL" sz="2700" b="1" smtClean="0">
                <a:latin typeface="Comic Sans MS" pitchFamily="66" charset="0"/>
              </a:rPr>
              <a:t>Adaptacyjność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Ze względu na zmiany otoczenia, procesy planowania są realizowane w sposób ciągły. Odbywa się to przez podejmowanie kolejnych decyzji, działań, ocenę uzyskanych rezultatów i dokonywanie korekt.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pl-PL" sz="2700" b="1" smtClean="0">
                <a:latin typeface="Comic Sans MS" pitchFamily="66" charset="0"/>
              </a:rPr>
              <a:t>Złożoność i kosztowność</a:t>
            </a:r>
          </a:p>
          <a:p>
            <a:pPr eaLnBrk="1" hangingPunct="1">
              <a:lnSpc>
                <a:spcPct val="80000"/>
              </a:lnSpc>
            </a:pPr>
            <a:r>
              <a:rPr lang="pl-PL" sz="2700" smtClean="0">
                <a:latin typeface="Comic Sans MS" pitchFamily="66" charset="0"/>
              </a:rPr>
              <a:t>Złożoność i koszty planowania wynikają ze złożoności otoczenia. Badanie i prognozowanie dużej liczby wzajemnie powiązanych zjawisk jest skomplikowane i kosztowne. Natomiast nadmierne upraszczanie procesu planowania prowadzi do niskiej użyteczności bądź bezużyteczności jego efektów.</a:t>
            </a:r>
          </a:p>
          <a:p>
            <a:pPr eaLnBrk="1" hangingPunct="1">
              <a:lnSpc>
                <a:spcPct val="80000"/>
              </a:lnSpc>
            </a:pPr>
            <a:endParaRPr lang="pl-PL" sz="2700" smtClean="0">
              <a:latin typeface="Comic Sans MS" pitchFamily="66" charset="0"/>
            </a:endParaRPr>
          </a:p>
        </p:txBody>
      </p:sp>
      <p:pic>
        <p:nvPicPr>
          <p:cNvPr id="34819" name="Picture 2" descr="C:\Users\Slawek\AppData\Local\Microsoft\Windows\Temporary Internet Files\Content.IE5\Y4PNZ49I\MC90028073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6750" y="71438"/>
            <a:ext cx="2019300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669</Words>
  <Application>Microsoft Office PowerPoint</Application>
  <PresentationFormat>On-screen Show (4:3)</PresentationFormat>
  <Paragraphs>104</Paragraphs>
  <Slides>17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Szablon projektu</vt:lpstr>
      </vt:variant>
      <vt:variant>
        <vt:i4>13</vt:i4>
      </vt:variant>
      <vt:variant>
        <vt:lpstr>Tytuły slajdów</vt:lpstr>
      </vt:variant>
      <vt:variant>
        <vt:i4>17</vt:i4>
      </vt:variant>
    </vt:vector>
  </HeadingPairs>
  <TitlesOfParts>
    <vt:vector size="33" baseType="lpstr">
      <vt:lpstr>Arial</vt:lpstr>
      <vt:lpstr>Calibri</vt:lpstr>
      <vt:lpstr>Comic Sans MS</vt:lpstr>
      <vt:lpstr>Motyw pakietu Office</vt:lpstr>
      <vt:lpstr>Crayons</vt:lpstr>
      <vt:lpstr>Crayons</vt:lpstr>
      <vt:lpstr>Crayons</vt:lpstr>
      <vt:lpstr>Crayons</vt:lpstr>
      <vt:lpstr>Crayons</vt:lpstr>
      <vt:lpstr>Crayons</vt:lpstr>
      <vt:lpstr>Crayons</vt:lpstr>
      <vt:lpstr>Crayons</vt:lpstr>
      <vt:lpstr>Crayons</vt:lpstr>
      <vt:lpstr>Crayons</vt:lpstr>
      <vt:lpstr>Crayons</vt:lpstr>
      <vt:lpstr>Crayons</vt:lpstr>
      <vt:lpstr>PLANOWANIE</vt:lpstr>
      <vt:lpstr>CZYM JEST PLANOWANIE?</vt:lpstr>
      <vt:lpstr>ISTOTA PLANOWANIA</vt:lpstr>
      <vt:lpstr>WAŻNE PYTANIA</vt:lpstr>
      <vt:lpstr>FUNKCJE PLANOWANIA</vt:lpstr>
      <vt:lpstr>PLANOWANIE</vt:lpstr>
      <vt:lpstr>CECHY PROCESU PLANOWANIA</vt:lpstr>
      <vt:lpstr>CECHY PROCESU PLANOWANIA</vt:lpstr>
      <vt:lpstr>CECHY PROCESU PLANOWANIA</vt:lpstr>
      <vt:lpstr>SYSTEM PLANÓW</vt:lpstr>
      <vt:lpstr>SYSTEM PLANÓW</vt:lpstr>
      <vt:lpstr>Etapy procedury sporządzania  i realizacji planów</vt:lpstr>
      <vt:lpstr>Slajd 13</vt:lpstr>
      <vt:lpstr>Zasady skutecznego planowania:</vt:lpstr>
      <vt:lpstr>Błędy i przeszkody procesu planowania</vt:lpstr>
      <vt:lpstr>ZAPLANUJ SWOJĄ PRZYSZŁOŚĆ</vt:lpstr>
      <vt:lpstr>Slajd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Slawek</dc:creator>
  <cp:lastModifiedBy>ola</cp:lastModifiedBy>
  <cp:revision>22</cp:revision>
  <dcterms:created xsi:type="dcterms:W3CDTF">2013-05-01T21:32:11Z</dcterms:created>
  <dcterms:modified xsi:type="dcterms:W3CDTF">2013-06-08T20:07:23Z</dcterms:modified>
</cp:coreProperties>
</file>