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75" r:id="rId2"/>
    <p:sldId id="258" r:id="rId3"/>
    <p:sldId id="354" r:id="rId4"/>
    <p:sldId id="355" r:id="rId5"/>
    <p:sldId id="356" r:id="rId6"/>
    <p:sldId id="357" r:id="rId7"/>
    <p:sldId id="358" r:id="rId8"/>
    <p:sldId id="359" r:id="rId9"/>
    <p:sldId id="360" r:id="rId10"/>
    <p:sldId id="361" r:id="rId11"/>
    <p:sldId id="362" r:id="rId12"/>
    <p:sldId id="363" r:id="rId13"/>
    <p:sldId id="364" r:id="rId14"/>
    <p:sldId id="365" r:id="rId15"/>
    <p:sldId id="366" r:id="rId16"/>
    <p:sldId id="367" r:id="rId17"/>
    <p:sldId id="368" r:id="rId18"/>
    <p:sldId id="369" r:id="rId19"/>
    <p:sldId id="370" r:id="rId20"/>
    <p:sldId id="371" r:id="rId21"/>
    <p:sldId id="372" r:id="rId22"/>
    <p:sldId id="287" r:id="rId23"/>
    <p:sldId id="373" r:id="rId24"/>
    <p:sldId id="374" r:id="rId25"/>
    <p:sldId id="376" r:id="rId26"/>
  </p:sldIdLst>
  <p:sldSz cx="9144000" cy="6858000" type="screen4x3"/>
  <p:notesSz cx="6669088" cy="9928225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4C7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2F9EDA2-CFF1-4D02-A466-9AF2C30C5589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5202595-295F-4685-8043-AF2728C7E7A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9AFB6F1-6083-4818-889A-55012A9DFC19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19961D5-F49E-424D-9D9F-932C49546A8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2</a:t>
            </a:fld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3</a:t>
            </a:fld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4</a:t>
            </a:fld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5</a:t>
            </a:fld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6</a:t>
            </a:fld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7</a:t>
            </a:fld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8</a:t>
            </a:fld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9</a:t>
            </a:fld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10</a:t>
            </a:fld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11</a:t>
            </a:fld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12</a:t>
            </a:fld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13</a:t>
            </a:fld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14</a:t>
            </a:fld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15</a:t>
            </a:fld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16</a:t>
            </a:fld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17</a:t>
            </a:fld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18</a:t>
            </a:fld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19</a:t>
            </a:fld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20</a:t>
            </a:fld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9AC4BD-2BD8-459D-A67C-20C8E80DF45E}" type="slidenum">
              <a:rPr lang="pl-PL" smtClean="0"/>
              <a:pPr/>
              <a:t>21</a:t>
            </a:fld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9626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8FF27BA-635A-478D-93FE-CBA6FDF3C34D}" type="slidenum">
              <a:rPr lang="pl-PL" smtClean="0"/>
              <a:pPr/>
              <a:t>22</a:t>
            </a:fld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9626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8FF27BA-635A-478D-93FE-CBA6FDF3C34D}" type="slidenum">
              <a:rPr lang="pl-PL" smtClean="0"/>
              <a:pPr/>
              <a:t>23</a:t>
            </a:fld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9626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8FF27BA-635A-478D-93FE-CBA6FDF3C34D}" type="slidenum">
              <a:rPr lang="pl-PL" smtClean="0"/>
              <a:pPr/>
              <a:t>24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4C4EC-B3A4-4CD3-A4E4-23139924096F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9CB9-92E6-495A-A718-517C3D66F3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BBAD8-CA80-4F5F-B9FF-70C87ED7E97A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BDCE5-E753-427D-A31B-C897ED1227A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28C8E-5E60-4BB7-AA17-6AF905F2F9E2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82187-ECD4-466B-8323-81024882695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956FC-3917-4581-BE8D-EB8B368332E6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1D452-CA11-4C73-975B-FCE10C6D33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28697-B0F9-4DDB-9C24-8E3DC2DAB348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BAF8E-F64A-4ECB-AB27-F1C713B56A4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1E5FA-376D-4AD1-A39D-370D448EB514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701A7-89F1-4F0A-B294-74D8704FADC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89836-8D76-4FDB-ADD6-BAE136EC8354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E8B99-C9DC-4298-96C0-E982E75B864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71547-9FA8-4522-9B42-CED60D28D2A1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A2E28-D4A3-49C1-AEAC-2B454CFD71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5FEDE-F15D-4E63-B02F-DCCCD8FA4B2A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B91FD-E3EA-46D9-8834-EDBF81D505A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08077-3CC7-4B65-AAD7-581554925A93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AE3FC-36D9-4903-9CA6-5FBD1DDAA60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1F79A-8C44-4DDC-AEC9-5AA99110F332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A4DB8-499F-43EA-B4BE-8889B646017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C4F2136-3822-4CDF-8BD4-E0E065C47E50}" type="datetimeFigureOut">
              <a:rPr lang="pl-PL"/>
              <a:pPr>
                <a:defRPr/>
              </a:pPr>
              <a:t>2011-12-05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174BCA-F821-4A7B-8A7A-8C50B80EB8A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Przygotowanie_do_matury_All_poziom-2 kop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404813" y="198438"/>
            <a:ext cx="8229600" cy="725487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Treść kursu cz. I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357188" y="1772815"/>
            <a:ext cx="8175252" cy="4442247"/>
          </a:xfrm>
        </p:spPr>
        <p:txBody>
          <a:bodyPr/>
          <a:lstStyle/>
          <a:p>
            <a:r>
              <a:rPr lang="pl-PL" sz="2400" dirty="0" smtClean="0"/>
              <a:t>Przegląd standardów egzaminacyjnych.</a:t>
            </a:r>
          </a:p>
          <a:p>
            <a:r>
              <a:rPr lang="pl-PL" sz="2400" dirty="0" smtClean="0"/>
              <a:t>Uwagi o organizacji egzaminu.</a:t>
            </a:r>
          </a:p>
          <a:p>
            <a:r>
              <a:rPr lang="pl-PL" sz="2400" dirty="0" smtClean="0"/>
              <a:t>Opis arkusza dla poziomu podstawowego.</a:t>
            </a:r>
          </a:p>
          <a:p>
            <a:r>
              <a:rPr lang="pl-PL" sz="2400" dirty="0" smtClean="0"/>
              <a:t>Zasady oceniania arkuszy egzaminacyjnych.</a:t>
            </a:r>
          </a:p>
          <a:p>
            <a:r>
              <a:rPr lang="pl-PL" sz="2400" dirty="0" smtClean="0"/>
              <a:t>PODSTAWOWE ZAŁOŻENIA OCENIANIA ZADAŃ OTWARTYCH.</a:t>
            </a:r>
          </a:p>
          <a:p>
            <a:r>
              <a:rPr lang="pl-PL" sz="2400" dirty="0" smtClean="0"/>
              <a:t>PODSTAWOWE STRATEGIE ROZWIĄZYWANIA ZADAŃ ZAMKNIETYCH.</a:t>
            </a:r>
          </a:p>
          <a:p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080120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404813" y="198438"/>
            <a:ext cx="8229600" cy="725487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Treść kursu cz. II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357188" y="1285875"/>
            <a:ext cx="8175252" cy="4929188"/>
          </a:xfrm>
        </p:spPr>
        <p:txBody>
          <a:bodyPr/>
          <a:lstStyle/>
          <a:p>
            <a:r>
              <a:rPr lang="pl-PL" sz="2400" b="1" dirty="0" smtClean="0"/>
              <a:t>Część II- zadania</a:t>
            </a:r>
          </a:p>
          <a:p>
            <a:r>
              <a:rPr lang="pl-PL" sz="2400" dirty="0" smtClean="0"/>
              <a:t>1. liczby rzeczywiste</a:t>
            </a:r>
          </a:p>
          <a:p>
            <a:r>
              <a:rPr lang="pl-PL" sz="2400" dirty="0" smtClean="0"/>
              <a:t>2. wyrażenia algebraiczne</a:t>
            </a:r>
          </a:p>
          <a:p>
            <a:r>
              <a:rPr lang="pl-PL" sz="2400" dirty="0" smtClean="0"/>
              <a:t>3. równania i nierówności.</a:t>
            </a:r>
          </a:p>
          <a:p>
            <a:r>
              <a:rPr lang="pl-PL" sz="2400" dirty="0" smtClean="0"/>
              <a:t>4. funkcje</a:t>
            </a:r>
          </a:p>
          <a:p>
            <a:r>
              <a:rPr lang="pl-PL" sz="2400" dirty="0" smtClean="0"/>
              <a:t>5. ciągi liczbowe</a:t>
            </a:r>
          </a:p>
          <a:p>
            <a:r>
              <a:rPr lang="pl-PL" sz="2400" dirty="0" smtClean="0"/>
              <a:t>6. trygonometria</a:t>
            </a:r>
          </a:p>
          <a:p>
            <a:r>
              <a:rPr lang="pl-PL" sz="2400" dirty="0" smtClean="0"/>
              <a:t>7. planimetria</a:t>
            </a:r>
          </a:p>
          <a:p>
            <a:r>
              <a:rPr lang="pl-PL" sz="2400" dirty="0" smtClean="0"/>
              <a:t>8. geometria na płaszczyźnie</a:t>
            </a:r>
          </a:p>
          <a:p>
            <a:r>
              <a:rPr lang="pl-PL" sz="2400" dirty="0" smtClean="0"/>
              <a:t>9. stereometria</a:t>
            </a:r>
          </a:p>
          <a:p>
            <a:r>
              <a:rPr lang="pl-PL" sz="2400" dirty="0" smtClean="0"/>
              <a:t>10. elementy statystyki opisowej.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080120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792088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Podstawowe założeni oceniania zadań otwartych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4824536"/>
          </a:xfrm>
        </p:spPr>
        <p:txBody>
          <a:bodyPr/>
          <a:lstStyle/>
          <a:p>
            <a:pPr>
              <a:buNone/>
            </a:pPr>
            <a:r>
              <a:rPr lang="pl-PL" sz="2400" b="1" dirty="0" smtClean="0"/>
              <a:t>	Przy sprawdzaniu  - rozwiązanie zadania przydzielane jest do jednej z następujących kategorii:</a:t>
            </a:r>
          </a:p>
          <a:p>
            <a:pPr>
              <a:buNone/>
            </a:pPr>
            <a:r>
              <a:rPr lang="pl-PL" sz="1700" dirty="0" smtClean="0"/>
              <a:t>	1</a:t>
            </a:r>
            <a:r>
              <a:rPr lang="pl-PL" sz="1900" dirty="0" smtClean="0"/>
              <a:t>. rozwiązanie, w którym nie ma istotnego postępu;</a:t>
            </a:r>
          </a:p>
          <a:p>
            <a:pPr>
              <a:buNone/>
            </a:pPr>
            <a:r>
              <a:rPr lang="pl-PL" sz="1900" dirty="0" smtClean="0"/>
              <a:t>	2. został dokonany istotny krok w kierunku rozwiązania, ale nie zostały pokonane zasadnicze trudności zadania;</a:t>
            </a:r>
          </a:p>
          <a:p>
            <a:pPr>
              <a:buNone/>
            </a:pPr>
            <a:r>
              <a:rPr lang="pl-PL" sz="1900" dirty="0" smtClean="0"/>
              <a:t>	3. zostały pokonane zasadnicze trudności zadania, ale w trakcie ich pokonywania zostały popełnione błędy, usterki;</a:t>
            </a:r>
          </a:p>
          <a:p>
            <a:pPr>
              <a:buNone/>
            </a:pPr>
            <a:r>
              <a:rPr lang="pl-PL" sz="1900" dirty="0" smtClean="0"/>
              <a:t>	4. zasadnicze trudności zadania zostały pokonane bezbłędnie, rozwiązanie zadania nie zostało dokończone lub w dalszej części rozwiązania wystąpiły poważne błędy merytoryczne;</a:t>
            </a:r>
          </a:p>
          <a:p>
            <a:pPr>
              <a:buNone/>
            </a:pPr>
            <a:r>
              <a:rPr lang="pl-PL" sz="1900" dirty="0" smtClean="0"/>
              <a:t>	5. zasadnicze trudności zadania zostały pokonane bezbłędnie, jednak dalsza część rozwiązania zadania zawiera usterki (błędy rachunkowe, zgubienie rozwiązań, brak wyboru właściwych rozwiązań itp.);</a:t>
            </a:r>
          </a:p>
          <a:p>
            <a:pPr>
              <a:buNone/>
            </a:pPr>
            <a:r>
              <a:rPr lang="pl-PL" sz="1900" dirty="0" smtClean="0"/>
              <a:t>	6. zadanie zostało rozwiązane bezbłędnie.</a:t>
            </a:r>
            <a:endParaRPr lang="pl-PL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792088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 matury próbnej z PP 2011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340768"/>
            <a:ext cx="8316416" cy="4824536"/>
          </a:xfrm>
        </p:spPr>
        <p:txBody>
          <a:bodyPr/>
          <a:lstStyle/>
          <a:p>
            <a:pPr>
              <a:buNone/>
            </a:pPr>
            <a:r>
              <a:rPr lang="pl-PL" sz="2400" b="1" dirty="0" smtClean="0"/>
              <a:t>	(0-4 pkt.) Okrąg wpisany w trójkąt ABC jest styczny do przeciwprostokątnej AB  w punkcie K. Wiadomo, że</a:t>
            </a:r>
          </a:p>
          <a:p>
            <a:pPr>
              <a:buNone/>
            </a:pPr>
            <a:r>
              <a:rPr lang="pl-PL" sz="2400" b="1" dirty="0" smtClean="0"/>
              <a:t>	|AK|=4  i |KB|= 6. Oblicz promień tego okręgu.</a:t>
            </a:r>
          </a:p>
          <a:p>
            <a:pPr>
              <a:buNone/>
            </a:pPr>
            <a:r>
              <a:rPr lang="pl-PL" sz="1700" b="1" dirty="0" smtClean="0"/>
              <a:t>	1</a:t>
            </a:r>
            <a:r>
              <a:rPr lang="pl-PL" sz="1900" dirty="0" smtClean="0"/>
              <a:t>. rozwiązanie, w którym nie ma istotnego postępu;-</a:t>
            </a:r>
            <a:r>
              <a:rPr lang="pl-PL" sz="1900" b="1" dirty="0" smtClean="0"/>
              <a:t>0 pkt.</a:t>
            </a:r>
          </a:p>
          <a:p>
            <a:endParaRPr lang="pl-PL" sz="1900" dirty="0" smtClean="0"/>
          </a:p>
          <a:p>
            <a:pPr>
              <a:buNone/>
            </a:pPr>
            <a:r>
              <a:rPr lang="pl-PL" sz="1900" i="1" dirty="0" smtClean="0"/>
              <a:t>	(tylko oznaczenia jak na rysunku obok)</a:t>
            </a:r>
          </a:p>
          <a:p>
            <a:endParaRPr lang="pl-PL" sz="1900" dirty="0" smtClean="0"/>
          </a:p>
          <a:p>
            <a:endParaRPr lang="pl-PL" sz="1900" dirty="0" smtClean="0"/>
          </a:p>
          <a:p>
            <a:endParaRPr lang="pl-PL" sz="1900" dirty="0" smtClean="0"/>
          </a:p>
          <a:p>
            <a:pPr>
              <a:buNone/>
            </a:pPr>
            <a:r>
              <a:rPr lang="pl-PL" sz="1900" b="1" dirty="0" smtClean="0"/>
              <a:t>	2</a:t>
            </a:r>
            <a:r>
              <a:rPr lang="pl-PL" sz="1900" dirty="0" smtClean="0"/>
              <a:t>. został dokonany istotny krok w kierunku rozwiązania, ale nie zostały pokonane zasadnicze trudności zadania -</a:t>
            </a:r>
            <a:r>
              <a:rPr lang="pl-PL" sz="1900" b="1" dirty="0" smtClean="0"/>
              <a:t>1pkt</a:t>
            </a:r>
          </a:p>
          <a:p>
            <a:endParaRPr lang="pl-PL" sz="1900" dirty="0" smtClean="0"/>
          </a:p>
          <a:p>
            <a:pPr>
              <a:buNone/>
            </a:pPr>
            <a:r>
              <a:rPr lang="pl-PL" sz="1900" i="1" dirty="0" smtClean="0"/>
              <a:t>	(zauważenie przez ucznia  istotnych elementów i naniesienie ich na </a:t>
            </a:r>
            <a:br>
              <a:rPr lang="pl-PL" sz="1900" i="1" dirty="0" smtClean="0"/>
            </a:br>
            <a:r>
              <a:rPr lang="pl-PL" sz="1900" i="1" dirty="0" smtClean="0"/>
              <a:t>rysunek)</a:t>
            </a:r>
          </a:p>
          <a:p>
            <a:endParaRPr lang="pl-PL" sz="1900" dirty="0" smtClean="0"/>
          </a:p>
          <a:p>
            <a:endParaRPr lang="pl-PL" sz="1900" dirty="0" smtClean="0"/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pic>
        <p:nvPicPr>
          <p:cNvPr id="8" name="Obraz 7"/>
          <p:cNvPicPr/>
          <p:nvPr/>
        </p:nvPicPr>
        <p:blipFill>
          <a:blip r:embed="rId4" cstate="print"/>
          <a:srcRect l="28069" t="57893" r="55014" b="11848"/>
          <a:stretch>
            <a:fillRect/>
          </a:stretch>
        </p:blipFill>
        <p:spPr bwMode="auto">
          <a:xfrm>
            <a:off x="6084168" y="2708920"/>
            <a:ext cx="1512168" cy="1879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8"/>
          <p:cNvPicPr/>
          <p:nvPr/>
        </p:nvPicPr>
        <p:blipFill>
          <a:blip r:embed="rId4" cstate="print"/>
          <a:srcRect l="28412" t="24884" r="54327" b="40594"/>
          <a:stretch>
            <a:fillRect/>
          </a:stretch>
        </p:blipFill>
        <p:spPr bwMode="auto">
          <a:xfrm>
            <a:off x="7487816" y="4077072"/>
            <a:ext cx="1656184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46"/>
          <p:cNvSpPr txBox="1">
            <a:spLocks noChangeArrowheads="1"/>
          </p:cNvSpPr>
          <p:nvPr/>
        </p:nvSpPr>
        <p:spPr bwMode="auto">
          <a:xfrm>
            <a:off x="8711952" y="5733256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B</a:t>
            </a:r>
            <a:endParaRPr lang="pl-PL" sz="1600" dirty="0"/>
          </a:p>
        </p:txBody>
      </p:sp>
      <p:sp>
        <p:nvSpPr>
          <p:cNvPr id="13" name="pole tekstowe 46"/>
          <p:cNvSpPr txBox="1">
            <a:spLocks noChangeArrowheads="1"/>
          </p:cNvSpPr>
          <p:nvPr/>
        </p:nvSpPr>
        <p:spPr bwMode="auto">
          <a:xfrm>
            <a:off x="7668344" y="4005064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A</a:t>
            </a:r>
            <a:endParaRPr lang="pl-PL" sz="1600" dirty="0"/>
          </a:p>
        </p:txBody>
      </p:sp>
      <p:sp>
        <p:nvSpPr>
          <p:cNvPr id="14" name="pole tekstowe 46"/>
          <p:cNvSpPr txBox="1">
            <a:spLocks noChangeArrowheads="1"/>
          </p:cNvSpPr>
          <p:nvPr/>
        </p:nvSpPr>
        <p:spPr bwMode="auto">
          <a:xfrm>
            <a:off x="8388424" y="4869160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K</a:t>
            </a:r>
            <a:endParaRPr lang="pl-PL" sz="1600" dirty="0"/>
          </a:p>
        </p:txBody>
      </p:sp>
      <p:sp>
        <p:nvSpPr>
          <p:cNvPr id="15" name="pole tekstowe 46"/>
          <p:cNvSpPr txBox="1">
            <a:spLocks noChangeArrowheads="1"/>
          </p:cNvSpPr>
          <p:nvPr/>
        </p:nvSpPr>
        <p:spPr bwMode="auto">
          <a:xfrm>
            <a:off x="7452320" y="5805264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C</a:t>
            </a:r>
            <a:endParaRPr lang="pl-PL" sz="1600" dirty="0"/>
          </a:p>
        </p:txBody>
      </p:sp>
      <p:sp>
        <p:nvSpPr>
          <p:cNvPr id="16" name="pole tekstowe 46"/>
          <p:cNvSpPr txBox="1">
            <a:spLocks noChangeArrowheads="1"/>
          </p:cNvSpPr>
          <p:nvPr/>
        </p:nvSpPr>
        <p:spPr bwMode="auto">
          <a:xfrm>
            <a:off x="5868144" y="4221088"/>
            <a:ext cx="50405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C</a:t>
            </a:r>
            <a:endParaRPr lang="pl-PL" sz="1600" dirty="0"/>
          </a:p>
        </p:txBody>
      </p:sp>
      <p:sp>
        <p:nvSpPr>
          <p:cNvPr id="17" name="pole tekstowe 46"/>
          <p:cNvSpPr txBox="1">
            <a:spLocks noChangeArrowheads="1"/>
          </p:cNvSpPr>
          <p:nvPr/>
        </p:nvSpPr>
        <p:spPr bwMode="auto">
          <a:xfrm>
            <a:off x="6156176" y="2636912"/>
            <a:ext cx="50405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A</a:t>
            </a:r>
            <a:endParaRPr lang="pl-PL" sz="1600" dirty="0"/>
          </a:p>
        </p:txBody>
      </p:sp>
      <p:sp>
        <p:nvSpPr>
          <p:cNvPr id="18" name="pole tekstowe 46"/>
          <p:cNvSpPr txBox="1">
            <a:spLocks noChangeArrowheads="1"/>
          </p:cNvSpPr>
          <p:nvPr/>
        </p:nvSpPr>
        <p:spPr bwMode="auto">
          <a:xfrm>
            <a:off x="6876256" y="3501008"/>
            <a:ext cx="50405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K</a:t>
            </a:r>
            <a:endParaRPr lang="pl-PL" sz="1600" dirty="0"/>
          </a:p>
        </p:txBody>
      </p:sp>
      <p:sp>
        <p:nvSpPr>
          <p:cNvPr id="19" name="pole tekstowe 46"/>
          <p:cNvSpPr txBox="1">
            <a:spLocks noChangeArrowheads="1"/>
          </p:cNvSpPr>
          <p:nvPr/>
        </p:nvSpPr>
        <p:spPr bwMode="auto">
          <a:xfrm>
            <a:off x="7236296" y="4365104"/>
            <a:ext cx="50405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B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792088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 matury próbnej z PP 2011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340768"/>
            <a:ext cx="8316416" cy="4824536"/>
          </a:xfrm>
        </p:spPr>
        <p:txBody>
          <a:bodyPr/>
          <a:lstStyle/>
          <a:p>
            <a:pPr>
              <a:buNone/>
            </a:pPr>
            <a:r>
              <a:rPr lang="pl-PL" sz="2400" b="1" dirty="0" smtClean="0"/>
              <a:t>	(0-4 pkt.) Okrąg wpisany w trójkąt ABC jest styczny do przeciwprostokątnej AB  w punkcie K. Wiadomo, że</a:t>
            </a:r>
          </a:p>
          <a:p>
            <a:pPr>
              <a:buNone/>
            </a:pPr>
            <a:r>
              <a:rPr lang="pl-PL" sz="2400" b="1" dirty="0" smtClean="0"/>
              <a:t>	|AK|=4  i |KB|= 6. Oblicz promień tego okręgu.</a:t>
            </a:r>
            <a:endParaRPr lang="pl-PL" sz="1900" dirty="0" smtClean="0"/>
          </a:p>
          <a:p>
            <a:pPr>
              <a:buNone/>
            </a:pPr>
            <a:r>
              <a:rPr lang="pl-PL" sz="1900" b="1" dirty="0" smtClean="0"/>
              <a:t>	3</a:t>
            </a:r>
            <a:r>
              <a:rPr lang="pl-PL" sz="1900" dirty="0" smtClean="0"/>
              <a:t>. zostały pokonane zasadnicze trudności zadania, ale w trakcie ich pokonywania zostały popełnione błędy, usterki- </a:t>
            </a:r>
            <a:r>
              <a:rPr lang="pl-PL" sz="1900" b="1" dirty="0" smtClean="0"/>
              <a:t>2pkt.</a:t>
            </a:r>
          </a:p>
          <a:p>
            <a:pPr>
              <a:buNone/>
            </a:pPr>
            <a:r>
              <a:rPr lang="pl-PL" sz="1900" b="1" dirty="0" smtClean="0"/>
              <a:t>	(</a:t>
            </a:r>
            <a:r>
              <a:rPr lang="pl-PL" sz="1900" i="1" dirty="0" smtClean="0"/>
              <a:t>ułożenie równania – zastosowanie twierdzenia Pitagorasa) </a:t>
            </a:r>
          </a:p>
          <a:p>
            <a:pPr>
              <a:buNone/>
            </a:pPr>
            <a:r>
              <a:rPr lang="pl-PL" sz="1900" b="1" i="1" dirty="0" smtClean="0"/>
              <a:t>	(6+r)</a:t>
            </a:r>
            <a:r>
              <a:rPr lang="pl-PL" sz="1900" b="1" i="1" baseline="30000" dirty="0" smtClean="0"/>
              <a:t>2</a:t>
            </a:r>
            <a:r>
              <a:rPr lang="pl-PL" sz="1900" b="1" i="1" dirty="0" smtClean="0"/>
              <a:t>+(4+r)</a:t>
            </a:r>
            <a:r>
              <a:rPr lang="pl-PL" sz="1900" b="1" i="1" baseline="30000" dirty="0" smtClean="0"/>
              <a:t>2</a:t>
            </a:r>
            <a:r>
              <a:rPr lang="pl-PL" sz="1900" b="1" i="1" dirty="0" smtClean="0"/>
              <a:t>=10</a:t>
            </a:r>
            <a:r>
              <a:rPr lang="pl-PL" sz="1900" b="1" i="1" baseline="30000" dirty="0" smtClean="0"/>
              <a:t>2 </a:t>
            </a:r>
            <a:endParaRPr lang="pl-PL" sz="1900" b="1" i="1" dirty="0" smtClean="0"/>
          </a:p>
          <a:p>
            <a:pPr>
              <a:buNone/>
            </a:pPr>
            <a:r>
              <a:rPr lang="pl-PL" sz="1900" b="1" i="1" dirty="0" smtClean="0"/>
              <a:t>	</a:t>
            </a:r>
            <a:r>
              <a:rPr lang="pl-PL" sz="1900" i="1" dirty="0" smtClean="0"/>
              <a:t>lub  wzorów na pola :pole trójkąta  ABC =2* pole trójkąta AOK + 2* pole trójkąta +pole </a:t>
            </a:r>
            <a:r>
              <a:rPr lang="pl-PL" sz="1900" i="1" dirty="0" err="1" smtClean="0"/>
              <a:t>kwadrtu</a:t>
            </a:r>
            <a:endParaRPr lang="pl-PL" sz="1900" i="1" dirty="0" smtClean="0"/>
          </a:p>
          <a:p>
            <a:pPr>
              <a:buNone/>
            </a:pPr>
            <a:r>
              <a:rPr lang="pl-PL" sz="1900" i="1" dirty="0" smtClean="0"/>
              <a:t>	</a:t>
            </a:r>
            <a:r>
              <a:rPr lang="pl-PL" sz="1900" b="1" i="1" dirty="0" smtClean="0"/>
              <a:t>(r+4)(r+6)/2=2(4r)/2+2(6r)/2+r</a:t>
            </a:r>
            <a:r>
              <a:rPr lang="pl-PL" sz="1900" b="1" i="1" baseline="30000" dirty="0" smtClean="0"/>
              <a:t>2</a:t>
            </a:r>
            <a:endParaRPr lang="pl-PL" sz="1900" b="1" dirty="0" smtClean="0"/>
          </a:p>
          <a:p>
            <a:pPr>
              <a:buNone/>
            </a:pPr>
            <a:r>
              <a:rPr lang="pl-PL" sz="1900" b="1" dirty="0" smtClean="0"/>
              <a:t>	4. </a:t>
            </a:r>
            <a:r>
              <a:rPr lang="pl-PL" sz="1900" dirty="0" smtClean="0"/>
              <a:t>zasadnicze trudności zadania zostały pokonane bezbłędnie, rozwiązanie zadania nie zostało dokończone lub w dalszej części rozwiązania wystąpiły poważne błędy merytoryczne -</a:t>
            </a:r>
            <a:r>
              <a:rPr lang="pl-PL" sz="1900" b="1" dirty="0" smtClean="0"/>
              <a:t>3 pkt.</a:t>
            </a:r>
          </a:p>
          <a:p>
            <a:pPr>
              <a:buNone/>
            </a:pPr>
            <a:r>
              <a:rPr lang="pl-PL" sz="1900" i="1" dirty="0" smtClean="0"/>
              <a:t>	(Rozwiązanie równania kwadratowego i obliczenie pierwiastków r</a:t>
            </a:r>
            <a:r>
              <a:rPr lang="pl-PL" sz="1900" i="1" baseline="-25000" dirty="0" smtClean="0"/>
              <a:t>1</a:t>
            </a:r>
            <a:r>
              <a:rPr lang="pl-PL" sz="1900" i="1" dirty="0" smtClean="0"/>
              <a:t>=-12; r</a:t>
            </a:r>
            <a:r>
              <a:rPr lang="pl-PL" sz="1900" i="1" baseline="-25000" dirty="0" smtClean="0"/>
              <a:t>2</a:t>
            </a:r>
            <a:r>
              <a:rPr lang="pl-PL" sz="1900" i="1" dirty="0" smtClean="0"/>
              <a:t>=2</a:t>
            </a:r>
          </a:p>
          <a:p>
            <a:endParaRPr lang="pl-PL" sz="1900" dirty="0" smtClean="0"/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pic>
        <p:nvPicPr>
          <p:cNvPr id="9" name="Obraz 8"/>
          <p:cNvPicPr/>
          <p:nvPr/>
        </p:nvPicPr>
        <p:blipFill>
          <a:blip r:embed="rId4" cstate="print"/>
          <a:srcRect l="28412" t="24884" r="54327" b="40594"/>
          <a:stretch>
            <a:fillRect/>
          </a:stretch>
        </p:blipFill>
        <p:spPr bwMode="auto">
          <a:xfrm>
            <a:off x="7236296" y="1628800"/>
            <a:ext cx="190770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46"/>
          <p:cNvSpPr txBox="1">
            <a:spLocks noChangeArrowheads="1"/>
          </p:cNvSpPr>
          <p:nvPr/>
        </p:nvSpPr>
        <p:spPr bwMode="auto">
          <a:xfrm>
            <a:off x="7380312" y="1844824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A</a:t>
            </a:r>
            <a:endParaRPr lang="pl-PL" sz="1600" dirty="0"/>
          </a:p>
        </p:txBody>
      </p:sp>
      <p:sp>
        <p:nvSpPr>
          <p:cNvPr id="13" name="pole tekstowe 46"/>
          <p:cNvSpPr txBox="1">
            <a:spLocks noChangeArrowheads="1"/>
          </p:cNvSpPr>
          <p:nvPr/>
        </p:nvSpPr>
        <p:spPr bwMode="auto">
          <a:xfrm>
            <a:off x="8316416" y="2492896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K</a:t>
            </a:r>
            <a:endParaRPr lang="pl-PL" sz="1600" dirty="0"/>
          </a:p>
        </p:txBody>
      </p:sp>
      <p:sp>
        <p:nvSpPr>
          <p:cNvPr id="14" name="pole tekstowe 46"/>
          <p:cNvSpPr txBox="1">
            <a:spLocks noChangeArrowheads="1"/>
          </p:cNvSpPr>
          <p:nvPr/>
        </p:nvSpPr>
        <p:spPr bwMode="auto">
          <a:xfrm>
            <a:off x="8711952" y="3645024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B</a:t>
            </a:r>
            <a:endParaRPr lang="pl-PL" sz="1600" dirty="0"/>
          </a:p>
        </p:txBody>
      </p:sp>
      <p:sp>
        <p:nvSpPr>
          <p:cNvPr id="15" name="pole tekstowe 46"/>
          <p:cNvSpPr txBox="1">
            <a:spLocks noChangeArrowheads="1"/>
          </p:cNvSpPr>
          <p:nvPr/>
        </p:nvSpPr>
        <p:spPr bwMode="auto">
          <a:xfrm>
            <a:off x="7236296" y="3501008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C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792088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 matury próbnej z PP 2011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340768"/>
            <a:ext cx="8316416" cy="4824536"/>
          </a:xfrm>
        </p:spPr>
        <p:txBody>
          <a:bodyPr/>
          <a:lstStyle/>
          <a:p>
            <a:pPr>
              <a:buNone/>
            </a:pPr>
            <a:r>
              <a:rPr lang="pl-PL" sz="2400" b="1" dirty="0" smtClean="0"/>
              <a:t>	(0-4 pkt.) Okrąg wpisany w trójkąt ABC jest styczny do przeciwprostokątnej AB  w punkcie K. Wiadomo, że</a:t>
            </a:r>
          </a:p>
          <a:p>
            <a:pPr>
              <a:buNone/>
            </a:pPr>
            <a:r>
              <a:rPr lang="pl-PL" sz="2400" b="1" dirty="0" smtClean="0"/>
              <a:t>	|AK|=4  i |KB|= 6. Oblicz promień tego okręgu.</a:t>
            </a:r>
          </a:p>
          <a:p>
            <a:pPr>
              <a:buNone/>
            </a:pPr>
            <a:endParaRPr lang="pl-PL" sz="1900" dirty="0" smtClean="0"/>
          </a:p>
          <a:p>
            <a:pPr>
              <a:buNone/>
            </a:pPr>
            <a:endParaRPr lang="pl-PL" sz="1900" dirty="0" smtClean="0"/>
          </a:p>
          <a:p>
            <a:pPr>
              <a:buNone/>
            </a:pPr>
            <a:r>
              <a:rPr lang="pl-PL" sz="1900" b="1" dirty="0" smtClean="0"/>
              <a:t>	5. </a:t>
            </a:r>
            <a:r>
              <a:rPr lang="pl-PL" sz="1900" dirty="0" smtClean="0"/>
              <a:t>zasadnicze trudności zadania zostały pokonane bezbłędnie, jednak dalsza część rozwiązania zadania zawiera usterki (błędy rachunkowe, zgubienie rozwiązań, brak wyboru właściwych rozwiązań itp.)-</a:t>
            </a:r>
            <a:r>
              <a:rPr lang="pl-PL" sz="1900" b="1" dirty="0" smtClean="0"/>
              <a:t> 3pkt</a:t>
            </a:r>
          </a:p>
          <a:p>
            <a:pPr>
              <a:buNone/>
            </a:pPr>
            <a:r>
              <a:rPr lang="pl-PL" sz="1900" b="1" i="1" dirty="0" smtClean="0"/>
              <a:t>	(jeżeli uczeń nie odrzucił rozwiązania ujemnego)</a:t>
            </a:r>
          </a:p>
          <a:p>
            <a:endParaRPr lang="pl-PL" sz="1900" b="1" i="1" dirty="0" smtClean="0"/>
          </a:p>
          <a:p>
            <a:pPr>
              <a:buNone/>
            </a:pPr>
            <a:r>
              <a:rPr lang="pl-PL" sz="1900" b="1" dirty="0" smtClean="0"/>
              <a:t>	6</a:t>
            </a:r>
            <a:r>
              <a:rPr lang="pl-PL" sz="1900" dirty="0" smtClean="0"/>
              <a:t>. zadanie zostało rozwiązane bezbłędnie. </a:t>
            </a:r>
            <a:r>
              <a:rPr lang="pl-PL" sz="1900" b="1" dirty="0" smtClean="0"/>
              <a:t>-4 pkt.</a:t>
            </a:r>
          </a:p>
          <a:p>
            <a:endParaRPr lang="pl-PL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pic>
        <p:nvPicPr>
          <p:cNvPr id="9" name="Obraz 8"/>
          <p:cNvPicPr/>
          <p:nvPr/>
        </p:nvPicPr>
        <p:blipFill>
          <a:blip r:embed="rId4" cstate="print"/>
          <a:srcRect l="28412" t="24884" r="54327" b="40594"/>
          <a:stretch>
            <a:fillRect/>
          </a:stretch>
        </p:blipFill>
        <p:spPr bwMode="auto">
          <a:xfrm>
            <a:off x="6804248" y="3933056"/>
            <a:ext cx="190770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46"/>
          <p:cNvSpPr txBox="1">
            <a:spLocks noChangeArrowheads="1"/>
          </p:cNvSpPr>
          <p:nvPr/>
        </p:nvSpPr>
        <p:spPr bwMode="auto">
          <a:xfrm>
            <a:off x="7884368" y="4941168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K</a:t>
            </a:r>
            <a:endParaRPr lang="pl-PL" sz="1600" dirty="0"/>
          </a:p>
        </p:txBody>
      </p:sp>
      <p:sp>
        <p:nvSpPr>
          <p:cNvPr id="13" name="pole tekstowe 46"/>
          <p:cNvSpPr txBox="1">
            <a:spLocks noChangeArrowheads="1"/>
          </p:cNvSpPr>
          <p:nvPr/>
        </p:nvSpPr>
        <p:spPr bwMode="auto">
          <a:xfrm>
            <a:off x="8532440" y="5733256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B</a:t>
            </a:r>
            <a:endParaRPr lang="pl-PL" sz="1600" dirty="0"/>
          </a:p>
        </p:txBody>
      </p:sp>
      <p:sp>
        <p:nvSpPr>
          <p:cNvPr id="14" name="pole tekstowe 46"/>
          <p:cNvSpPr txBox="1">
            <a:spLocks noChangeArrowheads="1"/>
          </p:cNvSpPr>
          <p:nvPr/>
        </p:nvSpPr>
        <p:spPr bwMode="auto">
          <a:xfrm>
            <a:off x="7020272" y="4005064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A</a:t>
            </a:r>
            <a:endParaRPr lang="pl-PL" sz="1600" dirty="0"/>
          </a:p>
        </p:txBody>
      </p:sp>
      <p:sp>
        <p:nvSpPr>
          <p:cNvPr id="15" name="pole tekstowe 46"/>
          <p:cNvSpPr txBox="1">
            <a:spLocks noChangeArrowheads="1"/>
          </p:cNvSpPr>
          <p:nvPr/>
        </p:nvSpPr>
        <p:spPr bwMode="auto">
          <a:xfrm>
            <a:off x="6876256" y="5733256"/>
            <a:ext cx="4320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C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792088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Podstawowe strategie zadań zamkniętych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340768"/>
            <a:ext cx="8820472" cy="4824536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	</a:t>
            </a:r>
            <a:r>
              <a:rPr lang="pl-PL" sz="2400" b="1" dirty="0" smtClean="0"/>
              <a:t>Rozwiązując zadania zamknięte można stosować kilka strategii</a:t>
            </a:r>
          </a:p>
          <a:p>
            <a:r>
              <a:rPr lang="pl-PL" sz="2400" dirty="0" smtClean="0"/>
              <a:t>Strategia sprawdzania warunków</a:t>
            </a:r>
          </a:p>
          <a:p>
            <a:pPr>
              <a:buNone/>
            </a:pPr>
            <a:r>
              <a:rPr lang="pl-PL" sz="2000" i="1" dirty="0" smtClean="0"/>
              <a:t>	Uczeń sprawdza warunki zadania dla kolejnych zaproponowanych odpowiedzi.</a:t>
            </a:r>
          </a:p>
          <a:p>
            <a:r>
              <a:rPr lang="pl-PL" sz="2400" dirty="0" smtClean="0"/>
              <a:t>Strategia eliminacji i preferencji</a:t>
            </a:r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2000" i="1" dirty="0" smtClean="0"/>
              <a:t>Uczeń kolejno odrzuca te odpowiedzi, które nie spełniają warunków zadania, począwszy od tych najbardziej odbiegających od warunków zadania do tych najbardziej zbliżonych.</a:t>
            </a:r>
          </a:p>
          <a:p>
            <a:r>
              <a:rPr lang="pl-PL" sz="2400" dirty="0" smtClean="0"/>
              <a:t>Strategia otwierania</a:t>
            </a:r>
          </a:p>
          <a:p>
            <a:pPr>
              <a:buNone/>
            </a:pPr>
            <a:r>
              <a:rPr lang="pl-PL" sz="2000" i="1" dirty="0" smtClean="0"/>
              <a:t>	Uczeń rozwiązuje zadanie jak otwarte, a otrzymany wynik odszukuje wśród zaproponowanych odpowiedzi.</a:t>
            </a:r>
          </a:p>
          <a:p>
            <a:r>
              <a:rPr lang="pl-PL" sz="2400" dirty="0" smtClean="0"/>
              <a:t>Łączenie strategii</a:t>
            </a:r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2000" i="1" dirty="0" smtClean="0"/>
              <a:t>Uczeń łączy kilka strategii np. eliminacji i sprawdzania warunków</a:t>
            </a: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7812360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–liczby rzeczywiste PP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340768"/>
            <a:ext cx="8820472" cy="4824536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 </a:t>
            </a:r>
            <a:r>
              <a:rPr lang="pl-PL" sz="2400" dirty="0" smtClean="0"/>
              <a:t>Akcje pewnej firmy w lutym wzrosły o 25% , a następnie w marcu spadły o 20% w stosunku do miesiąca poprzedniego. O ile wzrosły lub spadły te akcje po dwóch miesiącach?</a:t>
            </a:r>
          </a:p>
          <a:p>
            <a:pPr>
              <a:buNone/>
            </a:pPr>
            <a:r>
              <a:rPr lang="pl-PL" sz="2400" dirty="0" smtClean="0"/>
              <a:t>	a) wzrost o 5%		b) spadek o 5 %</a:t>
            </a:r>
          </a:p>
          <a:p>
            <a:pPr>
              <a:buNone/>
            </a:pPr>
            <a:r>
              <a:rPr lang="pl-PL" sz="2400" dirty="0" smtClean="0"/>
              <a:t>	c) cena się nie zmieniła	d) nie da się tego obliczyć</a:t>
            </a:r>
          </a:p>
          <a:p>
            <a:pPr>
              <a:buNone/>
            </a:pPr>
            <a:r>
              <a:rPr lang="pl-PL" sz="2400" dirty="0" smtClean="0"/>
              <a:t>	</a:t>
            </a:r>
          </a:p>
          <a:p>
            <a:pPr>
              <a:buNone/>
            </a:pPr>
            <a:r>
              <a:rPr lang="pl-PL" sz="2400" dirty="0" smtClean="0"/>
              <a:t>	W tym zadaniu można zastosować strategię mieszaną.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r>
              <a:rPr lang="pl-PL" sz="2400" dirty="0" smtClean="0"/>
              <a:t>	Odpowiedź d) można od razu wyeliminować, a dalej wystarczy obliczyć  (1+25%)*(1-20%)=1,25*0,8 =1</a:t>
            </a:r>
          </a:p>
          <a:p>
            <a:pPr>
              <a:buNone/>
            </a:pPr>
            <a:r>
              <a:rPr lang="pl-PL" sz="2400" dirty="0" smtClean="0"/>
              <a:t>	prawidłowa jest odpowiedź c)</a:t>
            </a:r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7812360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–liczby rzeczywiste-PR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484784"/>
            <a:ext cx="8820472" cy="4824536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</a:t>
            </a:r>
            <a:r>
              <a:rPr lang="pl-PL" sz="2400" dirty="0" smtClean="0"/>
              <a:t> Rozkładając na czynniki pierwsze liczbę 30! podaj liczbę trójek 	(3) występujących w rozkładzie</a:t>
            </a:r>
          </a:p>
          <a:p>
            <a:pPr>
              <a:buNone/>
            </a:pPr>
            <a:r>
              <a:rPr lang="pl-PL" sz="2400" dirty="0" smtClean="0"/>
              <a:t>	a) 10		b) 13		c) 12		d) 14</a:t>
            </a:r>
          </a:p>
          <a:p>
            <a:pPr>
              <a:buNone/>
            </a:pPr>
            <a:r>
              <a:rPr lang="pl-PL" sz="2000" dirty="0" smtClean="0"/>
              <a:t>W tym zadaniu strategia otwierania da najlepsze rezultaty. </a:t>
            </a:r>
          </a:p>
          <a:p>
            <a:pPr>
              <a:buNone/>
            </a:pPr>
            <a:r>
              <a:rPr lang="pl-PL" sz="2000" dirty="0" smtClean="0"/>
              <a:t>	Mając prosty kalkulator nie uda nam się jednak wyliczyć 30!. Natomiast rozpisując co trzeci czynnik 30!, który jest podzielny przez 3, zauważymy że jest ich 10 ale niektóre z tych czynników mają więcej niż jedną trójkę w swoich rozkładach na czynniki pierwsze. Sumując je wszystkie odpowiedź d) jest prawidłowa.</a:t>
            </a:r>
          </a:p>
          <a:p>
            <a:pPr>
              <a:buNone/>
            </a:pPr>
            <a:r>
              <a:rPr lang="pl-PL" sz="2000" dirty="0" smtClean="0"/>
              <a:t>Można to zadanie bardzo łatwo zamienić na  zadanie otwarte. </a:t>
            </a:r>
          </a:p>
          <a:p>
            <a:pPr>
              <a:buNone/>
            </a:pPr>
            <a:r>
              <a:rPr lang="pl-PL" sz="2000" b="1" dirty="0" smtClean="0"/>
              <a:t>Równie dobre było by to zadanie na maturę z informatyki  a mianowicie:</a:t>
            </a:r>
          </a:p>
          <a:p>
            <a:pPr>
              <a:buNone/>
            </a:pPr>
            <a:r>
              <a:rPr lang="pl-PL" sz="2000" b="1" dirty="0" smtClean="0"/>
              <a:t>Napisać program podający rozwiązanie powyższego problemu dla danego n!</a:t>
            </a:r>
          </a:p>
          <a:p>
            <a:pPr>
              <a:buNone/>
            </a:pPr>
            <a:r>
              <a:rPr lang="pl-PL" sz="2000" b="1" dirty="0" smtClean="0"/>
              <a:t>(1&lt;n&lt;10</a:t>
            </a:r>
            <a:r>
              <a:rPr lang="pl-PL" sz="2000" b="1" baseline="30000" dirty="0" smtClean="0"/>
              <a:t>6 </a:t>
            </a:r>
            <a:r>
              <a:rPr lang="pl-PL" sz="2000" b="1" dirty="0" smtClean="0"/>
              <a:t>) dla dowolnej liczby pierwszej k (</a:t>
            </a:r>
            <a:r>
              <a:rPr lang="pl-PL" sz="2000" b="1" dirty="0" err="1" smtClean="0"/>
              <a:t>k&lt;=n</a:t>
            </a:r>
            <a:r>
              <a:rPr lang="pl-PL" sz="2000" b="1" dirty="0" smtClean="0"/>
              <a:t>). </a:t>
            </a:r>
          </a:p>
          <a:p>
            <a:r>
              <a:rPr lang="pl-PL" sz="2400" dirty="0" smtClean="0"/>
              <a:t> </a:t>
            </a:r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–wyrażenia algebraiczne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196752"/>
            <a:ext cx="8820472" cy="4968552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</a:t>
            </a:r>
            <a:r>
              <a:rPr lang="pl-PL" sz="2000" dirty="0" smtClean="0"/>
              <a:t> Przedstaw za pomocą iloczynu dwóch wielomianów, wielomian x</a:t>
            </a:r>
            <a:r>
              <a:rPr lang="pl-PL" sz="2000" baseline="30000" dirty="0" smtClean="0"/>
              <a:t>7</a:t>
            </a:r>
            <a:r>
              <a:rPr lang="pl-PL" sz="2000" dirty="0" smtClean="0"/>
              <a:t>-1:</a:t>
            </a:r>
          </a:p>
          <a:p>
            <a:pPr>
              <a:buNone/>
            </a:pPr>
            <a:r>
              <a:rPr lang="pl-PL" sz="2000" dirty="0" smtClean="0"/>
              <a:t>	a)(x+1)(x</a:t>
            </a:r>
            <a:r>
              <a:rPr lang="pl-PL" sz="2000" baseline="30000" dirty="0" smtClean="0"/>
              <a:t>6</a:t>
            </a:r>
            <a:r>
              <a:rPr lang="pl-PL" sz="2000" dirty="0" smtClean="0"/>
              <a:t>-x</a:t>
            </a:r>
            <a:r>
              <a:rPr lang="pl-PL" sz="2000" baseline="30000" dirty="0" smtClean="0"/>
              <a:t>5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4</a:t>
            </a:r>
            <a:r>
              <a:rPr lang="pl-PL" sz="2000" dirty="0" smtClean="0"/>
              <a:t>-x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+1)	b) (x-1)(x</a:t>
            </a:r>
            <a:r>
              <a:rPr lang="pl-PL" sz="2000" baseline="30000" dirty="0" smtClean="0"/>
              <a:t>6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5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4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+1)</a:t>
            </a:r>
          </a:p>
          <a:p>
            <a:pPr>
              <a:buNone/>
            </a:pPr>
            <a:r>
              <a:rPr lang="pl-PL" sz="2000" dirty="0" smtClean="0"/>
              <a:t>	c) (x-1)(x</a:t>
            </a:r>
            <a:r>
              <a:rPr lang="pl-PL" sz="2000" baseline="30000" dirty="0" smtClean="0"/>
              <a:t>6</a:t>
            </a:r>
            <a:r>
              <a:rPr lang="pl-PL" sz="2000" dirty="0" smtClean="0"/>
              <a:t>-x</a:t>
            </a:r>
            <a:r>
              <a:rPr lang="pl-PL" sz="2000" baseline="30000" dirty="0" smtClean="0"/>
              <a:t>5</a:t>
            </a:r>
            <a:r>
              <a:rPr lang="pl-PL" sz="2000" dirty="0" smtClean="0"/>
              <a:t>-x</a:t>
            </a:r>
            <a:r>
              <a:rPr lang="pl-PL" sz="2000" baseline="30000" dirty="0" smtClean="0"/>
              <a:t>4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-x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+1)	d) (x+1)(x</a:t>
            </a:r>
            <a:r>
              <a:rPr lang="pl-PL" sz="2000" baseline="30000" dirty="0" smtClean="0"/>
              <a:t>6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5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4</a:t>
            </a:r>
            <a:r>
              <a:rPr lang="pl-PL" sz="2000" dirty="0" smtClean="0"/>
              <a:t>+x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-x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+1)</a:t>
            </a:r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1800" dirty="0" smtClean="0"/>
              <a:t>W tym wypadku znając wzór  a</a:t>
            </a:r>
            <a:r>
              <a:rPr lang="pl-PL" sz="1800" baseline="30000" dirty="0" smtClean="0"/>
              <a:t>n</a:t>
            </a:r>
            <a:r>
              <a:rPr lang="pl-PL" sz="1800" dirty="0" smtClean="0"/>
              <a:t>-1= (a – 1)(</a:t>
            </a:r>
            <a:r>
              <a:rPr lang="pl-PL" sz="1800" dirty="0" err="1" smtClean="0"/>
              <a:t>1</a:t>
            </a:r>
            <a:r>
              <a:rPr lang="pl-PL" sz="1800" dirty="0" smtClean="0"/>
              <a:t> + a + ...+ a</a:t>
            </a:r>
            <a:r>
              <a:rPr lang="pl-PL" sz="1800" baseline="30000" dirty="0" smtClean="0"/>
              <a:t>n-1</a:t>
            </a:r>
            <a:r>
              <a:rPr lang="pl-PL" sz="1800" dirty="0" smtClean="0"/>
              <a:t>) odpowiedź sprowadza się prześledzenia która jest właściwa. </a:t>
            </a:r>
          </a:p>
          <a:p>
            <a:pPr>
              <a:buNone/>
            </a:pPr>
            <a:r>
              <a:rPr lang="pl-PL" sz="1800" dirty="0" smtClean="0"/>
              <a:t>	Nie znając wzoru należałoby dzielić wielomian x</a:t>
            </a:r>
            <a:r>
              <a:rPr lang="pl-PL" sz="1800" baseline="30000" dirty="0" smtClean="0"/>
              <a:t>7</a:t>
            </a:r>
            <a:r>
              <a:rPr lang="pl-PL" sz="1800" dirty="0" smtClean="0"/>
              <a:t>-1 przez x-1.</a:t>
            </a:r>
          </a:p>
          <a:p>
            <a:pPr>
              <a:buNone/>
            </a:pPr>
            <a:r>
              <a:rPr lang="pl-PL" sz="1800" dirty="0" smtClean="0"/>
              <a:t>	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pPr>
              <a:buNone/>
            </a:pPr>
            <a:r>
              <a:rPr lang="pl-PL" sz="1800" dirty="0" smtClean="0"/>
              <a:t>	Kolejne współczynniki uzyskujemy mnożąc pierwiastek (1) przez poprzednio wyliczony współczynnik w wierszu drugim i dodając współczynnik z wiersza pierwszego bezpośrednio stojący nad wyliczanym współczynnikiem. Otrzymamy współczynniki wielomianu w naszym przypadku 6 stopnia. Prawidłowa jest odpowiedź b)</a:t>
            </a:r>
          </a:p>
          <a:p>
            <a:pPr>
              <a:buNone/>
            </a:pPr>
            <a:endParaRPr lang="pl-PL" sz="1800" dirty="0" smtClean="0"/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pic>
        <p:nvPicPr>
          <p:cNvPr id="8" name="Obraz 7"/>
          <p:cNvPicPr/>
          <p:nvPr/>
        </p:nvPicPr>
        <p:blipFill>
          <a:blip r:embed="rId4" cstate="print"/>
          <a:srcRect l="9256" t="40347" r="9091" b="23762"/>
          <a:stretch>
            <a:fillRect/>
          </a:stretch>
        </p:blipFill>
        <p:spPr bwMode="auto">
          <a:xfrm>
            <a:off x="395536" y="3356992"/>
            <a:ext cx="81369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46"/>
          <p:cNvSpPr txBox="1">
            <a:spLocks noChangeArrowheads="1"/>
          </p:cNvSpPr>
          <p:nvPr/>
        </p:nvSpPr>
        <p:spPr bwMode="auto">
          <a:xfrm>
            <a:off x="6300192" y="2708920"/>
            <a:ext cx="26277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dirty="0" smtClean="0"/>
              <a:t>(można by było zastosować przy dzieleniu schemat </a:t>
            </a:r>
            <a:r>
              <a:rPr lang="pl-PL" sz="1600" dirty="0" err="1" smtClean="0"/>
              <a:t>Hornera</a:t>
            </a:r>
            <a:r>
              <a:rPr lang="pl-PL" sz="1600" dirty="0" smtClean="0"/>
              <a:t>) 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–równania i nierówności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0" y="1340768"/>
            <a:ext cx="8820472" cy="4968552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 </a:t>
            </a:r>
            <a:r>
              <a:rPr lang="pl-PL" sz="2000" dirty="0" smtClean="0"/>
              <a:t>Basen ma dwa krany, które napełniają go jednocześnie przez 2 godziny. W jakim czasie napełni basen pierwszy kran jeżeli będzie napełniał go samodzielnie, jeżeli drugi kran napełnia basen samodzielnie przez 6 godzin.   </a:t>
            </a:r>
          </a:p>
          <a:p>
            <a:pPr>
              <a:buNone/>
            </a:pPr>
            <a:endParaRPr lang="pl-PL" sz="1800" dirty="0" smtClean="0"/>
          </a:p>
          <a:p>
            <a:pPr>
              <a:buNone/>
            </a:pPr>
            <a:r>
              <a:rPr lang="pl-PL" sz="2000" dirty="0" smtClean="0"/>
              <a:t>	a)2,5 godziny		b) 2 godziny	c) 3 godziny	d) 4 godziny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Rozwiązanie zadania prowadzi do równania        gdzie   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gdzie      to „wydajność” drugiego kranu czyli jaką część  basenu napełni drugi kran przez 1 godzinę,</a:t>
            </a:r>
          </a:p>
          <a:p>
            <a:pPr>
              <a:buNone/>
            </a:pPr>
            <a:endParaRPr lang="pl-PL" sz="500" dirty="0" smtClean="0"/>
          </a:p>
          <a:p>
            <a:pPr>
              <a:buNone/>
            </a:pPr>
            <a:r>
              <a:rPr lang="pl-PL" sz="2000" dirty="0" smtClean="0"/>
              <a:t>	     -„wydajność” pierwszego kranu, a      to „wydajność” kranu „połączonego” 	(pierwszego i drugiego)</a:t>
            </a:r>
          </a:p>
          <a:p>
            <a:pPr>
              <a:buNone/>
            </a:pPr>
            <a:r>
              <a:rPr lang="pl-PL" sz="2000" dirty="0" smtClean="0"/>
              <a:t>	odpowiedź prawidłowa to c)</a:t>
            </a:r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pic>
        <p:nvPicPr>
          <p:cNvPr id="21" name="Obraz 20"/>
          <p:cNvPicPr/>
          <p:nvPr/>
        </p:nvPicPr>
        <p:blipFill>
          <a:blip r:embed="rId4" cstate="print"/>
          <a:srcRect l="29601" t="30693" r="64656" b="62872"/>
          <a:stretch>
            <a:fillRect/>
          </a:stretch>
        </p:blipFill>
        <p:spPr bwMode="auto">
          <a:xfrm>
            <a:off x="5004048" y="3212976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Obraz 21"/>
          <p:cNvPicPr/>
          <p:nvPr/>
        </p:nvPicPr>
        <p:blipFill>
          <a:blip r:embed="rId4" cstate="print"/>
          <a:srcRect l="29601" t="30693" r="68963" b="62872"/>
          <a:stretch>
            <a:fillRect/>
          </a:stretch>
        </p:blipFill>
        <p:spPr bwMode="auto">
          <a:xfrm>
            <a:off x="1043608" y="3861048"/>
            <a:ext cx="2381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Obraz 22"/>
          <p:cNvPicPr/>
          <p:nvPr/>
        </p:nvPicPr>
        <p:blipFill>
          <a:blip r:embed="rId4" cstate="print"/>
          <a:srcRect l="31956" t="30693" r="66665" b="62872"/>
          <a:stretch>
            <a:fillRect/>
          </a:stretch>
        </p:blipFill>
        <p:spPr bwMode="auto">
          <a:xfrm>
            <a:off x="467544" y="4725144"/>
            <a:ext cx="2286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Obraz 23"/>
          <p:cNvPicPr/>
          <p:nvPr/>
        </p:nvPicPr>
        <p:blipFill>
          <a:blip r:embed="rId4" cstate="print"/>
          <a:srcRect l="34369" t="30693" r="64367" b="62872"/>
          <a:stretch>
            <a:fillRect/>
          </a:stretch>
        </p:blipFill>
        <p:spPr bwMode="auto">
          <a:xfrm>
            <a:off x="4283968" y="4653136"/>
            <a:ext cx="2095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funkcje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</a:t>
            </a:r>
            <a:r>
              <a:rPr lang="pl-PL" sz="2000" dirty="0" smtClean="0"/>
              <a:t>  Funkcja kwadratowa y=2x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+bx przyjmuje wartości ujemne wtedy  i tylko wtedy </a:t>
            </a:r>
            <a:r>
              <a:rPr lang="pl-PL" sz="2000" dirty="0" err="1" smtClean="0"/>
              <a:t>x</a:t>
            </a:r>
            <a:r>
              <a:rPr lang="pl-PL" sz="2000" dirty="0" err="1" smtClean="0">
                <a:sym typeface="Symbol"/>
              </a:rPr>
              <a:t></a:t>
            </a:r>
            <a:r>
              <a:rPr lang="pl-PL" sz="2000" dirty="0" smtClean="0"/>
              <a:t>(0;6). Wyznacz współczynnik b .</a:t>
            </a:r>
          </a:p>
          <a:p>
            <a:pPr>
              <a:buNone/>
            </a:pPr>
            <a:r>
              <a:rPr lang="pl-PL" sz="2000" dirty="0" smtClean="0"/>
              <a:t>	a) b=12	 b) b=6		c) b=-12		d) b=6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Przedstawiając tą funkcję w postaci iloczynowej otrzymamy </a:t>
            </a:r>
            <a:r>
              <a:rPr lang="pl-PL" sz="2000" dirty="0" err="1" smtClean="0"/>
              <a:t>y=x</a:t>
            </a:r>
            <a:r>
              <a:rPr lang="pl-PL" sz="2000" dirty="0" smtClean="0"/>
              <a:t>(2x+b) czyli miejsca zerowe to x=0; </a:t>
            </a:r>
            <a:r>
              <a:rPr lang="pl-PL" sz="2000" dirty="0" err="1" smtClean="0"/>
              <a:t>x=b</a:t>
            </a:r>
            <a:r>
              <a:rPr lang="pl-PL" sz="2000" dirty="0" smtClean="0"/>
              <a:t>/2. </a:t>
            </a:r>
          </a:p>
          <a:p>
            <a:pPr>
              <a:buNone/>
            </a:pPr>
            <a:r>
              <a:rPr lang="pl-PL" sz="2000" dirty="0" smtClean="0"/>
              <a:t>	Jeżeli funkcja kwadratowa y=2x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+bx  przyjmuje wartości ujemne wtedy i tylko wtedy gdy </a:t>
            </a:r>
            <a:r>
              <a:rPr lang="pl-PL" sz="2000" dirty="0" err="1" smtClean="0"/>
              <a:t>x</a:t>
            </a:r>
            <a:r>
              <a:rPr lang="pl-PL" sz="2000" dirty="0" err="1" smtClean="0">
                <a:sym typeface="Symbol"/>
              </a:rPr>
              <a:t></a:t>
            </a:r>
            <a:r>
              <a:rPr lang="pl-PL" sz="2000" dirty="0" smtClean="0"/>
              <a:t>(0;6) to miejsca zerowe tej funkcji to x=0; x=6. </a:t>
            </a:r>
          </a:p>
          <a:p>
            <a:pPr>
              <a:buNone/>
            </a:pPr>
            <a:r>
              <a:rPr lang="pl-PL" sz="2000" dirty="0" smtClean="0"/>
              <a:t> 	czyli 2x+b= 2*6+b=0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Odpowiedź: c) jest poprawna</a:t>
            </a:r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funkcje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</a:t>
            </a:r>
            <a:r>
              <a:rPr lang="pl-PL" sz="2000" dirty="0" smtClean="0"/>
              <a:t> Mama wyjeżdżając na 2 tygodnie do sanatorium, obawiając się o kwiaty  zawarła umowę z synkiem. Począwszy od 1 dnia ma podlewać codziennie kwiaty. Pierwszego dnia mama zapłaci 1grosz, a każdego następnego dnia dwa razy więcej niż dnia poprzedniego. Ile pieniędzy powinien otrzymać syn po 2 tygodniach codziennego podlewania.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a) 1,96 zł	 b) 163,84 zł	c) 0,14 zł		d) 81,92 zł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1800" dirty="0" smtClean="0"/>
              <a:t>I dzień -1gr= 2</a:t>
            </a:r>
            <a:r>
              <a:rPr lang="pl-PL" sz="1800" baseline="30000" dirty="0" smtClean="0"/>
              <a:t>0</a:t>
            </a:r>
            <a:endParaRPr lang="pl-PL" sz="1800" dirty="0" smtClean="0"/>
          </a:p>
          <a:p>
            <a:pPr>
              <a:buNone/>
            </a:pPr>
            <a:r>
              <a:rPr lang="pl-PL" sz="1800" dirty="0" smtClean="0"/>
              <a:t>	II dzień-2gr= 2</a:t>
            </a:r>
            <a:r>
              <a:rPr lang="pl-PL" sz="1800" baseline="30000" dirty="0" smtClean="0"/>
              <a:t>1</a:t>
            </a:r>
            <a:endParaRPr lang="pl-PL" sz="1800" dirty="0" smtClean="0"/>
          </a:p>
          <a:p>
            <a:pPr>
              <a:buNone/>
            </a:pPr>
            <a:r>
              <a:rPr lang="pl-PL" sz="1800" dirty="0" smtClean="0"/>
              <a:t>	III dzień- 4gr= 2</a:t>
            </a:r>
            <a:r>
              <a:rPr lang="pl-PL" sz="1800" baseline="30000" dirty="0" smtClean="0"/>
              <a:t>2</a:t>
            </a:r>
            <a:endParaRPr lang="pl-PL" sz="1800" dirty="0" smtClean="0"/>
          </a:p>
          <a:p>
            <a:pPr>
              <a:buNone/>
            </a:pPr>
            <a:r>
              <a:rPr lang="pl-PL" sz="1800" dirty="0" smtClean="0"/>
              <a:t>	IV dzień – 8gr= 2</a:t>
            </a:r>
            <a:r>
              <a:rPr lang="pl-PL" sz="1800" baseline="30000" dirty="0" smtClean="0"/>
              <a:t>3</a:t>
            </a:r>
            <a:endParaRPr lang="pl-PL" sz="1800" dirty="0" smtClean="0"/>
          </a:p>
          <a:p>
            <a:pPr>
              <a:buNone/>
            </a:pPr>
            <a:r>
              <a:rPr lang="pl-PL" sz="1800" baseline="30000" dirty="0" smtClean="0"/>
              <a:t>	:</a:t>
            </a:r>
            <a:endParaRPr lang="pl-PL" sz="1800" dirty="0" smtClean="0"/>
          </a:p>
          <a:p>
            <a:pPr>
              <a:buNone/>
            </a:pPr>
            <a:r>
              <a:rPr lang="pl-PL" sz="1800" dirty="0" smtClean="0"/>
              <a:t>	XIV dzień- 2</a:t>
            </a:r>
            <a:r>
              <a:rPr lang="pl-PL" sz="1800" baseline="30000" dirty="0" smtClean="0"/>
              <a:t>13</a:t>
            </a:r>
            <a:r>
              <a:rPr lang="pl-PL" sz="1800" dirty="0" smtClean="0"/>
              <a:t>=8192 grosze  Odpowiedź: d) jest poprawna</a:t>
            </a:r>
          </a:p>
          <a:p>
            <a:pPr>
              <a:buNone/>
            </a:pPr>
            <a:endParaRPr lang="pl-PL" sz="1800" dirty="0" smtClean="0"/>
          </a:p>
          <a:p>
            <a:pPr>
              <a:buNone/>
            </a:pPr>
            <a:r>
              <a:rPr lang="pl-PL" sz="18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funkcje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</a:t>
            </a:r>
            <a:r>
              <a:rPr lang="pl-PL" sz="2000" dirty="0" smtClean="0"/>
              <a:t> Kasia pomyślała liczbę z przedziału &lt;1,128&gt;.  Tomek chce odgadnąć tę liczbę i zadaje pytania czy pomyślana liczba jest większa od połowy ilości elementów z przedziału (w naszym przypadku 64). Kasia udziela odpowiedzi tylko tak lub nie. Przeszukiwany przedział zmniejsza się o połowę a w zależności od odpowiedzi jest  to przedział &lt;1;64&gt; albo &lt;64;128&gt;. Ile maksymalnie możesz zadać pytań Tomek aby odgadnąć w najgorszym przypadku pomyślaną liczbę  (w algorytmice opisane wyżej działanie to przeszukiwanie binarne)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a) 5,	 	b)6 ,	 	c) 7 ,		 d) 8,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W rozwiązaniu tego zadania należy wyliczyć log</a:t>
            </a:r>
            <a:r>
              <a:rPr lang="pl-PL" sz="2000" baseline="-25000" dirty="0" smtClean="0"/>
              <a:t>2</a:t>
            </a:r>
            <a:r>
              <a:rPr lang="pl-PL" sz="2000" dirty="0" smtClean="0"/>
              <a:t>128=7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prawidłowa odpowiedź c)</a:t>
            </a:r>
          </a:p>
          <a:p>
            <a:pPr>
              <a:buNone/>
            </a:pPr>
            <a:endParaRPr lang="pl-PL" sz="1800" dirty="0" smtClean="0"/>
          </a:p>
          <a:p>
            <a:pPr>
              <a:buNone/>
            </a:pPr>
            <a:r>
              <a:rPr lang="pl-PL" sz="18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89208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ciągi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 </a:t>
            </a:r>
            <a:r>
              <a:rPr lang="pl-PL" sz="2000" dirty="0" smtClean="0"/>
              <a:t>Czarodziejskie drzewko w ciągu każdej nocy wypuszcza z każdej gałązki dwie nowe gałązki. Ile gałązek ma 11 dnia (po 10 nocach), zakładając że pierwszego dnia drzewko ma 1 gałązkę.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  	a)1024 ,	 b)4094		 c)1025		 d) 2047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po 1 nocy –nowe 2 gałązki,</a:t>
            </a:r>
          </a:p>
          <a:p>
            <a:pPr>
              <a:buNone/>
            </a:pPr>
            <a:r>
              <a:rPr lang="pl-PL" sz="2000" dirty="0" smtClean="0"/>
              <a:t>	po 2 nocy – nowe 4 gałązki,</a:t>
            </a:r>
          </a:p>
          <a:p>
            <a:pPr>
              <a:buNone/>
            </a:pPr>
            <a:r>
              <a:rPr lang="pl-PL" sz="2000" dirty="0" smtClean="0"/>
              <a:t>	po 3 nocy – nowych  8 gałązek=2</a:t>
            </a:r>
            <a:r>
              <a:rPr lang="pl-PL" sz="2000" baseline="30000" dirty="0" smtClean="0"/>
              <a:t>3</a:t>
            </a: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:</a:t>
            </a:r>
          </a:p>
          <a:p>
            <a:pPr>
              <a:buNone/>
            </a:pPr>
            <a:r>
              <a:rPr lang="pl-PL" sz="2000" dirty="0" smtClean="0"/>
              <a:t>	Po 10 nocach – nowych 2</a:t>
            </a:r>
            <a:r>
              <a:rPr lang="pl-PL" sz="2000" baseline="30000" dirty="0" smtClean="0"/>
              <a:t>10</a:t>
            </a:r>
            <a:r>
              <a:rPr lang="pl-PL" sz="2000" dirty="0" smtClean="0"/>
              <a:t>=1024 gałązek,</a:t>
            </a:r>
          </a:p>
          <a:p>
            <a:pPr>
              <a:buNone/>
            </a:pPr>
            <a:r>
              <a:rPr lang="pl-PL" sz="2000" dirty="0" smtClean="0"/>
              <a:t>Wszystkich gałązek będzie 1+2+4+8+…+1024=2047</a:t>
            </a:r>
          </a:p>
          <a:p>
            <a:pPr>
              <a:buNone/>
            </a:pPr>
            <a:r>
              <a:rPr lang="pl-PL" sz="2000" dirty="0" smtClean="0"/>
              <a:t>prawidłowa odpowiedź d)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0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trygonometria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400" dirty="0" smtClean="0">
                <a:sym typeface="Wingdings"/>
              </a:rPr>
              <a:t> </a:t>
            </a:r>
            <a:r>
              <a:rPr lang="pl-PL" sz="2000" dirty="0" smtClean="0"/>
              <a:t>  Wartość funkcji trygonometrycznej cos(-630</a:t>
            </a:r>
            <a:r>
              <a:rPr lang="pl-PL" sz="2000" dirty="0" smtClean="0">
                <a:sym typeface="Symbol"/>
              </a:rPr>
              <a:t></a:t>
            </a:r>
            <a:r>
              <a:rPr lang="pl-PL" sz="2000" dirty="0" smtClean="0"/>
              <a:t>)wynosi:</a:t>
            </a:r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en-US" sz="2000" dirty="0" smtClean="0"/>
              <a:t>a) 1</a:t>
            </a:r>
            <a:r>
              <a:rPr lang="pl-PL" sz="2000" dirty="0" smtClean="0"/>
              <a:t>	</a:t>
            </a:r>
            <a:r>
              <a:rPr lang="en-US" sz="2000" dirty="0" smtClean="0"/>
              <a:t>	 b) -1	</a:t>
            </a:r>
            <a:r>
              <a:rPr lang="pl-PL" sz="2000" dirty="0" smtClean="0"/>
              <a:t>	</a:t>
            </a:r>
            <a:r>
              <a:rPr lang="en-US" sz="2000" dirty="0" smtClean="0"/>
              <a:t> c)</a:t>
            </a:r>
            <a:r>
              <a:rPr lang="pl-PL" sz="2000" dirty="0" smtClean="0"/>
              <a:t> </a:t>
            </a:r>
            <a:r>
              <a:rPr lang="en-US" sz="2000" dirty="0" smtClean="0"/>
              <a:t>0</a:t>
            </a:r>
            <a:r>
              <a:rPr lang="pl-PL" sz="2000" dirty="0" smtClean="0"/>
              <a:t>	</a:t>
            </a:r>
            <a:r>
              <a:rPr lang="en-US" sz="2000" dirty="0" smtClean="0"/>
              <a:t>	 d)</a:t>
            </a:r>
            <a:r>
              <a:rPr lang="pl-PL" sz="2000" dirty="0" smtClean="0"/>
              <a:t> 1/2</a:t>
            </a:r>
            <a:r>
              <a:rPr lang="en-US" sz="2000" dirty="0" smtClean="0"/>
              <a:t> ,</a:t>
            </a:r>
            <a:endParaRPr lang="pl-PL" sz="2000" dirty="0" smtClean="0"/>
          </a:p>
          <a:p>
            <a:pPr>
              <a:buNone/>
            </a:pPr>
            <a:r>
              <a:rPr lang="en-US" sz="2000" dirty="0" smtClean="0"/>
              <a:t> </a:t>
            </a: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en-US" sz="2000" dirty="0" smtClean="0"/>
              <a:t>cos(-630</a:t>
            </a:r>
            <a:r>
              <a:rPr lang="pl-PL" sz="2000" dirty="0" smtClean="0">
                <a:sym typeface="Symbol"/>
              </a:rPr>
              <a:t></a:t>
            </a:r>
            <a:r>
              <a:rPr lang="en-US" sz="2000" dirty="0" smtClean="0"/>
              <a:t>)=cos</a:t>
            </a:r>
            <a:r>
              <a:rPr lang="pl-PL" sz="2000" dirty="0" smtClean="0"/>
              <a:t> (</a:t>
            </a:r>
            <a:r>
              <a:rPr lang="en-US" sz="2000" dirty="0" smtClean="0"/>
              <a:t>630</a:t>
            </a:r>
            <a:r>
              <a:rPr lang="pl-PL" sz="2000" dirty="0" smtClean="0">
                <a:sym typeface="Symbol"/>
              </a:rPr>
              <a:t>)  - bo funkcja cosinus jest parzysta</a:t>
            </a:r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en-US" sz="2000" dirty="0" smtClean="0"/>
              <a:t>cos(360</a:t>
            </a:r>
            <a:r>
              <a:rPr lang="pl-PL" sz="2000" dirty="0" smtClean="0">
                <a:sym typeface="Symbol"/>
              </a:rPr>
              <a:t></a:t>
            </a:r>
            <a:r>
              <a:rPr lang="en-US" sz="2000" dirty="0" smtClean="0"/>
              <a:t>+270</a:t>
            </a:r>
            <a:r>
              <a:rPr lang="pl-PL" sz="2000" dirty="0" smtClean="0">
                <a:sym typeface="Symbol"/>
              </a:rPr>
              <a:t></a:t>
            </a:r>
            <a:r>
              <a:rPr lang="en-US" sz="2000" dirty="0" smtClean="0"/>
              <a:t>)=cos270</a:t>
            </a:r>
            <a:r>
              <a:rPr lang="pl-PL" sz="2000" dirty="0" smtClean="0">
                <a:sym typeface="Symbol"/>
              </a:rPr>
              <a:t></a:t>
            </a:r>
            <a:r>
              <a:rPr lang="en-US" sz="2000" dirty="0" smtClean="0"/>
              <a:t>=0</a:t>
            </a:r>
            <a:r>
              <a:rPr lang="pl-PL" sz="2000" dirty="0" smtClean="0"/>
              <a:t> – po zastosowaniu wzoru redukcyjnego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prawidłowa odpowiedź  c)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0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planimetria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000" dirty="0" smtClean="0">
                <a:sym typeface="Wingdings"/>
              </a:rPr>
              <a:t> </a:t>
            </a:r>
            <a:r>
              <a:rPr lang="pl-PL" sz="2000" dirty="0" smtClean="0"/>
              <a:t> </a:t>
            </a:r>
            <a:r>
              <a:rPr lang="pl-PL" sz="2000" dirty="0" smtClean="0">
                <a:sym typeface="Wingdings"/>
              </a:rPr>
              <a:t> </a:t>
            </a:r>
            <a:r>
              <a:rPr lang="pl-PL" sz="2000" dirty="0" smtClean="0"/>
              <a:t>Technolog w fabryce zabawek musi obliczyć ile razy więcej zużyje farby na pomalowanie klocków, jeżeli każdy wymiar klocka zwiększy się 1,5 </a:t>
            </a:r>
            <a:r>
              <a:rPr lang="pl-PL" sz="2000" dirty="0" err="1" smtClean="0"/>
              <a:t>raza</a:t>
            </a:r>
            <a:r>
              <a:rPr lang="pl-PL" sz="2000" dirty="0" smtClean="0"/>
              <a:t>.</a:t>
            </a:r>
          </a:p>
          <a:p>
            <a:pPr>
              <a:buNone/>
            </a:pPr>
            <a:r>
              <a:rPr lang="pl-PL" sz="2000" dirty="0" smtClean="0"/>
              <a:t>	a)2,5		 b)1,5		 c)3		 d)2,25 </a:t>
            </a:r>
          </a:p>
          <a:p>
            <a:pPr>
              <a:buNone/>
            </a:pPr>
            <a:r>
              <a:rPr lang="pl-PL" sz="2000" dirty="0" smtClean="0"/>
              <a:t>	Twierdzenie o stosunku pól figur podobnych mówi, że stosunek pól dwóch figur podobnych równa się kwadratowi skali podobieństwa tych figur.</a:t>
            </a:r>
          </a:p>
          <a:p>
            <a:pPr>
              <a:buNone/>
            </a:pPr>
            <a:r>
              <a:rPr lang="pl-PL" sz="2000" dirty="0" smtClean="0"/>
              <a:t>W naszym przypadku skala=1,5</a:t>
            </a:r>
          </a:p>
          <a:p>
            <a:pPr>
              <a:buNone/>
            </a:pPr>
            <a:r>
              <a:rPr lang="pl-PL" sz="2000" dirty="0" smtClean="0"/>
              <a:t>prawidłowa odpowiedź d)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>
                <a:sym typeface="Wingdings"/>
              </a:rPr>
              <a:t> </a:t>
            </a:r>
            <a:r>
              <a:rPr lang="pl-PL" sz="2000" dirty="0" smtClean="0"/>
              <a:t>Technolog w fabryce zabawek musi obliczyć ile razy więcej zużyje drewna na wytworzenie klocków, jeżeli każdy wymiar klocka zwiększy się 2 razy.</a:t>
            </a:r>
          </a:p>
          <a:p>
            <a:pPr>
              <a:buNone/>
            </a:pPr>
            <a:r>
              <a:rPr lang="pl-PL" sz="2000" dirty="0" smtClean="0"/>
              <a:t>	a)2		 b)3,375		 c)8		 d)4 </a:t>
            </a:r>
          </a:p>
          <a:p>
            <a:pPr>
              <a:buNone/>
            </a:pPr>
            <a:r>
              <a:rPr lang="pl-PL" sz="2000" dirty="0" smtClean="0"/>
              <a:t>	W tym przypadku stosunek objętości dwóch brył podobnych równa się sześcianowi skali podobieństwa </a:t>
            </a:r>
          </a:p>
          <a:p>
            <a:pPr>
              <a:buNone/>
            </a:pPr>
            <a:r>
              <a:rPr lang="pl-PL" sz="2000" dirty="0" smtClean="0"/>
              <a:t> prawidłowa odpowiedź c)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0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geometria  analityczna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000" dirty="0" smtClean="0">
                <a:sym typeface="Wingdings"/>
              </a:rPr>
              <a:t> </a:t>
            </a:r>
            <a:r>
              <a:rPr lang="pl-PL" sz="2000" dirty="0" smtClean="0"/>
              <a:t> Jeden z końców odcinka ma współrzędne (-3;2). Środek odcinka ma współrzędne (2;-1). Drugi koniec odcinka to: </a:t>
            </a:r>
          </a:p>
          <a:p>
            <a:pPr>
              <a:buNone/>
            </a:pPr>
            <a:r>
              <a:rPr lang="pl-PL" sz="2000" dirty="0" smtClean="0"/>
              <a:t>	a) (2,5;0,5)	 b) (7,-4)		c) (-4,7)		 d)( 0,5;2,5)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 Mając końce odcinka łatwo sprawdzić gdzie średnia  arytmetyczna odpowiednich współrzędnych da współrzędne środka odcinka. </a:t>
            </a:r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2000" dirty="0" err="1" smtClean="0"/>
              <a:t>X</a:t>
            </a:r>
            <a:r>
              <a:rPr lang="pl-PL" sz="2000" baseline="-25000" dirty="0" err="1" smtClean="0"/>
              <a:t>s</a:t>
            </a:r>
            <a:r>
              <a:rPr lang="pl-PL" sz="2000" dirty="0" smtClean="0"/>
              <a:t>=(</a:t>
            </a:r>
            <a:r>
              <a:rPr lang="pl-PL" sz="2000" dirty="0" err="1" smtClean="0"/>
              <a:t>x</a:t>
            </a:r>
            <a:r>
              <a:rPr lang="pl-PL" sz="2000" baseline="-25000" dirty="0" err="1" smtClean="0"/>
              <a:t>p</a:t>
            </a:r>
            <a:r>
              <a:rPr lang="pl-PL" sz="2000" dirty="0" err="1" smtClean="0"/>
              <a:t>+x</a:t>
            </a:r>
            <a:r>
              <a:rPr lang="pl-PL" sz="2000" baseline="-25000" dirty="0" err="1" smtClean="0"/>
              <a:t>K</a:t>
            </a:r>
            <a:r>
              <a:rPr lang="pl-PL" sz="2000" dirty="0" smtClean="0"/>
              <a:t> )/2   </a:t>
            </a:r>
            <a:r>
              <a:rPr lang="pl-PL" sz="2000" dirty="0" err="1" smtClean="0"/>
              <a:t>y</a:t>
            </a:r>
            <a:r>
              <a:rPr lang="pl-PL" sz="2000" baseline="-25000" dirty="0" err="1" smtClean="0"/>
              <a:t>s</a:t>
            </a:r>
            <a:r>
              <a:rPr lang="pl-PL" sz="2000" dirty="0" smtClean="0"/>
              <a:t>= (</a:t>
            </a:r>
            <a:r>
              <a:rPr lang="pl-PL" sz="2000" dirty="0" err="1" smtClean="0"/>
              <a:t>y</a:t>
            </a:r>
            <a:r>
              <a:rPr lang="pl-PL" sz="2000" baseline="-25000" dirty="0" err="1" smtClean="0"/>
              <a:t>p</a:t>
            </a:r>
            <a:r>
              <a:rPr lang="pl-PL" sz="2000" dirty="0" err="1" smtClean="0"/>
              <a:t>+y</a:t>
            </a:r>
            <a:r>
              <a:rPr lang="pl-PL" sz="2000" baseline="-25000" dirty="0" err="1" smtClean="0"/>
              <a:t>k</a:t>
            </a:r>
            <a:r>
              <a:rPr lang="pl-PL" sz="2000" dirty="0" smtClean="0"/>
              <a:t>)/2</a:t>
            </a:r>
          </a:p>
          <a:p>
            <a:pPr>
              <a:buNone/>
            </a:pPr>
            <a:r>
              <a:rPr lang="pl-PL" sz="2000" dirty="0" smtClean="0"/>
              <a:t> gdzie (</a:t>
            </a:r>
            <a:r>
              <a:rPr lang="pl-PL" sz="2000" dirty="0" err="1" smtClean="0"/>
              <a:t>x</a:t>
            </a:r>
            <a:r>
              <a:rPr lang="pl-PL" sz="2000" baseline="-25000" dirty="0" err="1" smtClean="0"/>
              <a:t>s,</a:t>
            </a:r>
            <a:r>
              <a:rPr lang="pl-PL" sz="2000" dirty="0" err="1" smtClean="0"/>
              <a:t>y</a:t>
            </a:r>
            <a:r>
              <a:rPr lang="pl-PL" sz="2000" baseline="-25000" dirty="0" err="1" smtClean="0"/>
              <a:t>s</a:t>
            </a:r>
            <a:r>
              <a:rPr lang="pl-PL" sz="2000" dirty="0" smtClean="0"/>
              <a:t>)-współrzędne środka, (</a:t>
            </a:r>
            <a:r>
              <a:rPr lang="pl-PL" sz="2000" dirty="0" err="1" smtClean="0"/>
              <a:t>x</a:t>
            </a:r>
            <a:r>
              <a:rPr lang="pl-PL" sz="2000" baseline="-25000" dirty="0" err="1" smtClean="0"/>
              <a:t>p</a:t>
            </a:r>
            <a:r>
              <a:rPr lang="pl-PL" sz="2000" dirty="0" err="1" smtClean="0"/>
              <a:t>,y</a:t>
            </a:r>
            <a:r>
              <a:rPr lang="pl-PL" sz="2000" baseline="-25000" dirty="0" err="1" smtClean="0"/>
              <a:t>p</a:t>
            </a:r>
            <a:r>
              <a:rPr lang="pl-PL" sz="2000" dirty="0" smtClean="0"/>
              <a:t>) (</a:t>
            </a:r>
            <a:r>
              <a:rPr lang="pl-PL" sz="2000" dirty="0" err="1" smtClean="0"/>
              <a:t>x</a:t>
            </a:r>
            <a:r>
              <a:rPr lang="pl-PL" sz="2000" baseline="-25000" dirty="0" err="1" smtClean="0"/>
              <a:t>k</a:t>
            </a:r>
            <a:r>
              <a:rPr lang="pl-PL" sz="2000" dirty="0" err="1" smtClean="0"/>
              <a:t>,y</a:t>
            </a:r>
            <a:r>
              <a:rPr lang="pl-PL" sz="2000" baseline="-25000" dirty="0" err="1" smtClean="0"/>
              <a:t>k</a:t>
            </a:r>
            <a:r>
              <a:rPr lang="pl-PL" sz="2000" dirty="0" smtClean="0"/>
              <a:t>)- współrzędne końców odcinka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	prawidłowa odpowiedź b)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0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stereometria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000" dirty="0" smtClean="0">
                <a:sym typeface="Wingdings"/>
              </a:rPr>
              <a:t> </a:t>
            </a:r>
            <a:r>
              <a:rPr lang="pl-PL" sz="2000" dirty="0" smtClean="0"/>
              <a:t>  Jaką objętość i pole powierzchni całkowitej ma ostrosłup prawidłowy czworokątny, jeżeli krawędź podstawy a=6cm, wysokość ostrosłupa h=4cm. 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	a) P</a:t>
            </a:r>
            <a:r>
              <a:rPr lang="pl-PL" sz="2000" baseline="-25000" dirty="0" smtClean="0"/>
              <a:t>pc</a:t>
            </a:r>
            <a:r>
              <a:rPr lang="pl-PL" sz="2000" dirty="0" smtClean="0"/>
              <a:t>=96cm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 	V=48cm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	 b) P</a:t>
            </a:r>
            <a:r>
              <a:rPr lang="pl-PL" sz="2000" baseline="-25000" dirty="0" smtClean="0"/>
              <a:t>pc</a:t>
            </a:r>
            <a:r>
              <a:rPr lang="pl-PL" sz="2000" dirty="0" smtClean="0"/>
              <a:t>=96cm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 	V=228cm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	</a:t>
            </a:r>
          </a:p>
          <a:p>
            <a:pPr>
              <a:buNone/>
            </a:pPr>
            <a:r>
              <a:rPr lang="pl-PL" sz="2000" dirty="0" smtClean="0"/>
              <a:t>	c) P</a:t>
            </a:r>
            <a:r>
              <a:rPr lang="pl-PL" sz="2000" baseline="-25000" dirty="0" smtClean="0"/>
              <a:t>pc</a:t>
            </a:r>
            <a:r>
              <a:rPr lang="pl-PL" sz="2000" dirty="0" smtClean="0"/>
              <a:t>=156cm</a:t>
            </a:r>
            <a:r>
              <a:rPr lang="pl-PL" sz="2000" baseline="30000" dirty="0" smtClean="0"/>
              <a:t>2	</a:t>
            </a:r>
            <a:r>
              <a:rPr lang="pl-PL" sz="2000" dirty="0" smtClean="0"/>
              <a:t> V=96cm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	 d) P</a:t>
            </a:r>
            <a:r>
              <a:rPr lang="pl-PL" sz="2000" baseline="-25000" dirty="0" smtClean="0"/>
              <a:t>pc</a:t>
            </a:r>
            <a:r>
              <a:rPr lang="pl-PL" sz="2000" dirty="0" smtClean="0"/>
              <a:t>=156cm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 	V=228cm</a:t>
            </a:r>
            <a:r>
              <a:rPr lang="pl-PL" sz="2000" baseline="30000" dirty="0" smtClean="0"/>
              <a:t>3</a:t>
            </a:r>
            <a:r>
              <a:rPr lang="pl-PL" sz="2000" dirty="0" smtClean="0"/>
              <a:t>	   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pPr>
              <a:buNone/>
            </a:pPr>
            <a:r>
              <a:rPr lang="pl-PL" sz="2000" dirty="0" smtClean="0"/>
              <a:t> Po zastosowaniu właściwych wzorów  otrzymamy P</a:t>
            </a:r>
            <a:r>
              <a:rPr lang="pl-PL" sz="2000" baseline="-25000" dirty="0" smtClean="0"/>
              <a:t>pc</a:t>
            </a:r>
            <a:r>
              <a:rPr lang="pl-PL" sz="2000" dirty="0" smtClean="0"/>
              <a:t>=96cm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 	V=48cm</a:t>
            </a:r>
            <a:r>
              <a:rPr lang="pl-PL" sz="2000" baseline="30000" dirty="0" smtClean="0"/>
              <a:t>3</a:t>
            </a:r>
            <a:endParaRPr lang="pl-PL" sz="2000" dirty="0" smtClean="0"/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Prawidłowa odpowiedź a)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pic>
        <p:nvPicPr>
          <p:cNvPr id="8" name="Obraz 7"/>
          <p:cNvPicPr/>
          <p:nvPr/>
        </p:nvPicPr>
        <p:blipFill>
          <a:blip r:embed="rId4" cstate="print"/>
          <a:srcRect l="4393" t="22284" r="41001" b="4735"/>
          <a:stretch>
            <a:fillRect/>
          </a:stretch>
        </p:blipFill>
        <p:spPr bwMode="auto">
          <a:xfrm>
            <a:off x="6588224" y="3861048"/>
            <a:ext cx="2294426" cy="2434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0"/>
            <a:ext cx="8388424" cy="936104"/>
          </a:xfrm>
        </p:spPr>
        <p:txBody>
          <a:bodyPr/>
          <a:lstStyle/>
          <a:p>
            <a:pPr algn="l"/>
            <a:r>
              <a:rPr lang="pl-PL" sz="2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 statystyka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968552"/>
          </a:xfrm>
        </p:spPr>
        <p:txBody>
          <a:bodyPr/>
          <a:lstStyle/>
          <a:p>
            <a:pPr>
              <a:buNone/>
            </a:pPr>
            <a:r>
              <a:rPr lang="pl-PL" sz="2000" dirty="0" smtClean="0">
                <a:sym typeface="Wingdings"/>
              </a:rPr>
              <a:t></a:t>
            </a:r>
            <a:r>
              <a:rPr lang="pl-PL" sz="2000" dirty="0" smtClean="0"/>
              <a:t> Jaka jest średnia arytmetyczna przeczytanych książek we wszystkich klasach pierwszych /tabela obok/</a:t>
            </a:r>
          </a:p>
          <a:p>
            <a:pPr>
              <a:buNone/>
            </a:pPr>
            <a:r>
              <a:rPr lang="pl-PL" sz="2000" dirty="0" smtClean="0"/>
              <a:t>	a)2,15	 b)2		 c)2,09		 d)2,175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r>
              <a:rPr lang="pl-PL" sz="2000" dirty="0" smtClean="0"/>
              <a:t>Dość powszechnym błędem przy obliczaniu średniej arytmetycznej jest obliczanie średniej ze średniej. </a:t>
            </a:r>
          </a:p>
          <a:p>
            <a:pPr>
              <a:buNone/>
            </a:pPr>
            <a:r>
              <a:rPr lang="pl-PL" sz="2000" dirty="0" smtClean="0"/>
              <a:t>Prawidłowe rozwiązanie to odliczenie przeczytanych książek przez poszczególne klasy:1a 	26*1,5=39</a:t>
            </a:r>
          </a:p>
          <a:p>
            <a:pPr>
              <a:buNone/>
            </a:pPr>
            <a:r>
              <a:rPr lang="pl-PL" sz="2000" dirty="0" smtClean="0"/>
              <a:t>	1b 	24*1,5=36</a:t>
            </a:r>
          </a:p>
          <a:p>
            <a:pPr>
              <a:buNone/>
            </a:pPr>
            <a:r>
              <a:rPr lang="pl-PL" sz="2000" dirty="0" smtClean="0"/>
              <a:t>	1c 	30*2,2=66</a:t>
            </a:r>
          </a:p>
          <a:p>
            <a:pPr>
              <a:buNone/>
            </a:pPr>
            <a:r>
              <a:rPr lang="pl-PL" sz="2000" dirty="0" smtClean="0"/>
              <a:t>	1d	20*3,4=68</a:t>
            </a:r>
          </a:p>
          <a:p>
            <a:pPr>
              <a:buNone/>
            </a:pPr>
            <a:r>
              <a:rPr lang="pl-PL" sz="2000" dirty="0" smtClean="0"/>
              <a:t>W sumie przeczytanych książek w klasach I jest 209, </a:t>
            </a:r>
          </a:p>
          <a:p>
            <a:pPr>
              <a:buNone/>
            </a:pPr>
            <a:r>
              <a:rPr lang="pl-PL" sz="2000" dirty="0" smtClean="0"/>
              <a:t>a uczniów w sumie jest 100. Czyli średnia 2,09.</a:t>
            </a:r>
          </a:p>
          <a:p>
            <a:pPr>
              <a:buNone/>
            </a:pPr>
            <a:r>
              <a:rPr lang="pl-PL" sz="2000" dirty="0" smtClean="0"/>
              <a:t>prawidłowa odpowiedź c)</a:t>
            </a:r>
          </a:p>
          <a:p>
            <a:pPr>
              <a:buNone/>
            </a:pPr>
            <a:endParaRPr lang="pl-PL" sz="2000" dirty="0" smtClean="0"/>
          </a:p>
          <a:p>
            <a:pPr>
              <a:buNone/>
            </a:pPr>
            <a:endParaRPr lang="pl-PL" sz="19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4101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79EA4-4CED-4A53-A965-E7A8A2C93737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l-PL" sz="24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az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5796136" y="3789040"/>
          <a:ext cx="3024336" cy="2304256"/>
        </p:xfrm>
        <a:graphic>
          <a:graphicData uri="http://schemas.openxmlformats.org/drawingml/2006/table">
            <a:tbl>
              <a:tblPr/>
              <a:tblGrid>
                <a:gridCol w="897330"/>
                <a:gridCol w="781010"/>
                <a:gridCol w="1345996"/>
              </a:tblGrid>
              <a:tr h="11521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klasa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ilość </a:t>
                      </a:r>
                      <a:b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uczniów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średnia</a:t>
                      </a:r>
                      <a:b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przeczytanych</a:t>
                      </a:r>
                      <a:b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książek w miesiącu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1a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26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1,5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1b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24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1,5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1c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2,2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1d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3,4</a:t>
                      </a:r>
                      <a:endParaRPr lang="pl-P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ytuł 5"/>
          <p:cNvSpPr>
            <a:spLocks noGrp="1"/>
          </p:cNvSpPr>
          <p:nvPr>
            <p:ph type="title"/>
          </p:nvPr>
        </p:nvSpPr>
        <p:spPr>
          <a:xfrm>
            <a:off x="457200" y="427038"/>
            <a:ext cx="8401050" cy="939800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–rachunek prawdopodobieństwa</a:t>
            </a:r>
          </a:p>
        </p:txBody>
      </p:sp>
      <p:sp>
        <p:nvSpPr>
          <p:cNvPr id="39939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39940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33B748-E8C7-4422-A148-7E2CB0D5475B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9943" name="pole tekstowe 12"/>
          <p:cNvSpPr txBox="1">
            <a:spLocks noChangeArrowheads="1"/>
          </p:cNvSpPr>
          <p:nvPr/>
        </p:nvSpPr>
        <p:spPr bwMode="auto">
          <a:xfrm>
            <a:off x="3131840" y="3284984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j, 4/7</a:t>
            </a:r>
            <a:endParaRPr lang="pl-PL" sz="1600" dirty="0"/>
          </a:p>
        </p:txBody>
      </p:sp>
      <p:sp>
        <p:nvSpPr>
          <p:cNvPr id="39944" name="pole tekstowe 13"/>
          <p:cNvSpPr txBox="1">
            <a:spLocks noChangeArrowheads="1"/>
          </p:cNvSpPr>
          <p:nvPr/>
        </p:nvSpPr>
        <p:spPr bwMode="auto">
          <a:xfrm>
            <a:off x="5004048" y="3212976"/>
            <a:ext cx="7858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g, 3/7</a:t>
            </a:r>
            <a:endParaRPr lang="pl-PL" sz="1600" dirty="0"/>
          </a:p>
        </p:txBody>
      </p:sp>
      <p:sp>
        <p:nvSpPr>
          <p:cNvPr id="39960" name="pole tekstowe 48"/>
          <p:cNvSpPr txBox="1">
            <a:spLocks noChangeArrowheads="1"/>
          </p:cNvSpPr>
          <p:nvPr/>
        </p:nvSpPr>
        <p:spPr bwMode="auto">
          <a:xfrm>
            <a:off x="6588125" y="4587875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g, 2/6 </a:t>
            </a:r>
            <a:endParaRPr lang="pl-PL" sz="1600" dirty="0"/>
          </a:p>
        </p:txBody>
      </p:sp>
      <p:cxnSp>
        <p:nvCxnSpPr>
          <p:cNvPr id="51" name="Łącznik prosty 50"/>
          <p:cNvCxnSpPr/>
          <p:nvPr/>
        </p:nvCxnSpPr>
        <p:spPr>
          <a:xfrm flipV="1">
            <a:off x="1691680" y="4365104"/>
            <a:ext cx="1000125" cy="9588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Łącznik prosty 52"/>
          <p:cNvCxnSpPr/>
          <p:nvPr/>
        </p:nvCxnSpPr>
        <p:spPr>
          <a:xfrm rot="16200000" flipV="1">
            <a:off x="2590255" y="4474641"/>
            <a:ext cx="1004887" cy="785813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Łącznik prosty 56"/>
          <p:cNvCxnSpPr/>
          <p:nvPr/>
        </p:nvCxnSpPr>
        <p:spPr>
          <a:xfrm flipV="1">
            <a:off x="5076056" y="4293096"/>
            <a:ext cx="1000125" cy="9588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Łącznik prosty 57"/>
          <p:cNvCxnSpPr/>
          <p:nvPr/>
        </p:nvCxnSpPr>
        <p:spPr>
          <a:xfrm rot="16200000" flipV="1">
            <a:off x="6118646" y="4402633"/>
            <a:ext cx="1004887" cy="78581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pole tekstowe 58"/>
          <p:cNvSpPr txBox="1">
            <a:spLocks noChangeArrowheads="1"/>
          </p:cNvSpPr>
          <p:nvPr/>
        </p:nvSpPr>
        <p:spPr bwMode="auto">
          <a:xfrm>
            <a:off x="2339752" y="4077072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(3j,3g)</a:t>
            </a:r>
            <a:endParaRPr lang="pl-PL" sz="1600" dirty="0"/>
          </a:p>
        </p:txBody>
      </p:sp>
      <p:sp>
        <p:nvSpPr>
          <p:cNvPr id="60" name="pole tekstowe 59"/>
          <p:cNvSpPr txBox="1">
            <a:spLocks noChangeArrowheads="1"/>
          </p:cNvSpPr>
          <p:nvPr/>
        </p:nvSpPr>
        <p:spPr bwMode="auto">
          <a:xfrm>
            <a:off x="5796136" y="4005064"/>
            <a:ext cx="7858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(4j,2g)</a:t>
            </a:r>
            <a:endParaRPr lang="pl-PL" sz="1600" dirty="0"/>
          </a:p>
        </p:txBody>
      </p:sp>
      <p:cxnSp>
        <p:nvCxnSpPr>
          <p:cNvPr id="61" name="Łącznik prosty 60"/>
          <p:cNvCxnSpPr/>
          <p:nvPr/>
        </p:nvCxnSpPr>
        <p:spPr>
          <a:xfrm flipV="1">
            <a:off x="2627784" y="3140968"/>
            <a:ext cx="1714500" cy="9588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 rot="10800000">
            <a:off x="4355976" y="3140968"/>
            <a:ext cx="1714500" cy="9334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pole tekstowe 65"/>
          <p:cNvSpPr txBox="1">
            <a:spLocks noChangeArrowheads="1"/>
          </p:cNvSpPr>
          <p:nvPr/>
        </p:nvSpPr>
        <p:spPr bwMode="auto">
          <a:xfrm>
            <a:off x="3995936" y="2780928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(4j,3g)</a:t>
            </a:r>
            <a:endParaRPr lang="pl-PL" sz="1600" dirty="0"/>
          </a:p>
        </p:txBody>
      </p:sp>
      <p:cxnSp>
        <p:nvCxnSpPr>
          <p:cNvPr id="44" name="Łącznik prosty 43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Obraz 4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sp>
        <p:nvSpPr>
          <p:cNvPr id="47" name="Symbol zastępczy zawartości 6"/>
          <p:cNvSpPr>
            <a:spLocks noGrp="1"/>
          </p:cNvSpPr>
          <p:nvPr>
            <p:ph idx="1"/>
          </p:nvPr>
        </p:nvSpPr>
        <p:spPr>
          <a:xfrm>
            <a:off x="323528" y="1412776"/>
            <a:ext cx="8352928" cy="1368152"/>
          </a:xfrm>
        </p:spPr>
        <p:txBody>
          <a:bodyPr/>
          <a:lstStyle/>
          <a:p>
            <a:pPr>
              <a:buNone/>
            </a:pPr>
            <a:r>
              <a:rPr lang="pl-PL" sz="2000" dirty="0" smtClean="0">
                <a:sym typeface="Wingdings"/>
              </a:rPr>
              <a:t> </a:t>
            </a:r>
            <a:r>
              <a:rPr lang="pl-PL" sz="2000" dirty="0" smtClean="0"/>
              <a:t>W koszu znajdują się 4 jabłka i 3 gruszki. Wyciągamy losowo z koszyka  2 owoce. Oblicz prawdopodobieństwo, że będą to owoce tego samego rodzaju.</a:t>
            </a:r>
          </a:p>
          <a:p>
            <a:pPr>
              <a:buNone/>
            </a:pPr>
            <a:r>
              <a:rPr lang="pl-PL" sz="2000" dirty="0" smtClean="0"/>
              <a:t>	a) 5/7	b)8/42		c)5/16  		d)3/7</a:t>
            </a:r>
          </a:p>
          <a:p>
            <a:endParaRPr lang="pl-PL" sz="2000" dirty="0" smtClean="0"/>
          </a:p>
        </p:txBody>
      </p:sp>
      <p:sp>
        <p:nvSpPr>
          <p:cNvPr id="90" name="pole tekstowe 12"/>
          <p:cNvSpPr txBox="1">
            <a:spLocks noChangeArrowheads="1"/>
          </p:cNvSpPr>
          <p:nvPr/>
        </p:nvSpPr>
        <p:spPr bwMode="auto">
          <a:xfrm>
            <a:off x="1619672" y="4653136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j, 3/6</a:t>
            </a:r>
            <a:endParaRPr lang="pl-PL" sz="1600" dirty="0"/>
          </a:p>
        </p:txBody>
      </p:sp>
      <p:sp>
        <p:nvSpPr>
          <p:cNvPr id="91" name="pole tekstowe 12"/>
          <p:cNvSpPr txBox="1">
            <a:spLocks noChangeArrowheads="1"/>
          </p:cNvSpPr>
          <p:nvPr/>
        </p:nvSpPr>
        <p:spPr bwMode="auto">
          <a:xfrm>
            <a:off x="2915816" y="4581128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g, 3/6</a:t>
            </a:r>
            <a:endParaRPr lang="pl-PL" sz="1600" dirty="0"/>
          </a:p>
        </p:txBody>
      </p:sp>
      <p:sp>
        <p:nvSpPr>
          <p:cNvPr id="92" name="pole tekstowe 13"/>
          <p:cNvSpPr txBox="1">
            <a:spLocks noChangeArrowheads="1"/>
          </p:cNvSpPr>
          <p:nvPr/>
        </p:nvSpPr>
        <p:spPr bwMode="auto">
          <a:xfrm>
            <a:off x="5004048" y="4437112"/>
            <a:ext cx="7858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j, 4/6</a:t>
            </a:r>
            <a:endParaRPr lang="pl-PL" sz="1600" dirty="0"/>
          </a:p>
        </p:txBody>
      </p:sp>
      <p:sp>
        <p:nvSpPr>
          <p:cNvPr id="93" name="pole tekstowe 92"/>
          <p:cNvSpPr txBox="1">
            <a:spLocks noChangeArrowheads="1"/>
          </p:cNvSpPr>
          <p:nvPr/>
        </p:nvSpPr>
        <p:spPr bwMode="auto">
          <a:xfrm>
            <a:off x="1331640" y="5373216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(2j,3g)</a:t>
            </a:r>
            <a:endParaRPr lang="pl-PL" sz="1600" dirty="0"/>
          </a:p>
        </p:txBody>
      </p:sp>
      <p:sp>
        <p:nvSpPr>
          <p:cNvPr id="94" name="pole tekstowe 93"/>
          <p:cNvSpPr txBox="1">
            <a:spLocks noChangeArrowheads="1"/>
          </p:cNvSpPr>
          <p:nvPr/>
        </p:nvSpPr>
        <p:spPr bwMode="auto">
          <a:xfrm>
            <a:off x="3059832" y="5373216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(3j,2g)</a:t>
            </a:r>
            <a:endParaRPr lang="pl-PL" sz="1600" dirty="0"/>
          </a:p>
        </p:txBody>
      </p:sp>
      <p:sp>
        <p:nvSpPr>
          <p:cNvPr id="95" name="pole tekstowe 94"/>
          <p:cNvSpPr txBox="1">
            <a:spLocks noChangeArrowheads="1"/>
          </p:cNvSpPr>
          <p:nvPr/>
        </p:nvSpPr>
        <p:spPr bwMode="auto">
          <a:xfrm>
            <a:off x="4644008" y="5301208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(3j,2g)</a:t>
            </a:r>
            <a:endParaRPr lang="pl-PL" sz="1600" dirty="0"/>
          </a:p>
        </p:txBody>
      </p:sp>
      <p:sp>
        <p:nvSpPr>
          <p:cNvPr id="96" name="pole tekstowe 95"/>
          <p:cNvSpPr txBox="1">
            <a:spLocks noChangeArrowheads="1"/>
          </p:cNvSpPr>
          <p:nvPr/>
        </p:nvSpPr>
        <p:spPr bwMode="auto">
          <a:xfrm>
            <a:off x="6732240" y="5301208"/>
            <a:ext cx="7858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dirty="0" smtClean="0"/>
              <a:t>(4j,1g)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463 L 0.21823 0.40579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463 L 0.21823 0.40579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463 L 0.21823 0.4057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463 L 0.21823 0.40579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463 L 0.21823 0.40579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6" grpId="0"/>
      <p:bldP spid="47" grpId="0" build="p"/>
      <p:bldP spid="93" grpId="0"/>
      <p:bldP spid="94" grpId="0"/>
      <p:bldP spid="95" grpId="0"/>
      <p:bldP spid="9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ytuł 5"/>
          <p:cNvSpPr>
            <a:spLocks noGrp="1"/>
          </p:cNvSpPr>
          <p:nvPr>
            <p:ph type="title"/>
          </p:nvPr>
        </p:nvSpPr>
        <p:spPr>
          <a:xfrm>
            <a:off x="457200" y="427038"/>
            <a:ext cx="8401050" cy="939800"/>
          </a:xfrm>
        </p:spPr>
        <p:txBody>
          <a:bodyPr/>
          <a:lstStyle/>
          <a:p>
            <a:pPr algn="l"/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Przykładowe zadanie zamknięte –rachunek prawdopodobieństwa</a:t>
            </a:r>
          </a:p>
        </p:txBody>
      </p:sp>
      <p:sp>
        <p:nvSpPr>
          <p:cNvPr id="39939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39940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33B748-E8C7-4422-A148-7E2CB0D5475B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44" name="Łącznik prosty 43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Obraz 4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260648"/>
            <a:ext cx="1043608" cy="1224136"/>
          </a:xfrm>
          <a:prstGeom prst="rect">
            <a:avLst/>
          </a:prstGeom>
          <a:noFill/>
        </p:spPr>
      </p:pic>
      <p:sp>
        <p:nvSpPr>
          <p:cNvPr id="47" name="Symbol zastępczy zawartości 6"/>
          <p:cNvSpPr>
            <a:spLocks noGrp="1"/>
          </p:cNvSpPr>
          <p:nvPr>
            <p:ph idx="1"/>
          </p:nvPr>
        </p:nvSpPr>
        <p:spPr>
          <a:xfrm>
            <a:off x="323528" y="1412776"/>
            <a:ext cx="8352928" cy="1368152"/>
          </a:xfrm>
        </p:spPr>
        <p:txBody>
          <a:bodyPr/>
          <a:lstStyle/>
          <a:p>
            <a:pPr>
              <a:buNone/>
            </a:pPr>
            <a:r>
              <a:rPr lang="pl-PL" sz="2000" dirty="0" smtClean="0">
                <a:sym typeface="Wingdings"/>
              </a:rPr>
              <a:t> </a:t>
            </a:r>
            <a:r>
              <a:rPr lang="pl-PL" sz="2000" dirty="0" smtClean="0"/>
              <a:t>W koszu znajdują się 4 jabłka i 3 gruszki. Wyciągamy losowo z koszyka  2 owoce. Oblicz prawdopodobieństwo, że będą to owoce tego samego rodzaju.</a:t>
            </a:r>
          </a:p>
          <a:p>
            <a:pPr>
              <a:buNone/>
            </a:pPr>
            <a:r>
              <a:rPr lang="pl-PL" sz="2000" dirty="0" smtClean="0"/>
              <a:t>	</a:t>
            </a:r>
          </a:p>
        </p:txBody>
      </p:sp>
      <p:sp>
        <p:nvSpPr>
          <p:cNvPr id="27" name="Symbol zastępczy zawartości 6"/>
          <p:cNvSpPr txBox="1">
            <a:spLocks/>
          </p:cNvSpPr>
          <p:nvPr/>
        </p:nvSpPr>
        <p:spPr bwMode="auto">
          <a:xfrm>
            <a:off x="251520" y="2420888"/>
            <a:ext cx="842493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sz="1600" i="1" dirty="0" smtClean="0"/>
              <a:t>ciąg dalszy zadania poprzedniego:</a:t>
            </a:r>
          </a:p>
          <a:p>
            <a:r>
              <a:rPr lang="pl-PL" sz="1600" dirty="0" smtClean="0"/>
              <a:t>Losując z koszyka dwa owoce to identyczna sytuacja z losowaniem dwa razy po jednym owocu. Przy rozwiązaniu tego zadania  bez użycia wzorów kombinatorycznych najlepiej narysować „drzewo”.</a:t>
            </a:r>
          </a:p>
          <a:p>
            <a:r>
              <a:rPr lang="pl-PL" sz="1600" dirty="0" smtClean="0"/>
              <a:t> Na górze znajduje się stan początkowy koszyka, I piętro to I losowanie czyli 2 możliwości  „gałęzie”(do wylosowania jest albo jabłko albo  gruszka). Na gałęziach „wiszą” prawdopodobieństwa klasyczne wystąpienia takiej sytuacji. Później piszemy stan koszyka po wylosowaniu określonego owocu i dalej  sytuacja analogiczna do poprzedniej  przy II losowaniu. </a:t>
            </a:r>
          </a:p>
          <a:p>
            <a:r>
              <a:rPr lang="pl-PL" sz="1600" dirty="0" smtClean="0"/>
              <a:t>Jak mamy już gotowe „drzewo” posługujemy się dwiema regułami: reguła „mnożenia” wszystkich wiszących prawdopodobieństw  na drodze, która pasuje do wyliczanego prawdopodobieństwa, oraz reguła  dodawania poszczególnych pasujących dróg. </a:t>
            </a:r>
          </a:p>
          <a:p>
            <a:endParaRPr lang="pl-PL" sz="1600" dirty="0" smtClean="0"/>
          </a:p>
          <a:p>
            <a:r>
              <a:rPr lang="pl-PL" sz="1600" dirty="0" smtClean="0"/>
              <a:t>czyli P(A)=4/7*3/6+3/7*2/6=18/42=3/7</a:t>
            </a:r>
          </a:p>
          <a:p>
            <a:r>
              <a:rPr lang="pl-PL" sz="1600" dirty="0" smtClean="0"/>
              <a:t>Prawidłowa odpowiedź d)</a:t>
            </a:r>
          </a:p>
          <a:p>
            <a:endParaRPr lang="pl-PL" sz="1600" dirty="0" smtClean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uild="p"/>
      <p:bldP spid="2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ytuł 5"/>
          <p:cNvSpPr>
            <a:spLocks noGrp="1"/>
          </p:cNvSpPr>
          <p:nvPr>
            <p:ph type="title"/>
          </p:nvPr>
        </p:nvSpPr>
        <p:spPr>
          <a:xfrm>
            <a:off x="323528" y="2564904"/>
            <a:ext cx="8401050" cy="2088232"/>
          </a:xfrm>
        </p:spPr>
        <p:txBody>
          <a:bodyPr/>
          <a:lstStyle/>
          <a:p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„Wyobraźnia jest jeszcze ważniejsza</a:t>
            </a:r>
            <a:b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</a:br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niż posiadana wiedza.”</a:t>
            </a:r>
            <a:b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</a:br>
            <a:r>
              <a:rPr lang="pl-PL" sz="2000" i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Albert Einstein</a:t>
            </a:r>
            <a: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/>
            </a:r>
            <a:br>
              <a:rPr lang="pl-PL" sz="2800" dirty="0" smtClean="0">
                <a:solidFill>
                  <a:srgbClr val="C00000"/>
                </a:solidFill>
                <a:latin typeface="Arial" charset="0"/>
                <a:cs typeface="Arial" charset="0"/>
              </a:rPr>
            </a:br>
            <a:endParaRPr lang="pl-PL" sz="2800" dirty="0" smtClean="0"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sp>
        <p:nvSpPr>
          <p:cNvPr id="39939" name="Symbol zastępczy stopki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informatyka +</a:t>
            </a:r>
          </a:p>
        </p:txBody>
      </p:sp>
      <p:sp>
        <p:nvSpPr>
          <p:cNvPr id="39940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33B748-E8C7-4422-A148-7E2CB0D5475B}" type="slidenum">
              <a:rPr lang="pl-PL" sz="2400" smtClean="0">
                <a:solidFill>
                  <a:schemeClr val="bg1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pl-PL" sz="24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cxnSp>
        <p:nvCxnSpPr>
          <p:cNvPr id="44" name="Łącznik prosty 43"/>
          <p:cNvCxnSpPr/>
          <p:nvPr/>
        </p:nvCxnSpPr>
        <p:spPr>
          <a:xfrm>
            <a:off x="0" y="938213"/>
            <a:ext cx="5286375" cy="1587"/>
          </a:xfrm>
          <a:prstGeom prst="line">
            <a:avLst/>
          </a:prstGeom>
          <a:ln w="38100">
            <a:solidFill>
              <a:srgbClr val="F24C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Obraz 4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692696"/>
            <a:ext cx="104360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Przygotowanie_do_matury_All_poziom-1 kop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11921</TotalTime>
  <Words>881</Words>
  <Application>Microsoft Office PowerPoint</Application>
  <PresentationFormat>Pokaz na ekranie (4:3)</PresentationFormat>
  <Paragraphs>340</Paragraphs>
  <Slides>25</Slides>
  <Notes>23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6" baseType="lpstr">
      <vt:lpstr>Motyw pakietu Office</vt:lpstr>
      <vt:lpstr>Slajd 1</vt:lpstr>
      <vt:lpstr>Treść kursu cz. I</vt:lpstr>
      <vt:lpstr>Treść kursu cz. II</vt:lpstr>
      <vt:lpstr>Podstawowe założeni oceniania zadań otwartych</vt:lpstr>
      <vt:lpstr>Przykładowe zadanie z matury próbnej z PP 2011</vt:lpstr>
      <vt:lpstr>Przykładowe zadanie z matury próbnej z PP 2011</vt:lpstr>
      <vt:lpstr>Przykładowe zadanie z matury próbnej z PP 2011</vt:lpstr>
      <vt:lpstr>Podstawowe strategie zadań zamkniętych</vt:lpstr>
      <vt:lpstr>Przykładowe zadanie zamknięte –liczby rzeczywiste PP</vt:lpstr>
      <vt:lpstr>Przykładowe zadanie zamknięte –liczby rzeczywiste-PR</vt:lpstr>
      <vt:lpstr>Przykładowe zadanie zamknięte –wyrażenia algebraiczne</vt:lpstr>
      <vt:lpstr>Przykładowe zadanie zamknięte –równania i nierówności</vt:lpstr>
      <vt:lpstr>Przykładowe zadanie zamknięte – funkcje</vt:lpstr>
      <vt:lpstr>Przykładowe zadanie zamknięte – funkcje</vt:lpstr>
      <vt:lpstr>Przykładowe zadanie zamknięte – funkcje</vt:lpstr>
      <vt:lpstr>Przykładowe zadanie zamknięte – ciągi</vt:lpstr>
      <vt:lpstr>Przykładowe zadanie zamknięte – trygonometria</vt:lpstr>
      <vt:lpstr>Przykładowe zadanie zamknięte – planimetria</vt:lpstr>
      <vt:lpstr>Przykładowe zadanie zamknięte – geometria  analityczna</vt:lpstr>
      <vt:lpstr>Przykładowe zadanie zamknięte – stereometria</vt:lpstr>
      <vt:lpstr>Przykładowe zadanie zamknięte – statystyka</vt:lpstr>
      <vt:lpstr>Przykładowe zadanie zamknięte –rachunek prawdopodobieństwa</vt:lpstr>
      <vt:lpstr>Przykładowe zadanie zamknięte –rachunek prawdopodobieństwa</vt:lpstr>
      <vt:lpstr>„Wyobraźnia jest jeszcze ważniejsza  niż posiadana wiedza.” Albert Einstein </vt:lpstr>
      <vt:lpstr>Slajd 25</vt:lpstr>
    </vt:vector>
  </TitlesOfParts>
  <Company>WWSI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 </dc:creator>
  <cp:lastModifiedBy> </cp:lastModifiedBy>
  <cp:revision>159</cp:revision>
  <dcterms:created xsi:type="dcterms:W3CDTF">2009-06-29T13:16:19Z</dcterms:created>
  <dcterms:modified xsi:type="dcterms:W3CDTF">2011-12-05T13:18:40Z</dcterms:modified>
</cp:coreProperties>
</file>