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drawing9.xml" ContentType="application/vnd.ms-office.drawingml.diagramDrawing+xml"/>
  <Override PartName="/ppt/diagrams/quickStyle13.xml" ContentType="application/vnd.openxmlformats-officedocument.drawingml.diagramStyl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diagrams/layout13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diagrams/layout11.xml" ContentType="application/vnd.openxmlformats-officedocument.drawingml.diagram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diagrams/data11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4" r:id="rId29"/>
    <p:sldId id="285" r:id="rId30"/>
    <p:sldId id="286" r:id="rId31"/>
    <p:sldId id="287" r:id="rId32"/>
    <p:sldId id="288" r:id="rId33"/>
  </p:sldIdLst>
  <p:sldSz cx="7169150" cy="5376863" type="B5ISO"/>
  <p:notesSz cx="6858000" cy="9144000"/>
  <p:defaultTextStyle>
    <a:defPPr>
      <a:defRPr lang="pl-PL"/>
    </a:defPPr>
    <a:lvl1pPr marL="0" algn="l" defTabSz="71689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58445" algn="l" defTabSz="71689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716890" algn="l" defTabSz="71689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75334" algn="l" defTabSz="71689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433779" algn="l" defTabSz="71689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92224" algn="l" defTabSz="71689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150669" algn="l" defTabSz="71689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509114" algn="l" defTabSz="71689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867558" algn="l" defTabSz="71689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3172"/>
    <a:srgbClr val="FF8F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314" y="-96"/>
      </p:cViewPr>
      <p:guideLst>
        <p:guide orient="horz" pos="1694"/>
        <p:guide pos="225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4_5">
  <dgm:title val=""/>
  <dgm:desc val=""/>
  <dgm:catLst>
    <dgm:cat type="accent4" pri="11500"/>
  </dgm:catLst>
  <dgm:styleLbl name="node0">
    <dgm:fillClrLst meth="cycle"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alpha val="9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alpha val="90000"/>
      </a:schemeClr>
      <a:schemeClr val="accent4">
        <a:alpha val="5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/>
    <dgm:txEffectClrLst/>
  </dgm:styleLbl>
  <dgm:styleLbl name="lnNode1">
    <dgm:fillClrLst>
      <a:schemeClr val="accent4">
        <a:shade val="90000"/>
      </a:schemeClr>
      <a:schemeClr val="accent4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  <a:alpha val="90000"/>
      </a:schemeClr>
      <a:schemeClr val="accent4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alpha val="90000"/>
        <a:tint val="40000"/>
      </a:schemeClr>
      <a:schemeClr val="accent4">
        <a:alpha val="5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4_5">
  <dgm:title val=""/>
  <dgm:desc val=""/>
  <dgm:catLst>
    <dgm:cat type="accent4" pri="11500"/>
  </dgm:catLst>
  <dgm:styleLbl name="node0">
    <dgm:fillClrLst meth="cycle"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alpha val="9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alpha val="90000"/>
      </a:schemeClr>
      <a:schemeClr val="accent4">
        <a:alpha val="5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/>
    <dgm:txEffectClrLst/>
  </dgm:styleLbl>
  <dgm:styleLbl name="lnNode1">
    <dgm:fillClrLst>
      <a:schemeClr val="accent4">
        <a:shade val="90000"/>
      </a:schemeClr>
      <a:schemeClr val="accent4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  <a:alpha val="90000"/>
      </a:schemeClr>
      <a:schemeClr val="accent4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alpha val="90000"/>
        <a:tint val="40000"/>
      </a:schemeClr>
      <a:schemeClr val="accent4">
        <a:alpha val="5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8546A2B-5DA5-4699-9F2F-67A3B276BED8}" type="doc">
      <dgm:prSet loTypeId="urn:microsoft.com/office/officeart/2005/8/layout/hProcess9" loCatId="process" qsTypeId="urn:microsoft.com/office/officeart/2005/8/quickstyle/3d1" qsCatId="3D" csTypeId="urn:microsoft.com/office/officeart/2005/8/colors/colorful5" csCatId="colorful" phldr="1"/>
      <dgm:spPr/>
    </dgm:pt>
    <dgm:pt modelId="{DC43EAED-2D2E-4A68-900F-646F565F7B84}">
      <dgm:prSet phldrT="[Teks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 w="12700">
          <a:solidFill>
            <a:srgbClr val="283172"/>
          </a:solidFill>
        </a:ln>
      </dgm:spPr>
      <dgm:t>
        <a:bodyPr/>
        <a:lstStyle/>
        <a:p>
          <a:r>
            <a:rPr lang="pl-PL" sz="1400" b="0" dirty="0" smtClean="0">
              <a:solidFill>
                <a:srgbClr val="283172"/>
              </a:solidFill>
              <a:latin typeface="Source Sans Pro" pitchFamily="34" charset="-18"/>
            </a:rPr>
            <a:t>Kompetencje merytoryczne</a:t>
          </a:r>
          <a:endParaRPr lang="pl-PL" sz="1400" b="0" dirty="0">
            <a:solidFill>
              <a:srgbClr val="283172"/>
            </a:solidFill>
            <a:latin typeface="Source Sans Pro" pitchFamily="34" charset="-18"/>
          </a:endParaRPr>
        </a:p>
      </dgm:t>
    </dgm:pt>
    <dgm:pt modelId="{C4C78471-DC9E-42D4-9C52-CB2A6A6616DA}" type="parTrans" cxnId="{B9E1625E-8740-4B40-811A-05034B34725B}">
      <dgm:prSet/>
      <dgm:spPr/>
      <dgm:t>
        <a:bodyPr/>
        <a:lstStyle/>
        <a:p>
          <a:endParaRPr lang="pl-PL"/>
        </a:p>
      </dgm:t>
    </dgm:pt>
    <dgm:pt modelId="{D6E8CD3E-56A3-463F-9C15-5D728F62BADF}" type="sibTrans" cxnId="{B9E1625E-8740-4B40-811A-05034B34725B}">
      <dgm:prSet/>
      <dgm:spPr/>
      <dgm:t>
        <a:bodyPr/>
        <a:lstStyle/>
        <a:p>
          <a:endParaRPr lang="pl-PL"/>
        </a:p>
      </dgm:t>
    </dgm:pt>
    <dgm:pt modelId="{A2A5F741-CE93-49B7-8E00-42E7B8F77075}">
      <dgm:prSet phldrT="[Teks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 w="12700">
          <a:solidFill>
            <a:srgbClr val="283172"/>
          </a:solidFill>
        </a:ln>
      </dgm:spPr>
      <dgm:t>
        <a:bodyPr/>
        <a:lstStyle/>
        <a:p>
          <a:r>
            <a:rPr lang="pl-PL" sz="1400" b="0" dirty="0" smtClean="0">
              <a:solidFill>
                <a:srgbClr val="283172"/>
              </a:solidFill>
              <a:latin typeface="Source Sans Pro" pitchFamily="34" charset="-18"/>
            </a:rPr>
            <a:t>Kompetencje komunikacyjne </a:t>
          </a:r>
          <a:br>
            <a:rPr lang="pl-PL" sz="1400" b="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sz="1400" b="0" dirty="0" smtClean="0">
              <a:solidFill>
                <a:srgbClr val="283172"/>
              </a:solidFill>
              <a:latin typeface="Source Sans Pro" pitchFamily="34" charset="-18"/>
            </a:rPr>
            <a:t>i negocjacyjne</a:t>
          </a:r>
          <a:endParaRPr lang="pl-PL" sz="1400" b="0" dirty="0">
            <a:solidFill>
              <a:srgbClr val="283172"/>
            </a:solidFill>
            <a:latin typeface="Source Sans Pro" pitchFamily="34" charset="-18"/>
          </a:endParaRPr>
        </a:p>
      </dgm:t>
    </dgm:pt>
    <dgm:pt modelId="{AAED8550-5CCB-41DA-BA6D-15BE582C8799}" type="parTrans" cxnId="{AD9E6E19-2D77-4E1F-9F2C-9E116BDE5E31}">
      <dgm:prSet/>
      <dgm:spPr/>
      <dgm:t>
        <a:bodyPr/>
        <a:lstStyle/>
        <a:p>
          <a:endParaRPr lang="pl-PL"/>
        </a:p>
      </dgm:t>
    </dgm:pt>
    <dgm:pt modelId="{9DC4F025-1C0F-4873-870C-8276E53D67A0}" type="sibTrans" cxnId="{AD9E6E19-2D77-4E1F-9F2C-9E116BDE5E31}">
      <dgm:prSet/>
      <dgm:spPr/>
      <dgm:t>
        <a:bodyPr/>
        <a:lstStyle/>
        <a:p>
          <a:endParaRPr lang="pl-PL"/>
        </a:p>
      </dgm:t>
    </dgm:pt>
    <dgm:pt modelId="{AFC8E6B8-19EB-43F7-8FDE-7EEA7F6C9C8A}">
      <dgm:prSet phldrT="[Teks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 w="12700">
          <a:solidFill>
            <a:srgbClr val="283172"/>
          </a:solidFill>
        </a:ln>
      </dgm:spPr>
      <dgm:t>
        <a:bodyPr/>
        <a:lstStyle/>
        <a:p>
          <a:r>
            <a:rPr lang="pl-PL" sz="1400" b="0" dirty="0" smtClean="0">
              <a:solidFill>
                <a:srgbClr val="283172"/>
              </a:solidFill>
              <a:latin typeface="Source Sans Pro" pitchFamily="34" charset="-18"/>
            </a:rPr>
            <a:t>Kompetencje autoedukacyjne</a:t>
          </a:r>
          <a:endParaRPr lang="pl-PL" sz="1400" b="0" dirty="0">
            <a:solidFill>
              <a:srgbClr val="283172"/>
            </a:solidFill>
            <a:latin typeface="Source Sans Pro" pitchFamily="34" charset="-18"/>
          </a:endParaRPr>
        </a:p>
      </dgm:t>
    </dgm:pt>
    <dgm:pt modelId="{A745D8B6-F694-4F86-998D-E3EC7B4B0F41}" type="parTrans" cxnId="{92CAB72E-CE00-44B1-8EBF-F2E1F3DE98A5}">
      <dgm:prSet/>
      <dgm:spPr/>
      <dgm:t>
        <a:bodyPr/>
        <a:lstStyle/>
        <a:p>
          <a:endParaRPr lang="pl-PL"/>
        </a:p>
      </dgm:t>
    </dgm:pt>
    <dgm:pt modelId="{ECADA65A-353A-4DE8-AF39-00D458555871}" type="sibTrans" cxnId="{92CAB72E-CE00-44B1-8EBF-F2E1F3DE98A5}">
      <dgm:prSet/>
      <dgm:spPr/>
      <dgm:t>
        <a:bodyPr/>
        <a:lstStyle/>
        <a:p>
          <a:endParaRPr lang="pl-PL"/>
        </a:p>
      </dgm:t>
    </dgm:pt>
    <dgm:pt modelId="{A1766513-F140-4869-8115-6D6BEF31B8DD}">
      <dgm:prSet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 w="12700">
          <a:solidFill>
            <a:srgbClr val="283172"/>
          </a:solidFill>
        </a:ln>
      </dgm:spPr>
      <dgm:t>
        <a:bodyPr/>
        <a:lstStyle/>
        <a:p>
          <a:r>
            <a:rPr lang="pl-PL" sz="1400" b="0" dirty="0" smtClean="0">
              <a:solidFill>
                <a:srgbClr val="283172"/>
              </a:solidFill>
              <a:latin typeface="Source Sans Pro" pitchFamily="34" charset="-18"/>
            </a:rPr>
            <a:t>Kompetencje psychologiczno-pedagogiczne</a:t>
          </a:r>
          <a:endParaRPr lang="pl-PL" sz="1400" b="0" dirty="0">
            <a:solidFill>
              <a:srgbClr val="283172"/>
            </a:solidFill>
            <a:latin typeface="Source Sans Pro" pitchFamily="34" charset="-18"/>
          </a:endParaRPr>
        </a:p>
      </dgm:t>
    </dgm:pt>
    <dgm:pt modelId="{11F203A0-F334-4E3F-8F4D-A06F8F649687}" type="parTrans" cxnId="{72877D3A-EE76-40E1-A6EA-8F42BAD49938}">
      <dgm:prSet/>
      <dgm:spPr/>
      <dgm:t>
        <a:bodyPr/>
        <a:lstStyle/>
        <a:p>
          <a:endParaRPr lang="pl-PL"/>
        </a:p>
      </dgm:t>
    </dgm:pt>
    <dgm:pt modelId="{513BA4D3-8B60-464C-B9EA-746BE5EC9FED}" type="sibTrans" cxnId="{72877D3A-EE76-40E1-A6EA-8F42BAD49938}">
      <dgm:prSet/>
      <dgm:spPr/>
      <dgm:t>
        <a:bodyPr/>
        <a:lstStyle/>
        <a:p>
          <a:endParaRPr lang="pl-PL"/>
        </a:p>
      </dgm:t>
    </dgm:pt>
    <dgm:pt modelId="{51AC299F-C6B3-4F16-8D01-04D5685CE139}" type="pres">
      <dgm:prSet presAssocID="{38546A2B-5DA5-4699-9F2F-67A3B276BED8}" presName="CompostProcess" presStyleCnt="0">
        <dgm:presLayoutVars>
          <dgm:dir/>
          <dgm:resizeHandles val="exact"/>
        </dgm:presLayoutVars>
      </dgm:prSet>
      <dgm:spPr/>
    </dgm:pt>
    <dgm:pt modelId="{EBCA8956-8770-4F1B-938E-12F2723B9DF1}" type="pres">
      <dgm:prSet presAssocID="{38546A2B-5DA5-4699-9F2F-67A3B276BED8}" presName="arrow" presStyleLbl="bgShp" presStyleIdx="0" presStyleCnt="1"/>
      <dgm:spPr>
        <a:solidFill>
          <a:srgbClr val="FF8F00"/>
        </a:solidFill>
      </dgm:spPr>
    </dgm:pt>
    <dgm:pt modelId="{6267C4E0-992B-4A00-BFE6-5FCD6A4D9B18}" type="pres">
      <dgm:prSet presAssocID="{38546A2B-5DA5-4699-9F2F-67A3B276BED8}" presName="linearProcess" presStyleCnt="0"/>
      <dgm:spPr/>
    </dgm:pt>
    <dgm:pt modelId="{66E3A9EF-95F6-4288-B569-A0751FF8A1DA}" type="pres">
      <dgm:prSet presAssocID="{DC43EAED-2D2E-4A68-900F-646F565F7B84}" presName="textNode" presStyleLbl="node1" presStyleIdx="0" presStyleCnt="4" custScaleX="90909" custScaleY="90909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pl-PL"/>
        </a:p>
      </dgm:t>
    </dgm:pt>
    <dgm:pt modelId="{B9A8777A-ADB6-46C3-AF35-482E7E6F3614}" type="pres">
      <dgm:prSet presAssocID="{D6E8CD3E-56A3-463F-9C15-5D728F62BADF}" presName="sibTrans" presStyleCnt="0"/>
      <dgm:spPr/>
    </dgm:pt>
    <dgm:pt modelId="{6542398B-790C-4255-8C22-58A0788DC4EF}" type="pres">
      <dgm:prSet presAssocID="{A1766513-F140-4869-8115-6D6BEF31B8DD}" presName="textNode" presStyleLbl="node1" presStyleIdx="1" presStyleCnt="4" custScaleX="90909" custScaleY="90909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pl-PL"/>
        </a:p>
      </dgm:t>
    </dgm:pt>
    <dgm:pt modelId="{3F790887-7DE2-48C4-B474-5EEAC1CE74ED}" type="pres">
      <dgm:prSet presAssocID="{513BA4D3-8B60-464C-B9EA-746BE5EC9FED}" presName="sibTrans" presStyleCnt="0"/>
      <dgm:spPr/>
    </dgm:pt>
    <dgm:pt modelId="{97D0F0C6-DCD2-4710-A950-BCD2562D115C}" type="pres">
      <dgm:prSet presAssocID="{A2A5F741-CE93-49B7-8E00-42E7B8F77075}" presName="textNode" presStyleLbl="node1" presStyleIdx="2" presStyleCnt="4" custScaleX="90909" custScaleY="90909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pl-PL"/>
        </a:p>
      </dgm:t>
    </dgm:pt>
    <dgm:pt modelId="{BF426AD9-16AF-4AEB-B72E-8005A71400FD}" type="pres">
      <dgm:prSet presAssocID="{9DC4F025-1C0F-4873-870C-8276E53D67A0}" presName="sibTrans" presStyleCnt="0"/>
      <dgm:spPr/>
    </dgm:pt>
    <dgm:pt modelId="{96FD34C8-B521-401D-8664-3F9929F4BEF4}" type="pres">
      <dgm:prSet presAssocID="{AFC8E6B8-19EB-43F7-8FDE-7EEA7F6C9C8A}" presName="textNode" presStyleLbl="node1" presStyleIdx="3" presStyleCnt="4" custScaleX="90909" custScaleY="90909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pl-PL"/>
        </a:p>
      </dgm:t>
    </dgm:pt>
  </dgm:ptLst>
  <dgm:cxnLst>
    <dgm:cxn modelId="{B9E1625E-8740-4B40-811A-05034B34725B}" srcId="{38546A2B-5DA5-4699-9F2F-67A3B276BED8}" destId="{DC43EAED-2D2E-4A68-900F-646F565F7B84}" srcOrd="0" destOrd="0" parTransId="{C4C78471-DC9E-42D4-9C52-CB2A6A6616DA}" sibTransId="{D6E8CD3E-56A3-463F-9C15-5D728F62BADF}"/>
    <dgm:cxn modelId="{1CA88EB9-6512-4B4F-8FAB-4BD42F3998B5}" type="presOf" srcId="{DC43EAED-2D2E-4A68-900F-646F565F7B84}" destId="{66E3A9EF-95F6-4288-B569-A0751FF8A1DA}" srcOrd="0" destOrd="0" presId="urn:microsoft.com/office/officeart/2005/8/layout/hProcess9"/>
    <dgm:cxn modelId="{B2D01FE3-9607-4B9C-8ACF-F573EA289E87}" type="presOf" srcId="{A1766513-F140-4869-8115-6D6BEF31B8DD}" destId="{6542398B-790C-4255-8C22-58A0788DC4EF}" srcOrd="0" destOrd="0" presId="urn:microsoft.com/office/officeart/2005/8/layout/hProcess9"/>
    <dgm:cxn modelId="{92CAB72E-CE00-44B1-8EBF-F2E1F3DE98A5}" srcId="{38546A2B-5DA5-4699-9F2F-67A3B276BED8}" destId="{AFC8E6B8-19EB-43F7-8FDE-7EEA7F6C9C8A}" srcOrd="3" destOrd="0" parTransId="{A745D8B6-F694-4F86-998D-E3EC7B4B0F41}" sibTransId="{ECADA65A-353A-4DE8-AF39-00D458555871}"/>
    <dgm:cxn modelId="{AD9E6E19-2D77-4E1F-9F2C-9E116BDE5E31}" srcId="{38546A2B-5DA5-4699-9F2F-67A3B276BED8}" destId="{A2A5F741-CE93-49B7-8E00-42E7B8F77075}" srcOrd="2" destOrd="0" parTransId="{AAED8550-5CCB-41DA-BA6D-15BE582C8799}" sibTransId="{9DC4F025-1C0F-4873-870C-8276E53D67A0}"/>
    <dgm:cxn modelId="{72877D3A-EE76-40E1-A6EA-8F42BAD49938}" srcId="{38546A2B-5DA5-4699-9F2F-67A3B276BED8}" destId="{A1766513-F140-4869-8115-6D6BEF31B8DD}" srcOrd="1" destOrd="0" parTransId="{11F203A0-F334-4E3F-8F4D-A06F8F649687}" sibTransId="{513BA4D3-8B60-464C-B9EA-746BE5EC9FED}"/>
    <dgm:cxn modelId="{CF68804A-8DF5-4292-A367-47F833384F50}" type="presOf" srcId="{AFC8E6B8-19EB-43F7-8FDE-7EEA7F6C9C8A}" destId="{96FD34C8-B521-401D-8664-3F9929F4BEF4}" srcOrd="0" destOrd="0" presId="urn:microsoft.com/office/officeart/2005/8/layout/hProcess9"/>
    <dgm:cxn modelId="{E6FC0DDA-C20F-4CA3-89E6-222DBD2E2E16}" type="presOf" srcId="{38546A2B-5DA5-4699-9F2F-67A3B276BED8}" destId="{51AC299F-C6B3-4F16-8D01-04D5685CE139}" srcOrd="0" destOrd="0" presId="urn:microsoft.com/office/officeart/2005/8/layout/hProcess9"/>
    <dgm:cxn modelId="{43976BA7-9746-40A4-9E6B-FCEF0DA7820B}" type="presOf" srcId="{A2A5F741-CE93-49B7-8E00-42E7B8F77075}" destId="{97D0F0C6-DCD2-4710-A950-BCD2562D115C}" srcOrd="0" destOrd="0" presId="urn:microsoft.com/office/officeart/2005/8/layout/hProcess9"/>
    <dgm:cxn modelId="{7DF08DA9-D18C-4198-B3F1-19EB4C28BBE5}" type="presParOf" srcId="{51AC299F-C6B3-4F16-8D01-04D5685CE139}" destId="{EBCA8956-8770-4F1B-938E-12F2723B9DF1}" srcOrd="0" destOrd="0" presId="urn:microsoft.com/office/officeart/2005/8/layout/hProcess9"/>
    <dgm:cxn modelId="{01C9D6B1-7FE8-4FA4-A106-1412F8E3FEC7}" type="presParOf" srcId="{51AC299F-C6B3-4F16-8D01-04D5685CE139}" destId="{6267C4E0-992B-4A00-BFE6-5FCD6A4D9B18}" srcOrd="1" destOrd="0" presId="urn:microsoft.com/office/officeart/2005/8/layout/hProcess9"/>
    <dgm:cxn modelId="{CA89056F-449D-450E-A5B3-2032F81D484A}" type="presParOf" srcId="{6267C4E0-992B-4A00-BFE6-5FCD6A4D9B18}" destId="{66E3A9EF-95F6-4288-B569-A0751FF8A1DA}" srcOrd="0" destOrd="0" presId="urn:microsoft.com/office/officeart/2005/8/layout/hProcess9"/>
    <dgm:cxn modelId="{779F9D97-2A10-4230-A38A-1B8A7629A493}" type="presParOf" srcId="{6267C4E0-992B-4A00-BFE6-5FCD6A4D9B18}" destId="{B9A8777A-ADB6-46C3-AF35-482E7E6F3614}" srcOrd="1" destOrd="0" presId="urn:microsoft.com/office/officeart/2005/8/layout/hProcess9"/>
    <dgm:cxn modelId="{CB1FBB96-562D-44C3-A2C8-17BC39B8DA53}" type="presParOf" srcId="{6267C4E0-992B-4A00-BFE6-5FCD6A4D9B18}" destId="{6542398B-790C-4255-8C22-58A0788DC4EF}" srcOrd="2" destOrd="0" presId="urn:microsoft.com/office/officeart/2005/8/layout/hProcess9"/>
    <dgm:cxn modelId="{25AF7FB4-B9B2-4682-9053-EE40D9F3019E}" type="presParOf" srcId="{6267C4E0-992B-4A00-BFE6-5FCD6A4D9B18}" destId="{3F790887-7DE2-48C4-B474-5EEAC1CE74ED}" srcOrd="3" destOrd="0" presId="urn:microsoft.com/office/officeart/2005/8/layout/hProcess9"/>
    <dgm:cxn modelId="{50C8FB41-9821-4F53-AAC2-2CBFCBEDB91E}" type="presParOf" srcId="{6267C4E0-992B-4A00-BFE6-5FCD6A4D9B18}" destId="{97D0F0C6-DCD2-4710-A950-BCD2562D115C}" srcOrd="4" destOrd="0" presId="urn:microsoft.com/office/officeart/2005/8/layout/hProcess9"/>
    <dgm:cxn modelId="{E1D82EFF-613C-4A2A-A1BF-656ED4095051}" type="presParOf" srcId="{6267C4E0-992B-4A00-BFE6-5FCD6A4D9B18}" destId="{BF426AD9-16AF-4AEB-B72E-8005A71400FD}" srcOrd="5" destOrd="0" presId="urn:microsoft.com/office/officeart/2005/8/layout/hProcess9"/>
    <dgm:cxn modelId="{521F546D-AE9F-4F0A-A149-560EF8E64BEE}" type="presParOf" srcId="{6267C4E0-992B-4A00-BFE6-5FCD6A4D9B18}" destId="{96FD34C8-B521-401D-8664-3F9929F4BEF4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903F734-28D1-4C6B-A40C-5A1056486390}" type="doc">
      <dgm:prSet loTypeId="urn:microsoft.com/office/officeart/2005/8/layout/vList2" loCatId="list" qsTypeId="urn:microsoft.com/office/officeart/2005/8/quickstyle/3d1" qsCatId="3D" csTypeId="urn:microsoft.com/office/officeart/2005/8/colors/accent6_1" csCatId="accent6" phldr="1"/>
      <dgm:spPr/>
      <dgm:t>
        <a:bodyPr/>
        <a:lstStyle/>
        <a:p>
          <a:endParaRPr lang="pl-PL"/>
        </a:p>
      </dgm:t>
    </dgm:pt>
    <dgm:pt modelId="{674582EC-A6A6-448C-8EC5-91977D1FB2DB}">
      <dgm:prSet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noFill/>
        <a:ln w="19050">
          <a:solidFill>
            <a:srgbClr val="283172"/>
          </a:solidFill>
        </a:ln>
      </dgm:spPr>
      <dgm:t>
        <a:bodyPr/>
        <a:lstStyle/>
        <a:p>
          <a:pPr rtl="0"/>
          <a:r>
            <a:rPr lang="pl-PL" dirty="0" smtClean="0">
              <a:solidFill>
                <a:srgbClr val="283172"/>
              </a:solidFill>
              <a:latin typeface="Source Sans Pro Semibold" pitchFamily="34" charset="-18"/>
            </a:rPr>
            <a:t>Uczeń o wyjątkowym potencjale edukacyjnym </a:t>
          </a:r>
          <a:br>
            <a:rPr lang="pl-PL" dirty="0" smtClean="0">
              <a:solidFill>
                <a:srgbClr val="283172"/>
              </a:solidFill>
              <a:latin typeface="Source Sans Pro Semibold" pitchFamily="34" charset="-18"/>
            </a:rPr>
          </a:br>
          <a:r>
            <a:rPr lang="pl-PL" dirty="0" smtClean="0">
              <a:solidFill>
                <a:srgbClr val="283172"/>
              </a:solidFill>
              <a:latin typeface="Source Sans Pro Semibold" pitchFamily="34" charset="-18"/>
            </a:rPr>
            <a:t>– rekomendacje</a:t>
          </a:r>
          <a:endParaRPr lang="pl-PL" dirty="0">
            <a:solidFill>
              <a:srgbClr val="283172"/>
            </a:solidFill>
            <a:latin typeface="Source Sans Pro Semibold" pitchFamily="34" charset="-18"/>
          </a:endParaRPr>
        </a:p>
      </dgm:t>
    </dgm:pt>
    <dgm:pt modelId="{5B0A5D29-E6B2-42B3-8A70-1B2FA1B471D8}" type="parTrans" cxnId="{4F55075E-1A90-4715-85B4-F1782ABF6183}">
      <dgm:prSet/>
      <dgm:spPr/>
      <dgm:t>
        <a:bodyPr/>
        <a:lstStyle/>
        <a:p>
          <a:endParaRPr lang="pl-PL">
            <a:latin typeface="Source Sans Pro" pitchFamily="34" charset="-18"/>
          </a:endParaRPr>
        </a:p>
      </dgm:t>
    </dgm:pt>
    <dgm:pt modelId="{A8893F8B-9E53-4851-8DDB-DAC10A324DD3}" type="sibTrans" cxnId="{4F55075E-1A90-4715-85B4-F1782ABF6183}">
      <dgm:prSet/>
      <dgm:spPr/>
      <dgm:t>
        <a:bodyPr/>
        <a:lstStyle/>
        <a:p>
          <a:endParaRPr lang="pl-PL">
            <a:latin typeface="Source Sans Pro" pitchFamily="34" charset="-18"/>
          </a:endParaRPr>
        </a:p>
      </dgm:t>
    </dgm:pt>
    <dgm:pt modelId="{628F24C5-0E81-4107-8F86-08DB376BF5E8}">
      <dgm:prSet/>
      <dgm:spPr/>
      <dgm:t>
        <a:bodyPr/>
        <a:lstStyle/>
        <a:p>
          <a:pPr rtl="0"/>
          <a:r>
            <a:rPr lang="pl-PL" dirty="0" smtClean="0">
              <a:solidFill>
                <a:srgbClr val="283172"/>
              </a:solidFill>
              <a:latin typeface="Source Sans Pro" pitchFamily="34" charset="-18"/>
            </a:rPr>
            <a:t>Na etapie diagnozy: rozpoczynanie procesu diagnozy </a:t>
          </a:r>
          <a:r>
            <a:rPr lang="pl-PL" dirty="0" smtClean="0">
              <a:solidFill>
                <a:srgbClr val="283172"/>
              </a:solidFill>
              <a:latin typeface="Source Sans Pro" pitchFamily="34" charset="-18"/>
            </a:rPr>
            <a:t/>
          </a:r>
          <a:br>
            <a:rPr lang="pl-PL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dirty="0" smtClean="0">
              <a:solidFill>
                <a:srgbClr val="283172"/>
              </a:solidFill>
              <a:latin typeface="Source Sans Pro" pitchFamily="34" charset="-18"/>
            </a:rPr>
            <a:t>w </a:t>
          </a:r>
          <a:r>
            <a:rPr lang="pl-PL" dirty="0" smtClean="0">
              <a:solidFill>
                <a:srgbClr val="283172"/>
              </a:solidFill>
              <a:latin typeface="Source Sans Pro" pitchFamily="34" charset="-18"/>
            </a:rPr>
            <a:t>momencie przyjęcia ucznia do szkoły, podejście holistyczne, dokonywanie różnicowania w zakresie przyczyn obniżonych osiągnięć szkolnych uczniów, wprowadzenie aspektów </a:t>
          </a:r>
          <a:r>
            <a:rPr lang="pl-PL" b="1" dirty="0" smtClean="0">
              <a:solidFill>
                <a:srgbClr val="283172"/>
              </a:solidFill>
              <a:latin typeface="Source Sans Pro Semibold" pitchFamily="34" charset="-18"/>
            </a:rPr>
            <a:t>diagnozy funkcjonalnej</a:t>
          </a:r>
          <a:r>
            <a:rPr lang="pl-PL" dirty="0" smtClean="0">
              <a:solidFill>
                <a:srgbClr val="283172"/>
              </a:solidFill>
              <a:latin typeface="Source Sans Pro Semibold" pitchFamily="34" charset="-18"/>
            </a:rPr>
            <a:t>, </a:t>
          </a:r>
          <a:r>
            <a:rPr lang="pl-PL" dirty="0" smtClean="0">
              <a:solidFill>
                <a:srgbClr val="283172"/>
              </a:solidFill>
              <a:latin typeface="Source Sans Pro" pitchFamily="34" charset="-18"/>
            </a:rPr>
            <a:t>wykorzystywanie </a:t>
          </a:r>
          <a:r>
            <a:rPr lang="pl-PL" dirty="0" smtClean="0">
              <a:solidFill>
                <a:srgbClr val="283172"/>
              </a:solidFill>
              <a:latin typeface="Source Sans Pro" pitchFamily="34" charset="-18"/>
            </a:rPr>
            <a:t/>
          </a:r>
          <a:br>
            <a:rPr lang="pl-PL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dirty="0" smtClean="0">
              <a:solidFill>
                <a:srgbClr val="283172"/>
              </a:solidFill>
              <a:latin typeface="Source Sans Pro" pitchFamily="34" charset="-18"/>
            </a:rPr>
            <a:t>w </a:t>
          </a:r>
          <a:r>
            <a:rPr lang="pl-PL" dirty="0" smtClean="0">
              <a:solidFill>
                <a:srgbClr val="283172"/>
              </a:solidFill>
              <a:latin typeface="Source Sans Pro" pitchFamily="34" charset="-18"/>
            </a:rPr>
            <a:t>diagnozie różnych źródeł informacji.</a:t>
          </a:r>
          <a:endParaRPr lang="pl-PL" dirty="0">
            <a:solidFill>
              <a:srgbClr val="283172"/>
            </a:solidFill>
            <a:latin typeface="Source Sans Pro" pitchFamily="34" charset="-18"/>
          </a:endParaRPr>
        </a:p>
      </dgm:t>
    </dgm:pt>
    <dgm:pt modelId="{909769E4-5E01-4446-9A55-8646269E0FEA}" type="parTrans" cxnId="{A744BB51-9C59-42A8-AF64-2AE6FE573E22}">
      <dgm:prSet/>
      <dgm:spPr/>
      <dgm:t>
        <a:bodyPr/>
        <a:lstStyle/>
        <a:p>
          <a:endParaRPr lang="pl-PL">
            <a:latin typeface="Source Sans Pro" pitchFamily="34" charset="-18"/>
          </a:endParaRPr>
        </a:p>
      </dgm:t>
    </dgm:pt>
    <dgm:pt modelId="{C9EA4529-A064-4026-9449-5FDC3B075A4B}" type="sibTrans" cxnId="{A744BB51-9C59-42A8-AF64-2AE6FE573E22}">
      <dgm:prSet/>
      <dgm:spPr/>
      <dgm:t>
        <a:bodyPr/>
        <a:lstStyle/>
        <a:p>
          <a:endParaRPr lang="pl-PL">
            <a:latin typeface="Source Sans Pro" pitchFamily="34" charset="-18"/>
          </a:endParaRPr>
        </a:p>
      </dgm:t>
    </dgm:pt>
    <dgm:pt modelId="{6CF56AC7-06F3-40AC-801A-8F9D57A01F38}">
      <dgm:prSet/>
      <dgm:spPr/>
      <dgm:t>
        <a:bodyPr/>
        <a:lstStyle/>
        <a:p>
          <a:pPr rtl="0"/>
          <a:r>
            <a:rPr lang="pl-PL" dirty="0" smtClean="0">
              <a:solidFill>
                <a:srgbClr val="283172"/>
              </a:solidFill>
              <a:latin typeface="Source Sans Pro" pitchFamily="34" charset="-18"/>
            </a:rPr>
            <a:t>Na etapie pracy: </a:t>
          </a:r>
          <a:r>
            <a:rPr lang="pl-PL" b="1" dirty="0" smtClean="0">
              <a:solidFill>
                <a:srgbClr val="283172"/>
              </a:solidFill>
              <a:latin typeface="Source Sans Pro Semibold" pitchFamily="34" charset="-18"/>
            </a:rPr>
            <a:t>zidywidualizowanie toku nauczania</a:t>
          </a:r>
          <a:r>
            <a:rPr lang="pl-PL" dirty="0" smtClean="0">
              <a:solidFill>
                <a:srgbClr val="283172"/>
              </a:solidFill>
              <a:latin typeface="Source Sans Pro Semibold" pitchFamily="34" charset="-18"/>
            </a:rPr>
            <a:t>, </a:t>
          </a:r>
          <a:r>
            <a:rPr lang="pl-PL" dirty="0" smtClean="0">
              <a:solidFill>
                <a:srgbClr val="283172"/>
              </a:solidFill>
              <a:latin typeface="Source Sans Pro" pitchFamily="34" charset="-18"/>
            </a:rPr>
            <a:t>przedstawienie możliwości uczestniczenia w zajęciach dodatkowych (kursy, obozy edukacyjne, olimpiady, konkursy), objęcie ucznia i jego rodziców/opiekunów opieką poradni </a:t>
          </a:r>
          <a:r>
            <a:rPr lang="pl-PL" dirty="0" smtClean="0">
              <a:solidFill>
                <a:srgbClr val="283172"/>
              </a:solidFill>
              <a:latin typeface="Source Sans Pro" pitchFamily="34" charset="-18"/>
            </a:rPr>
            <a:t>psychologiczno-pedagogicznej, przeniesienie </a:t>
          </a:r>
          <a:r>
            <a:rPr lang="pl-PL" dirty="0" smtClean="0">
              <a:solidFill>
                <a:srgbClr val="283172"/>
              </a:solidFill>
              <a:latin typeface="Source Sans Pro" pitchFamily="34" charset="-18"/>
            </a:rPr>
            <a:t>ucznia do klasy starszej rocznikowo.</a:t>
          </a:r>
          <a:endParaRPr lang="pl-PL" dirty="0">
            <a:solidFill>
              <a:srgbClr val="283172"/>
            </a:solidFill>
            <a:latin typeface="Source Sans Pro" pitchFamily="34" charset="-18"/>
          </a:endParaRPr>
        </a:p>
      </dgm:t>
    </dgm:pt>
    <dgm:pt modelId="{7085528C-0F92-4F17-B77F-8DECC36A85ED}" type="parTrans" cxnId="{DD218753-FD8C-4178-B1AF-CA67C46DFE50}">
      <dgm:prSet/>
      <dgm:spPr/>
      <dgm:t>
        <a:bodyPr/>
        <a:lstStyle/>
        <a:p>
          <a:endParaRPr lang="pl-PL">
            <a:latin typeface="Source Sans Pro" pitchFamily="34" charset="-18"/>
          </a:endParaRPr>
        </a:p>
      </dgm:t>
    </dgm:pt>
    <dgm:pt modelId="{2F045ADE-9FAC-43FA-94A2-5450023F523A}" type="sibTrans" cxnId="{DD218753-FD8C-4178-B1AF-CA67C46DFE50}">
      <dgm:prSet/>
      <dgm:spPr/>
      <dgm:t>
        <a:bodyPr/>
        <a:lstStyle/>
        <a:p>
          <a:endParaRPr lang="pl-PL">
            <a:latin typeface="Source Sans Pro" pitchFamily="34" charset="-18"/>
          </a:endParaRPr>
        </a:p>
      </dgm:t>
    </dgm:pt>
    <dgm:pt modelId="{0123D4AD-8F17-4942-BA37-E9C624C82E80}" type="pres">
      <dgm:prSet presAssocID="{7903F734-28D1-4C6B-A40C-5A105648639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06C9B451-7769-499B-BB5D-2DECA92EF1DA}" type="pres">
      <dgm:prSet presAssocID="{674582EC-A6A6-448C-8EC5-91977D1FB2DB}" presName="parentText" presStyleLbl="node1" presStyleIdx="0" presStyleCnt="1" custLinFactNeighborY="-2929">
        <dgm:presLayoutVars>
          <dgm:chMax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pl-PL"/>
        </a:p>
      </dgm:t>
    </dgm:pt>
    <dgm:pt modelId="{25347F79-F8DB-498A-82EE-50A6F9F0F0E7}" type="pres">
      <dgm:prSet presAssocID="{674582EC-A6A6-448C-8EC5-91977D1FB2DB}" presName="childText" presStyleLbl="revTx" presStyleIdx="0" presStyleCnt="1" custLinFactNeighborY="939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4F55075E-1A90-4715-85B4-F1782ABF6183}" srcId="{7903F734-28D1-4C6B-A40C-5A1056486390}" destId="{674582EC-A6A6-448C-8EC5-91977D1FB2DB}" srcOrd="0" destOrd="0" parTransId="{5B0A5D29-E6B2-42B3-8A70-1B2FA1B471D8}" sibTransId="{A8893F8B-9E53-4851-8DDB-DAC10A324DD3}"/>
    <dgm:cxn modelId="{EB5037FD-9F5A-4325-A4D2-BBE43AE0A676}" type="presOf" srcId="{674582EC-A6A6-448C-8EC5-91977D1FB2DB}" destId="{06C9B451-7769-499B-BB5D-2DECA92EF1DA}" srcOrd="0" destOrd="0" presId="urn:microsoft.com/office/officeart/2005/8/layout/vList2"/>
    <dgm:cxn modelId="{C13C475E-23D9-439A-A184-594DAD756345}" type="presOf" srcId="{628F24C5-0E81-4107-8F86-08DB376BF5E8}" destId="{25347F79-F8DB-498A-82EE-50A6F9F0F0E7}" srcOrd="0" destOrd="0" presId="urn:microsoft.com/office/officeart/2005/8/layout/vList2"/>
    <dgm:cxn modelId="{DD218753-FD8C-4178-B1AF-CA67C46DFE50}" srcId="{674582EC-A6A6-448C-8EC5-91977D1FB2DB}" destId="{6CF56AC7-06F3-40AC-801A-8F9D57A01F38}" srcOrd="1" destOrd="0" parTransId="{7085528C-0F92-4F17-B77F-8DECC36A85ED}" sibTransId="{2F045ADE-9FAC-43FA-94A2-5450023F523A}"/>
    <dgm:cxn modelId="{A744BB51-9C59-42A8-AF64-2AE6FE573E22}" srcId="{674582EC-A6A6-448C-8EC5-91977D1FB2DB}" destId="{628F24C5-0E81-4107-8F86-08DB376BF5E8}" srcOrd="0" destOrd="0" parTransId="{909769E4-5E01-4446-9A55-8646269E0FEA}" sibTransId="{C9EA4529-A064-4026-9449-5FDC3B075A4B}"/>
    <dgm:cxn modelId="{E7338AF8-52DE-428E-9861-A6921769B180}" type="presOf" srcId="{6CF56AC7-06F3-40AC-801A-8F9D57A01F38}" destId="{25347F79-F8DB-498A-82EE-50A6F9F0F0E7}" srcOrd="0" destOrd="1" presId="urn:microsoft.com/office/officeart/2005/8/layout/vList2"/>
    <dgm:cxn modelId="{054BD4BA-96B3-40C3-9B1C-A91A0152A5FE}" type="presOf" srcId="{7903F734-28D1-4C6B-A40C-5A1056486390}" destId="{0123D4AD-8F17-4942-BA37-E9C624C82E80}" srcOrd="0" destOrd="0" presId="urn:microsoft.com/office/officeart/2005/8/layout/vList2"/>
    <dgm:cxn modelId="{0C7B7388-5978-479D-98C0-07F3F1152E7B}" type="presParOf" srcId="{0123D4AD-8F17-4942-BA37-E9C624C82E80}" destId="{06C9B451-7769-499B-BB5D-2DECA92EF1DA}" srcOrd="0" destOrd="0" presId="urn:microsoft.com/office/officeart/2005/8/layout/vList2"/>
    <dgm:cxn modelId="{03E655B8-5B6B-4F0E-BD9E-45ADC95F3A99}" type="presParOf" srcId="{0123D4AD-8F17-4942-BA37-E9C624C82E80}" destId="{25347F79-F8DB-498A-82EE-50A6F9F0F0E7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903F734-28D1-4C6B-A40C-5A1056486390}" type="doc">
      <dgm:prSet loTypeId="urn:microsoft.com/office/officeart/2005/8/layout/vList2" loCatId="list" qsTypeId="urn:microsoft.com/office/officeart/2005/8/quickstyle/3d1" qsCatId="3D" csTypeId="urn:microsoft.com/office/officeart/2005/8/colors/accent6_1" csCatId="accent6" phldr="1"/>
      <dgm:spPr/>
      <dgm:t>
        <a:bodyPr/>
        <a:lstStyle/>
        <a:p>
          <a:endParaRPr lang="pl-PL"/>
        </a:p>
      </dgm:t>
    </dgm:pt>
    <dgm:pt modelId="{674582EC-A6A6-448C-8EC5-91977D1FB2DB}">
      <dgm:prSet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noFill/>
        <a:ln w="19050">
          <a:solidFill>
            <a:srgbClr val="283172"/>
          </a:solidFill>
        </a:ln>
      </dgm:spPr>
      <dgm:t>
        <a:bodyPr/>
        <a:lstStyle/>
        <a:p>
          <a:pPr rtl="0"/>
          <a:r>
            <a:rPr lang="pl-PL" dirty="0" smtClean="0">
              <a:solidFill>
                <a:srgbClr val="283172"/>
              </a:solidFill>
              <a:latin typeface="Source Sans Pro Semibold" pitchFamily="34" charset="-18"/>
            </a:rPr>
            <a:t>Uczeń z rodziny dysfunkcyjnej </a:t>
          </a:r>
          <a:r>
            <a:rPr lang="pl-PL" dirty="0" smtClean="0">
              <a:solidFill>
                <a:srgbClr val="283172"/>
              </a:solidFill>
              <a:latin typeface="Source Sans Pro Semibold" pitchFamily="34" charset="-18"/>
            </a:rPr>
            <a:t/>
          </a:r>
          <a:br>
            <a:rPr lang="pl-PL" dirty="0" smtClean="0">
              <a:solidFill>
                <a:srgbClr val="283172"/>
              </a:solidFill>
              <a:latin typeface="Source Sans Pro Semibold" pitchFamily="34" charset="-18"/>
            </a:rPr>
          </a:br>
          <a:r>
            <a:rPr lang="pl-PL" dirty="0" smtClean="0">
              <a:solidFill>
                <a:srgbClr val="283172"/>
              </a:solidFill>
              <a:latin typeface="Source Sans Pro Semibold" pitchFamily="34" charset="-18"/>
            </a:rPr>
            <a:t>– </a:t>
          </a:r>
          <a:r>
            <a:rPr lang="pl-PL" dirty="0" smtClean="0">
              <a:solidFill>
                <a:srgbClr val="283172"/>
              </a:solidFill>
              <a:latin typeface="Source Sans Pro Semibold" pitchFamily="34" charset="-18"/>
            </a:rPr>
            <a:t>rekomendacje</a:t>
          </a:r>
          <a:endParaRPr lang="pl-PL" dirty="0">
            <a:solidFill>
              <a:srgbClr val="283172"/>
            </a:solidFill>
            <a:latin typeface="Source Sans Pro Semibold" pitchFamily="34" charset="-18"/>
          </a:endParaRPr>
        </a:p>
      </dgm:t>
    </dgm:pt>
    <dgm:pt modelId="{5B0A5D29-E6B2-42B3-8A70-1B2FA1B471D8}" type="parTrans" cxnId="{4F55075E-1A90-4715-85B4-F1782ABF6183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A8893F8B-9E53-4851-8DDB-DAC10A324DD3}" type="sibTrans" cxnId="{4F55075E-1A90-4715-85B4-F1782ABF6183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628F24C5-0E81-4107-8F86-08DB376BF5E8}">
      <dgm:prSet/>
      <dgm:spPr/>
      <dgm:t>
        <a:bodyPr/>
        <a:lstStyle/>
        <a:p>
          <a:pPr rtl="0"/>
          <a:r>
            <a:rPr lang="pl-PL" dirty="0" smtClean="0">
              <a:solidFill>
                <a:srgbClr val="283172"/>
              </a:solidFill>
              <a:latin typeface="Source Sans Pro" pitchFamily="34" charset="-18"/>
            </a:rPr>
            <a:t>Na etapie diagnozy: uważna obserwacja symptomów behawioralnych i psychologicznych mogących świadczyć </a:t>
          </a:r>
          <a:br>
            <a:rPr lang="pl-PL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dirty="0" smtClean="0">
              <a:solidFill>
                <a:srgbClr val="283172"/>
              </a:solidFill>
              <a:latin typeface="Source Sans Pro" pitchFamily="34" charset="-18"/>
            </a:rPr>
            <a:t>o problemie występującym w rodzinie dziecka; </a:t>
          </a:r>
          <a:r>
            <a:rPr lang="pl-PL" b="1" dirty="0" smtClean="0">
              <a:solidFill>
                <a:srgbClr val="283172"/>
              </a:solidFill>
              <a:latin typeface="Source Sans Pro Semibold" pitchFamily="34" charset="-18"/>
            </a:rPr>
            <a:t>postępowanie zgodnie ze schematem rozmowy interwencyjnej</a:t>
          </a:r>
          <a:r>
            <a:rPr lang="pl-PL" b="0" dirty="0" smtClean="0">
              <a:solidFill>
                <a:srgbClr val="283172"/>
              </a:solidFill>
              <a:latin typeface="Source Sans Pro Semibold" pitchFamily="34" charset="-18"/>
            </a:rPr>
            <a:t>.</a:t>
          </a:r>
          <a:endParaRPr lang="pl-PL" dirty="0">
            <a:solidFill>
              <a:srgbClr val="283172"/>
            </a:solidFill>
            <a:latin typeface="Source Sans Pro Semibold" pitchFamily="34" charset="-18"/>
          </a:endParaRPr>
        </a:p>
      </dgm:t>
    </dgm:pt>
    <dgm:pt modelId="{909769E4-5E01-4446-9A55-8646269E0FEA}" type="parTrans" cxnId="{A744BB51-9C59-42A8-AF64-2AE6FE573E22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C9EA4529-A064-4026-9449-5FDC3B075A4B}" type="sibTrans" cxnId="{A744BB51-9C59-42A8-AF64-2AE6FE573E22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BFEB4006-9F54-4318-98F4-4BA6F1A2A65A}">
      <dgm:prSet/>
      <dgm:spPr/>
      <dgm:t>
        <a:bodyPr/>
        <a:lstStyle/>
        <a:p>
          <a:pPr rtl="0"/>
          <a:r>
            <a:rPr lang="pl-PL" dirty="0" smtClean="0">
              <a:solidFill>
                <a:srgbClr val="283172"/>
              </a:solidFill>
              <a:latin typeface="Source Sans Pro" pitchFamily="34" charset="-18"/>
            </a:rPr>
            <a:t>Na etapie pracy: zachęcanie do </a:t>
          </a:r>
          <a:r>
            <a:rPr lang="pl-PL" dirty="0" smtClean="0">
              <a:solidFill>
                <a:srgbClr val="283172"/>
              </a:solidFill>
              <a:latin typeface="Source Sans Pro" pitchFamily="34" charset="-18"/>
            </a:rPr>
            <a:t>współpracy z </a:t>
          </a:r>
          <a:r>
            <a:rPr lang="pl-PL" dirty="0" smtClean="0">
              <a:solidFill>
                <a:srgbClr val="283172"/>
              </a:solidFill>
              <a:latin typeface="Source Sans Pro" pitchFamily="34" charset="-18"/>
            </a:rPr>
            <a:t>innymi uczniami, wyznaczanie dodatkowej funkcji w klasie, okazywanie zainteresowania, zachęcanie do rozwijania zainteresowań.</a:t>
          </a:r>
          <a:endParaRPr lang="pl-PL" dirty="0">
            <a:solidFill>
              <a:srgbClr val="283172"/>
            </a:solidFill>
            <a:latin typeface="Source Sans Pro" pitchFamily="34" charset="-18"/>
          </a:endParaRPr>
        </a:p>
      </dgm:t>
    </dgm:pt>
    <dgm:pt modelId="{6CC311F3-388F-4874-9FB7-A0DECE565089}" type="parTrans" cxnId="{53B85ACC-6F8D-4813-BCA6-C5632584DE5C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201F3387-0C61-4C0D-8E7D-657E16048264}" type="sibTrans" cxnId="{53B85ACC-6F8D-4813-BCA6-C5632584DE5C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0123D4AD-8F17-4942-BA37-E9C624C82E80}" type="pres">
      <dgm:prSet presAssocID="{7903F734-28D1-4C6B-A40C-5A105648639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06C9B451-7769-499B-BB5D-2DECA92EF1DA}" type="pres">
      <dgm:prSet presAssocID="{674582EC-A6A6-448C-8EC5-91977D1FB2DB}" presName="parentText" presStyleLbl="node1" presStyleIdx="0" presStyleCnt="1" custLinFactNeighborY="-2929">
        <dgm:presLayoutVars>
          <dgm:chMax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pl-PL"/>
        </a:p>
      </dgm:t>
    </dgm:pt>
    <dgm:pt modelId="{25347F79-F8DB-498A-82EE-50A6F9F0F0E7}" type="pres">
      <dgm:prSet presAssocID="{674582EC-A6A6-448C-8EC5-91977D1FB2DB}" presName="childText" presStyleLbl="revTx" presStyleIdx="0" presStyleCnt="1" custLinFactNeighborY="939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4F55075E-1A90-4715-85B4-F1782ABF6183}" srcId="{7903F734-28D1-4C6B-A40C-5A1056486390}" destId="{674582EC-A6A6-448C-8EC5-91977D1FB2DB}" srcOrd="0" destOrd="0" parTransId="{5B0A5D29-E6B2-42B3-8A70-1B2FA1B471D8}" sibTransId="{A8893F8B-9E53-4851-8DDB-DAC10A324DD3}"/>
    <dgm:cxn modelId="{53B85ACC-6F8D-4813-BCA6-C5632584DE5C}" srcId="{674582EC-A6A6-448C-8EC5-91977D1FB2DB}" destId="{BFEB4006-9F54-4318-98F4-4BA6F1A2A65A}" srcOrd="1" destOrd="0" parTransId="{6CC311F3-388F-4874-9FB7-A0DECE565089}" sibTransId="{201F3387-0C61-4C0D-8E7D-657E16048264}"/>
    <dgm:cxn modelId="{42ECB3FC-3932-4EE4-97AA-F6FCC2AB24EC}" type="presOf" srcId="{BFEB4006-9F54-4318-98F4-4BA6F1A2A65A}" destId="{25347F79-F8DB-498A-82EE-50A6F9F0F0E7}" srcOrd="0" destOrd="1" presId="urn:microsoft.com/office/officeart/2005/8/layout/vList2"/>
    <dgm:cxn modelId="{8582836C-45E5-49D4-A21F-D6FBC85CB3F8}" type="presOf" srcId="{7903F734-28D1-4C6B-A40C-5A1056486390}" destId="{0123D4AD-8F17-4942-BA37-E9C624C82E80}" srcOrd="0" destOrd="0" presId="urn:microsoft.com/office/officeart/2005/8/layout/vList2"/>
    <dgm:cxn modelId="{7B69DCBF-A6C3-4F4F-B05D-E7D208645523}" type="presOf" srcId="{628F24C5-0E81-4107-8F86-08DB376BF5E8}" destId="{25347F79-F8DB-498A-82EE-50A6F9F0F0E7}" srcOrd="0" destOrd="0" presId="urn:microsoft.com/office/officeart/2005/8/layout/vList2"/>
    <dgm:cxn modelId="{A744BB51-9C59-42A8-AF64-2AE6FE573E22}" srcId="{674582EC-A6A6-448C-8EC5-91977D1FB2DB}" destId="{628F24C5-0E81-4107-8F86-08DB376BF5E8}" srcOrd="0" destOrd="0" parTransId="{909769E4-5E01-4446-9A55-8646269E0FEA}" sibTransId="{C9EA4529-A064-4026-9449-5FDC3B075A4B}"/>
    <dgm:cxn modelId="{71E0A095-CF41-4B12-8F48-092E9BF1DACE}" type="presOf" srcId="{674582EC-A6A6-448C-8EC5-91977D1FB2DB}" destId="{06C9B451-7769-499B-BB5D-2DECA92EF1DA}" srcOrd="0" destOrd="0" presId="urn:microsoft.com/office/officeart/2005/8/layout/vList2"/>
    <dgm:cxn modelId="{A0530F00-1E4A-42F1-A510-52A59E67EDEA}" type="presParOf" srcId="{0123D4AD-8F17-4942-BA37-E9C624C82E80}" destId="{06C9B451-7769-499B-BB5D-2DECA92EF1DA}" srcOrd="0" destOrd="0" presId="urn:microsoft.com/office/officeart/2005/8/layout/vList2"/>
    <dgm:cxn modelId="{DDAE906C-0880-40A8-A0D8-AF64489FF985}" type="presParOf" srcId="{0123D4AD-8F17-4942-BA37-E9C624C82E80}" destId="{25347F79-F8DB-498A-82EE-50A6F9F0F0E7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903F734-28D1-4C6B-A40C-5A1056486390}" type="doc">
      <dgm:prSet loTypeId="urn:microsoft.com/office/officeart/2005/8/layout/vList2" loCatId="list" qsTypeId="urn:microsoft.com/office/officeart/2005/8/quickstyle/3d1" qsCatId="3D" csTypeId="urn:microsoft.com/office/officeart/2005/8/colors/accent6_1" csCatId="accent6" phldr="1"/>
      <dgm:spPr/>
      <dgm:t>
        <a:bodyPr/>
        <a:lstStyle/>
        <a:p>
          <a:endParaRPr lang="pl-PL"/>
        </a:p>
      </dgm:t>
    </dgm:pt>
    <dgm:pt modelId="{674582EC-A6A6-448C-8EC5-91977D1FB2DB}">
      <dgm:prSet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noFill/>
        <a:ln w="19050">
          <a:solidFill>
            <a:srgbClr val="283172"/>
          </a:solidFill>
        </a:ln>
      </dgm:spPr>
      <dgm:t>
        <a:bodyPr/>
        <a:lstStyle/>
        <a:p>
          <a:pPr rtl="0"/>
          <a:r>
            <a:rPr lang="pl-PL" dirty="0" smtClean="0">
              <a:solidFill>
                <a:srgbClr val="283172"/>
              </a:solidFill>
              <a:latin typeface="Source Sans Pro Semibold" pitchFamily="34" charset="-18"/>
            </a:rPr>
            <a:t>Uczeń z </a:t>
          </a:r>
          <a:r>
            <a:rPr lang="pl-PL" dirty="0" smtClean="0">
              <a:solidFill>
                <a:srgbClr val="283172"/>
              </a:solidFill>
              <a:latin typeface="Source Sans Pro Semibold" pitchFamily="34" charset="-18"/>
            </a:rPr>
            <a:t>dysleksją – </a:t>
          </a:r>
          <a:r>
            <a:rPr lang="pl-PL" dirty="0" smtClean="0">
              <a:solidFill>
                <a:srgbClr val="283172"/>
              </a:solidFill>
              <a:latin typeface="Source Sans Pro Semibold" pitchFamily="34" charset="-18"/>
            </a:rPr>
            <a:t>rekomendacje</a:t>
          </a:r>
          <a:endParaRPr lang="pl-PL" dirty="0">
            <a:solidFill>
              <a:srgbClr val="283172"/>
            </a:solidFill>
            <a:latin typeface="Source Sans Pro Semibold" pitchFamily="34" charset="-18"/>
          </a:endParaRPr>
        </a:p>
      </dgm:t>
    </dgm:pt>
    <dgm:pt modelId="{5B0A5D29-E6B2-42B3-8A70-1B2FA1B471D8}" type="parTrans" cxnId="{4F55075E-1A90-4715-85B4-F1782ABF6183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A8893F8B-9E53-4851-8DDB-DAC10A324DD3}" type="sibTrans" cxnId="{4F55075E-1A90-4715-85B4-F1782ABF6183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628F24C5-0E81-4107-8F86-08DB376BF5E8}">
      <dgm:prSet/>
      <dgm:spPr/>
      <dgm:t>
        <a:bodyPr/>
        <a:lstStyle/>
        <a:p>
          <a:pPr rtl="0"/>
          <a:r>
            <a:rPr lang="pl-PL" b="0" dirty="0" smtClean="0">
              <a:solidFill>
                <a:srgbClr val="283172"/>
              </a:solidFill>
              <a:latin typeface="Source Sans Pro" pitchFamily="34" charset="-18"/>
            </a:rPr>
            <a:t>Jednostką upoważnioną do wydawania </a:t>
          </a:r>
          <a:br>
            <a:rPr lang="pl-PL" b="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b="0" dirty="0" smtClean="0">
              <a:solidFill>
                <a:srgbClr val="283172"/>
              </a:solidFill>
              <a:latin typeface="Source Sans Pro" pitchFamily="34" charset="-18"/>
            </a:rPr>
            <a:t>diagnozy dotyczącej dysleksji jest przychodnia psychologiczno-pedagogiczna, jednak nauczyciel powinien obserwować ucznia i w przypadku </a:t>
          </a:r>
          <a:br>
            <a:rPr lang="pl-PL" b="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b="0" dirty="0" smtClean="0">
              <a:solidFill>
                <a:srgbClr val="283172"/>
              </a:solidFill>
              <a:latin typeface="Source Sans Pro" pitchFamily="34" charset="-18"/>
            </a:rPr>
            <a:t>zauważenia jakichkolwiek niepokojących sygnałów kierować go na specjalistyczne badania.</a:t>
          </a:r>
          <a:endParaRPr lang="pl-PL" b="0" dirty="0">
            <a:solidFill>
              <a:srgbClr val="283172"/>
            </a:solidFill>
            <a:latin typeface="Source Sans Pro" pitchFamily="34" charset="-18"/>
          </a:endParaRPr>
        </a:p>
      </dgm:t>
    </dgm:pt>
    <dgm:pt modelId="{909769E4-5E01-4446-9A55-8646269E0FEA}" type="parTrans" cxnId="{A744BB51-9C59-42A8-AF64-2AE6FE573E22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C9EA4529-A064-4026-9449-5FDC3B075A4B}" type="sibTrans" cxnId="{A744BB51-9C59-42A8-AF64-2AE6FE573E22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CF955F81-64B1-400B-BEE1-F19A6087FBAF}">
      <dgm:prSet/>
      <dgm:spPr/>
      <dgm:t>
        <a:bodyPr/>
        <a:lstStyle/>
        <a:p>
          <a:pPr rtl="0"/>
          <a:r>
            <a:rPr lang="pl-PL" b="0" dirty="0" smtClean="0">
              <a:solidFill>
                <a:srgbClr val="283172"/>
              </a:solidFill>
              <a:latin typeface="Source Sans Pro" pitchFamily="34" charset="-18"/>
            </a:rPr>
            <a:t>Na etapie pracy: postępowanie zgodnie </a:t>
          </a:r>
          <a:br>
            <a:rPr lang="pl-PL" b="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b="0" dirty="0" smtClean="0">
              <a:solidFill>
                <a:srgbClr val="283172"/>
              </a:solidFill>
              <a:latin typeface="Source Sans Pro" pitchFamily="34" charset="-18"/>
            </a:rPr>
            <a:t>z </a:t>
          </a:r>
          <a:r>
            <a:rPr lang="pl-PL" b="0" dirty="0" smtClean="0">
              <a:solidFill>
                <a:srgbClr val="283172"/>
              </a:solidFill>
              <a:latin typeface="Source Sans Pro Semibold" pitchFamily="34" charset="-18"/>
            </a:rPr>
            <a:t>pięciostopniowym modelem udzielania </a:t>
          </a:r>
          <a:br>
            <a:rPr lang="pl-PL" b="0" dirty="0" smtClean="0">
              <a:solidFill>
                <a:srgbClr val="283172"/>
              </a:solidFill>
              <a:latin typeface="Source Sans Pro Semibold" pitchFamily="34" charset="-18"/>
            </a:rPr>
          </a:br>
          <a:r>
            <a:rPr lang="pl-PL" b="0" dirty="0" smtClean="0">
              <a:solidFill>
                <a:srgbClr val="283172"/>
              </a:solidFill>
              <a:latin typeface="Source Sans Pro Semibold" pitchFamily="34" charset="-18"/>
            </a:rPr>
            <a:t>pomocy</a:t>
          </a:r>
          <a:r>
            <a:rPr lang="pl-PL" b="0" dirty="0" smtClean="0">
              <a:solidFill>
                <a:srgbClr val="283172"/>
              </a:solidFill>
              <a:latin typeface="Source Sans Pro" pitchFamily="34" charset="-18"/>
            </a:rPr>
            <a:t> dostosowanym do głębokości zaburzeń przejawianych przez ucznia.</a:t>
          </a:r>
        </a:p>
      </dgm:t>
    </dgm:pt>
    <dgm:pt modelId="{2EF28A66-B725-4258-A262-4E4CFBCEF52E}" type="sibTrans" cxnId="{16DA7C8D-3D73-411E-BFD6-9B22373F8650}">
      <dgm:prSet/>
      <dgm:spPr/>
      <dgm:t>
        <a:bodyPr/>
        <a:lstStyle/>
        <a:p>
          <a:endParaRPr lang="pl-PL"/>
        </a:p>
      </dgm:t>
    </dgm:pt>
    <dgm:pt modelId="{47C3EDA4-87B0-4510-940B-40D9FB958319}" type="parTrans" cxnId="{16DA7C8D-3D73-411E-BFD6-9B22373F8650}">
      <dgm:prSet/>
      <dgm:spPr/>
      <dgm:t>
        <a:bodyPr/>
        <a:lstStyle/>
        <a:p>
          <a:endParaRPr lang="pl-PL"/>
        </a:p>
      </dgm:t>
    </dgm:pt>
    <dgm:pt modelId="{0123D4AD-8F17-4942-BA37-E9C624C82E80}" type="pres">
      <dgm:prSet presAssocID="{7903F734-28D1-4C6B-A40C-5A105648639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06C9B451-7769-499B-BB5D-2DECA92EF1DA}" type="pres">
      <dgm:prSet presAssocID="{674582EC-A6A6-448C-8EC5-91977D1FB2DB}" presName="parentText" presStyleLbl="node1" presStyleIdx="0" presStyleCnt="1" custLinFactNeighborY="-492">
        <dgm:presLayoutVars>
          <dgm:chMax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pl-PL"/>
        </a:p>
      </dgm:t>
    </dgm:pt>
    <dgm:pt modelId="{25347F79-F8DB-498A-82EE-50A6F9F0F0E7}" type="pres">
      <dgm:prSet presAssocID="{674582EC-A6A6-448C-8EC5-91977D1FB2DB}" presName="childText" presStyleLbl="revTx" presStyleIdx="0" presStyleCnt="1" custLinFactNeighborY="939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4F55075E-1A90-4715-85B4-F1782ABF6183}" srcId="{7903F734-28D1-4C6B-A40C-5A1056486390}" destId="{674582EC-A6A6-448C-8EC5-91977D1FB2DB}" srcOrd="0" destOrd="0" parTransId="{5B0A5D29-E6B2-42B3-8A70-1B2FA1B471D8}" sibTransId="{A8893F8B-9E53-4851-8DDB-DAC10A324DD3}"/>
    <dgm:cxn modelId="{5B4BDEC2-FF15-4952-81A2-693FA2318AE9}" type="presOf" srcId="{CF955F81-64B1-400B-BEE1-F19A6087FBAF}" destId="{25347F79-F8DB-498A-82EE-50A6F9F0F0E7}" srcOrd="0" destOrd="1" presId="urn:microsoft.com/office/officeart/2005/8/layout/vList2"/>
    <dgm:cxn modelId="{D89F79E5-3850-4A4D-8D55-BB0256953AF9}" type="presOf" srcId="{7903F734-28D1-4C6B-A40C-5A1056486390}" destId="{0123D4AD-8F17-4942-BA37-E9C624C82E80}" srcOrd="0" destOrd="0" presId="urn:microsoft.com/office/officeart/2005/8/layout/vList2"/>
    <dgm:cxn modelId="{BFA157F1-F5BE-4C6E-9D94-46ABD853A57A}" type="presOf" srcId="{628F24C5-0E81-4107-8F86-08DB376BF5E8}" destId="{25347F79-F8DB-498A-82EE-50A6F9F0F0E7}" srcOrd="0" destOrd="0" presId="urn:microsoft.com/office/officeart/2005/8/layout/vList2"/>
    <dgm:cxn modelId="{16DA7C8D-3D73-411E-BFD6-9B22373F8650}" srcId="{674582EC-A6A6-448C-8EC5-91977D1FB2DB}" destId="{CF955F81-64B1-400B-BEE1-F19A6087FBAF}" srcOrd="1" destOrd="0" parTransId="{47C3EDA4-87B0-4510-940B-40D9FB958319}" sibTransId="{2EF28A66-B725-4258-A262-4E4CFBCEF52E}"/>
    <dgm:cxn modelId="{033DF5F3-86DC-4F2C-A513-5A9D2A0F2D24}" type="presOf" srcId="{674582EC-A6A6-448C-8EC5-91977D1FB2DB}" destId="{06C9B451-7769-499B-BB5D-2DECA92EF1DA}" srcOrd="0" destOrd="0" presId="urn:microsoft.com/office/officeart/2005/8/layout/vList2"/>
    <dgm:cxn modelId="{A744BB51-9C59-42A8-AF64-2AE6FE573E22}" srcId="{674582EC-A6A6-448C-8EC5-91977D1FB2DB}" destId="{628F24C5-0E81-4107-8F86-08DB376BF5E8}" srcOrd="0" destOrd="0" parTransId="{909769E4-5E01-4446-9A55-8646269E0FEA}" sibTransId="{C9EA4529-A064-4026-9449-5FDC3B075A4B}"/>
    <dgm:cxn modelId="{7997C32A-0301-4C64-99BF-18A95B8D0845}" type="presParOf" srcId="{0123D4AD-8F17-4942-BA37-E9C624C82E80}" destId="{06C9B451-7769-499B-BB5D-2DECA92EF1DA}" srcOrd="0" destOrd="0" presId="urn:microsoft.com/office/officeart/2005/8/layout/vList2"/>
    <dgm:cxn modelId="{7637C539-68B2-4F93-98E2-CDF72185D9DE}" type="presParOf" srcId="{0123D4AD-8F17-4942-BA37-E9C624C82E80}" destId="{25347F79-F8DB-498A-82EE-50A6F9F0F0E7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903F734-28D1-4C6B-A40C-5A1056486390}" type="doc">
      <dgm:prSet loTypeId="urn:microsoft.com/office/officeart/2005/8/layout/vList2" loCatId="list" qsTypeId="urn:microsoft.com/office/officeart/2005/8/quickstyle/3d1" qsCatId="3D" csTypeId="urn:microsoft.com/office/officeart/2005/8/colors/accent6_1" csCatId="accent6" phldr="1"/>
      <dgm:spPr/>
      <dgm:t>
        <a:bodyPr/>
        <a:lstStyle/>
        <a:p>
          <a:endParaRPr lang="pl-PL"/>
        </a:p>
      </dgm:t>
    </dgm:pt>
    <dgm:pt modelId="{674582EC-A6A6-448C-8EC5-91977D1FB2DB}">
      <dgm:prSet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noFill/>
        <a:ln w="19050">
          <a:solidFill>
            <a:srgbClr val="283172"/>
          </a:solidFill>
        </a:ln>
      </dgm:spPr>
      <dgm:t>
        <a:bodyPr/>
        <a:lstStyle/>
        <a:p>
          <a:pPr rtl="0"/>
          <a:r>
            <a:rPr lang="pl-PL" dirty="0" smtClean="0">
              <a:solidFill>
                <a:srgbClr val="283172"/>
              </a:solidFill>
              <a:latin typeface="Source Sans Pro Semibold" pitchFamily="34" charset="-18"/>
            </a:rPr>
            <a:t>Uczeń z </a:t>
          </a:r>
          <a:r>
            <a:rPr lang="pl-PL" dirty="0" err="1" smtClean="0">
              <a:solidFill>
                <a:srgbClr val="283172"/>
              </a:solidFill>
              <a:latin typeface="Source Sans Pro Semibold" pitchFamily="34" charset="-18"/>
            </a:rPr>
            <a:t>ADHD</a:t>
          </a:r>
          <a:r>
            <a:rPr lang="pl-PL" dirty="0" smtClean="0">
              <a:solidFill>
                <a:srgbClr val="283172"/>
              </a:solidFill>
              <a:latin typeface="Source Sans Pro Semibold" pitchFamily="34" charset="-18"/>
            </a:rPr>
            <a:t>– rekomendacje</a:t>
          </a:r>
          <a:endParaRPr lang="pl-PL" dirty="0">
            <a:solidFill>
              <a:srgbClr val="283172"/>
            </a:solidFill>
            <a:latin typeface="Source Sans Pro Semibold" pitchFamily="34" charset="-18"/>
          </a:endParaRPr>
        </a:p>
      </dgm:t>
    </dgm:pt>
    <dgm:pt modelId="{5B0A5D29-E6B2-42B3-8A70-1B2FA1B471D8}" type="parTrans" cxnId="{4F55075E-1A90-4715-85B4-F1782ABF6183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A8893F8B-9E53-4851-8DDB-DAC10A324DD3}" type="sibTrans" cxnId="{4F55075E-1A90-4715-85B4-F1782ABF6183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628F24C5-0E81-4107-8F86-08DB376BF5E8}">
      <dgm:prSet/>
      <dgm:spPr/>
      <dgm:t>
        <a:bodyPr/>
        <a:lstStyle/>
        <a:p>
          <a:pPr rtl="0"/>
          <a:r>
            <a:rPr lang="pl-PL" dirty="0" smtClean="0">
              <a:solidFill>
                <a:srgbClr val="283172"/>
              </a:solidFill>
              <a:latin typeface="Source Sans Pro" pitchFamily="34" charset="-18"/>
            </a:rPr>
            <a:t>Jednostką upoważnioną do wydawania diagnozy dotyczącej dysleksji jest przychodnia psychologiczno-</a:t>
          </a:r>
          <a:br>
            <a:rPr lang="pl-PL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dirty="0" smtClean="0">
              <a:solidFill>
                <a:srgbClr val="283172"/>
              </a:solidFill>
              <a:latin typeface="Source Sans Pro" pitchFamily="34" charset="-18"/>
            </a:rPr>
            <a:t>-pedagogiczna, jednak nauczyciel powinien obserwować ucznia i w przypadku zauważenia jakichkolwiek niepokojących sygnałów kierować </a:t>
          </a:r>
          <a:br>
            <a:rPr lang="pl-PL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dirty="0" smtClean="0">
              <a:solidFill>
                <a:srgbClr val="283172"/>
              </a:solidFill>
              <a:latin typeface="Source Sans Pro" pitchFamily="34" charset="-18"/>
            </a:rPr>
            <a:t>go na specjalistyczne badania.</a:t>
          </a:r>
          <a:endParaRPr lang="pl-PL" dirty="0">
            <a:solidFill>
              <a:srgbClr val="283172"/>
            </a:solidFill>
            <a:latin typeface="Source Sans Pro" pitchFamily="34" charset="-18"/>
          </a:endParaRPr>
        </a:p>
      </dgm:t>
    </dgm:pt>
    <dgm:pt modelId="{909769E4-5E01-4446-9A55-8646269E0FEA}" type="parTrans" cxnId="{A744BB51-9C59-42A8-AF64-2AE6FE573E22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C9EA4529-A064-4026-9449-5FDC3B075A4B}" type="sibTrans" cxnId="{A744BB51-9C59-42A8-AF64-2AE6FE573E22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07C8E29F-62CE-4EAE-8D67-6E0451AB2765}">
      <dgm:prSet/>
      <dgm:spPr/>
      <dgm:t>
        <a:bodyPr/>
        <a:lstStyle/>
        <a:p>
          <a:pPr rtl="0"/>
          <a:r>
            <a:rPr lang="pl-PL" dirty="0" smtClean="0">
              <a:solidFill>
                <a:srgbClr val="283172"/>
              </a:solidFill>
              <a:latin typeface="Source Sans Pro" pitchFamily="34" charset="-18"/>
            </a:rPr>
            <a:t>Na etapie pracy: postępowanie zgodnie </a:t>
          </a:r>
          <a:br>
            <a:rPr lang="pl-PL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dirty="0" smtClean="0">
              <a:solidFill>
                <a:srgbClr val="283172"/>
              </a:solidFill>
              <a:latin typeface="Source Sans Pro" pitchFamily="34" charset="-18"/>
            </a:rPr>
            <a:t>z </a:t>
          </a:r>
          <a:r>
            <a:rPr lang="pl-PL" b="1" dirty="0" smtClean="0">
              <a:solidFill>
                <a:srgbClr val="283172"/>
              </a:solidFill>
              <a:latin typeface="Source Sans Pro Semibold" pitchFamily="34" charset="-18"/>
            </a:rPr>
            <a:t>pięciostopniowym modelem udzielania </a:t>
          </a:r>
          <a:br>
            <a:rPr lang="pl-PL" b="1" dirty="0" smtClean="0">
              <a:solidFill>
                <a:srgbClr val="283172"/>
              </a:solidFill>
              <a:latin typeface="Source Sans Pro Semibold" pitchFamily="34" charset="-18"/>
            </a:rPr>
          </a:br>
          <a:r>
            <a:rPr lang="pl-PL" b="1" dirty="0" smtClean="0">
              <a:solidFill>
                <a:srgbClr val="283172"/>
              </a:solidFill>
              <a:latin typeface="Source Sans Pro Semibold" pitchFamily="34" charset="-18"/>
            </a:rPr>
            <a:t>pomocy</a:t>
          </a:r>
          <a:r>
            <a:rPr lang="pl-PL" dirty="0" smtClean="0">
              <a:solidFill>
                <a:srgbClr val="283172"/>
              </a:solidFill>
              <a:latin typeface="Source Sans Pro Semibold" pitchFamily="34" charset="-18"/>
            </a:rPr>
            <a:t> </a:t>
          </a:r>
          <a:r>
            <a:rPr lang="pl-PL" dirty="0" smtClean="0">
              <a:solidFill>
                <a:srgbClr val="283172"/>
              </a:solidFill>
              <a:latin typeface="Source Sans Pro" pitchFamily="34" charset="-18"/>
            </a:rPr>
            <a:t>dostosowanym do głębokości zaburzeń </a:t>
          </a:r>
          <a:br>
            <a:rPr lang="pl-PL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dirty="0" smtClean="0">
              <a:solidFill>
                <a:srgbClr val="283172"/>
              </a:solidFill>
              <a:latin typeface="Source Sans Pro" pitchFamily="34" charset="-18"/>
            </a:rPr>
            <a:t>przejawianych przez ucznia.</a:t>
          </a:r>
        </a:p>
      </dgm:t>
    </dgm:pt>
    <dgm:pt modelId="{53D866B6-A213-445C-B117-28C4041883D7}" type="parTrans" cxnId="{B270ACF4-08CC-45E2-854D-26DA1794F29A}">
      <dgm:prSet/>
      <dgm:spPr/>
      <dgm:t>
        <a:bodyPr/>
        <a:lstStyle/>
        <a:p>
          <a:endParaRPr lang="pl-PL"/>
        </a:p>
      </dgm:t>
    </dgm:pt>
    <dgm:pt modelId="{6732A6CD-2003-48DF-963D-2471ED37D177}" type="sibTrans" cxnId="{B270ACF4-08CC-45E2-854D-26DA1794F29A}">
      <dgm:prSet/>
      <dgm:spPr/>
      <dgm:t>
        <a:bodyPr/>
        <a:lstStyle/>
        <a:p>
          <a:endParaRPr lang="pl-PL"/>
        </a:p>
      </dgm:t>
    </dgm:pt>
    <dgm:pt modelId="{0123D4AD-8F17-4942-BA37-E9C624C82E80}" type="pres">
      <dgm:prSet presAssocID="{7903F734-28D1-4C6B-A40C-5A105648639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06C9B451-7769-499B-BB5D-2DECA92EF1DA}" type="pres">
      <dgm:prSet presAssocID="{674582EC-A6A6-448C-8EC5-91977D1FB2DB}" presName="parentText" presStyleLbl="node1" presStyleIdx="0" presStyleCnt="1" custLinFactNeighborY="-2929">
        <dgm:presLayoutVars>
          <dgm:chMax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pl-PL"/>
        </a:p>
      </dgm:t>
    </dgm:pt>
    <dgm:pt modelId="{25347F79-F8DB-498A-82EE-50A6F9F0F0E7}" type="pres">
      <dgm:prSet presAssocID="{674582EC-A6A6-448C-8EC5-91977D1FB2DB}" presName="childText" presStyleLbl="revTx" presStyleIdx="0" presStyleCnt="1" custLinFactNeighborY="939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4F55075E-1A90-4715-85B4-F1782ABF6183}" srcId="{7903F734-28D1-4C6B-A40C-5A1056486390}" destId="{674582EC-A6A6-448C-8EC5-91977D1FB2DB}" srcOrd="0" destOrd="0" parTransId="{5B0A5D29-E6B2-42B3-8A70-1B2FA1B471D8}" sibTransId="{A8893F8B-9E53-4851-8DDB-DAC10A324DD3}"/>
    <dgm:cxn modelId="{B2D30CD1-7720-4704-9DE1-92E7D0084FC2}" type="presOf" srcId="{674582EC-A6A6-448C-8EC5-91977D1FB2DB}" destId="{06C9B451-7769-499B-BB5D-2DECA92EF1DA}" srcOrd="0" destOrd="0" presId="urn:microsoft.com/office/officeart/2005/8/layout/vList2"/>
    <dgm:cxn modelId="{17286959-4B37-4AA9-ADE4-E3A68379D27F}" type="presOf" srcId="{07C8E29F-62CE-4EAE-8D67-6E0451AB2765}" destId="{25347F79-F8DB-498A-82EE-50A6F9F0F0E7}" srcOrd="0" destOrd="1" presId="urn:microsoft.com/office/officeart/2005/8/layout/vList2"/>
    <dgm:cxn modelId="{D308F9A7-70B9-4B4F-82FC-253733C53069}" type="presOf" srcId="{628F24C5-0E81-4107-8F86-08DB376BF5E8}" destId="{25347F79-F8DB-498A-82EE-50A6F9F0F0E7}" srcOrd="0" destOrd="0" presId="urn:microsoft.com/office/officeart/2005/8/layout/vList2"/>
    <dgm:cxn modelId="{A744BB51-9C59-42A8-AF64-2AE6FE573E22}" srcId="{674582EC-A6A6-448C-8EC5-91977D1FB2DB}" destId="{628F24C5-0E81-4107-8F86-08DB376BF5E8}" srcOrd="0" destOrd="0" parTransId="{909769E4-5E01-4446-9A55-8646269E0FEA}" sibTransId="{C9EA4529-A064-4026-9449-5FDC3B075A4B}"/>
    <dgm:cxn modelId="{B270ACF4-08CC-45E2-854D-26DA1794F29A}" srcId="{674582EC-A6A6-448C-8EC5-91977D1FB2DB}" destId="{07C8E29F-62CE-4EAE-8D67-6E0451AB2765}" srcOrd="1" destOrd="0" parTransId="{53D866B6-A213-445C-B117-28C4041883D7}" sibTransId="{6732A6CD-2003-48DF-963D-2471ED37D177}"/>
    <dgm:cxn modelId="{B66B3A57-9CE2-4F4C-A387-63143C1D1D58}" type="presOf" srcId="{7903F734-28D1-4C6B-A40C-5A1056486390}" destId="{0123D4AD-8F17-4942-BA37-E9C624C82E80}" srcOrd="0" destOrd="0" presId="urn:microsoft.com/office/officeart/2005/8/layout/vList2"/>
    <dgm:cxn modelId="{FF72C924-3699-439D-9308-D7CE702D3828}" type="presParOf" srcId="{0123D4AD-8F17-4942-BA37-E9C624C82E80}" destId="{06C9B451-7769-499B-BB5D-2DECA92EF1DA}" srcOrd="0" destOrd="0" presId="urn:microsoft.com/office/officeart/2005/8/layout/vList2"/>
    <dgm:cxn modelId="{3D766601-C5BC-4D7D-8DAC-15C0EE3A4356}" type="presParOf" srcId="{0123D4AD-8F17-4942-BA37-E9C624C82E80}" destId="{25347F79-F8DB-498A-82EE-50A6F9F0F0E7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E7C50C2-FF2E-4AB9-81F3-AA31D0423DB7}" type="doc">
      <dgm:prSet loTypeId="urn:microsoft.com/office/officeart/2005/8/layout/vList5" loCatId="list" qsTypeId="urn:microsoft.com/office/officeart/2005/8/quickstyle/3d1" qsCatId="3D" csTypeId="urn:microsoft.com/office/officeart/2005/8/colors/accent4_5" csCatId="accent4" phldr="1"/>
      <dgm:spPr/>
      <dgm:t>
        <a:bodyPr/>
        <a:lstStyle/>
        <a:p>
          <a:endParaRPr lang="pl-PL"/>
        </a:p>
      </dgm:t>
    </dgm:pt>
    <dgm:pt modelId="{0DF1C14A-922F-4233-BB84-B3236482BD0F}">
      <dgm:prSet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rgbClr val="FF8F00"/>
        </a:solidFill>
        <a:ln>
          <a:solidFill>
            <a:schemeClr val="bg1">
              <a:lumMod val="95000"/>
            </a:schemeClr>
          </a:solidFill>
        </a:ln>
      </dgm:spPr>
      <dgm:t>
        <a:bodyPr/>
        <a:lstStyle/>
        <a:p>
          <a:pPr rtl="0"/>
          <a:r>
            <a:rPr lang="pl-PL" sz="2000" b="0" dirty="0" smtClean="0">
              <a:solidFill>
                <a:schemeClr val="bg1"/>
              </a:solidFill>
              <a:latin typeface="Source Sans Pro" pitchFamily="34" charset="-18"/>
            </a:rPr>
            <a:t>Stres </a:t>
          </a:r>
          <a:br>
            <a:rPr lang="pl-PL" sz="2000" b="0" dirty="0" smtClean="0">
              <a:solidFill>
                <a:schemeClr val="bg1"/>
              </a:solidFill>
              <a:latin typeface="Source Sans Pro" pitchFamily="34" charset="-18"/>
            </a:rPr>
          </a:br>
          <a:r>
            <a:rPr lang="pl-PL" sz="2000" b="0" dirty="0" smtClean="0">
              <a:solidFill>
                <a:schemeClr val="bg1"/>
              </a:solidFill>
              <a:latin typeface="Source Sans Pro" pitchFamily="34" charset="-18"/>
            </a:rPr>
            <a:t>i wypalenie zawodowe – rekomendacje </a:t>
          </a:r>
          <a:endParaRPr lang="pl-PL" sz="2000" b="0" dirty="0">
            <a:solidFill>
              <a:schemeClr val="bg1"/>
            </a:solidFill>
            <a:latin typeface="Source Sans Pro" pitchFamily="34" charset="-18"/>
          </a:endParaRPr>
        </a:p>
      </dgm:t>
    </dgm:pt>
    <dgm:pt modelId="{9649DF21-A727-4580-B5CA-419DD73DF0B6}" type="parTrans" cxnId="{47A194AC-6F7E-40C9-9EF8-0EFC54882AF9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FF6F7D4A-D42E-4C84-B87B-588A41947584}" type="sibTrans" cxnId="{47A194AC-6F7E-40C9-9EF8-0EFC54882AF9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60544D3E-F575-4552-AA6A-A9792E2F6434}">
      <dgm:prSet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95000"/>
            </a:schemeClr>
          </a:solidFill>
        </a:ln>
      </dgm:spPr>
      <dgm:t>
        <a:bodyPr/>
        <a:lstStyle/>
        <a:p>
          <a:pPr rtl="0"/>
          <a:r>
            <a:rPr lang="pl-PL" sz="1400" b="1" dirty="0" smtClean="0">
              <a:solidFill>
                <a:srgbClr val="283172"/>
              </a:solidFill>
              <a:latin typeface="Source Sans Pro" pitchFamily="34" charset="-18"/>
            </a:rPr>
            <a:t>Studia literaturowe </a:t>
          </a:r>
          <a:r>
            <a:rPr lang="pl-PL" sz="1400" dirty="0" smtClean="0">
              <a:solidFill>
                <a:srgbClr val="283172"/>
              </a:solidFill>
              <a:latin typeface="Source Sans Pro" pitchFamily="34" charset="-18"/>
            </a:rPr>
            <a:t>drogą do zrozumienia mechanizmów wypalenia zawodowego.</a:t>
          </a:r>
          <a:endParaRPr lang="pl-PL" sz="1400" dirty="0">
            <a:solidFill>
              <a:srgbClr val="283172"/>
            </a:solidFill>
            <a:latin typeface="Source Sans Pro" pitchFamily="34" charset="-18"/>
          </a:endParaRPr>
        </a:p>
      </dgm:t>
    </dgm:pt>
    <dgm:pt modelId="{0F8F74D2-148C-4CC9-A90D-D9FB99E9BFAD}" type="parTrans" cxnId="{E7F276B4-4408-4469-9384-5DD2422201E3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F3D61951-28EF-4EB7-A1DA-A675C707A00F}" type="sibTrans" cxnId="{E7F276B4-4408-4469-9384-5DD2422201E3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009DA52A-B59E-48C0-87DA-BFCDF412AAD4}">
      <dgm:prSet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95000"/>
            </a:schemeClr>
          </a:solidFill>
        </a:ln>
      </dgm:spPr>
      <dgm:t>
        <a:bodyPr/>
        <a:lstStyle/>
        <a:p>
          <a:pPr rtl="0"/>
          <a:r>
            <a:rPr lang="pl-PL" sz="1400" b="1" dirty="0" smtClean="0">
              <a:solidFill>
                <a:srgbClr val="283172"/>
              </a:solidFill>
              <a:latin typeface="Source Sans Pro" pitchFamily="34" charset="-18"/>
            </a:rPr>
            <a:t>Identyfikacja źródeł stresu </a:t>
          </a:r>
          <a:r>
            <a:rPr lang="pl-PL" sz="1400" b="1" dirty="0" smtClean="0">
              <a:solidFill>
                <a:srgbClr val="283172"/>
              </a:solidFill>
              <a:latin typeface="Source Sans Pro" pitchFamily="34" charset="-18"/>
            </a:rPr>
            <a:t/>
          </a:r>
          <a:br>
            <a:rPr lang="pl-PL" sz="1400" b="1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sz="1400" b="1" dirty="0" smtClean="0">
              <a:solidFill>
                <a:srgbClr val="283172"/>
              </a:solidFill>
              <a:latin typeface="Source Sans Pro" pitchFamily="34" charset="-18"/>
            </a:rPr>
            <a:t>i </a:t>
          </a:r>
          <a:r>
            <a:rPr lang="pl-PL" sz="1400" b="1" dirty="0" smtClean="0">
              <a:solidFill>
                <a:srgbClr val="283172"/>
              </a:solidFill>
              <a:latin typeface="Source Sans Pro" pitchFamily="34" charset="-18"/>
            </a:rPr>
            <a:t>odnajdywanie sposobów radzenia sobie </a:t>
          </a:r>
          <a:r>
            <a:rPr lang="pl-PL" sz="1400" dirty="0" smtClean="0">
              <a:solidFill>
                <a:srgbClr val="283172"/>
              </a:solidFill>
              <a:latin typeface="Source Sans Pro" pitchFamily="34" charset="-18"/>
            </a:rPr>
            <a:t>ze stresem.</a:t>
          </a:r>
          <a:endParaRPr lang="pl-PL" sz="1400" dirty="0">
            <a:solidFill>
              <a:srgbClr val="283172"/>
            </a:solidFill>
            <a:latin typeface="Source Sans Pro" pitchFamily="34" charset="-18"/>
          </a:endParaRPr>
        </a:p>
      </dgm:t>
    </dgm:pt>
    <dgm:pt modelId="{0EAA1B34-3281-4BE9-9EAD-738D390FA4B0}" type="parTrans" cxnId="{45AEB6F6-D1E5-4715-837C-73CB681A753B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E8292E08-F05C-4258-AB08-7730741AD3AB}" type="sibTrans" cxnId="{45AEB6F6-D1E5-4715-837C-73CB681A753B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60F76821-4891-4F05-A266-56AE15546B1D}">
      <dgm:prSet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95000"/>
            </a:schemeClr>
          </a:solidFill>
        </a:ln>
      </dgm:spPr>
      <dgm:t>
        <a:bodyPr/>
        <a:lstStyle/>
        <a:p>
          <a:pPr rtl="0"/>
          <a:r>
            <a:rPr lang="pl-PL" sz="1400" b="1" dirty="0" smtClean="0">
              <a:solidFill>
                <a:srgbClr val="283172"/>
              </a:solidFill>
              <a:latin typeface="Source Sans Pro" pitchFamily="34" charset="-18"/>
            </a:rPr>
            <a:t>Praktykowanie radzenia sobie na warsztatach </a:t>
          </a:r>
          <a:r>
            <a:rPr lang="pl-PL" sz="1400" dirty="0" smtClean="0">
              <a:solidFill>
                <a:srgbClr val="283172"/>
              </a:solidFill>
              <a:latin typeface="Source Sans Pro" pitchFamily="34" charset="-18"/>
            </a:rPr>
            <a:t>poświęconych tematyce stresu </a:t>
          </a:r>
          <a:br>
            <a:rPr lang="pl-PL" sz="140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sz="1400" dirty="0" smtClean="0">
              <a:solidFill>
                <a:srgbClr val="283172"/>
              </a:solidFill>
              <a:latin typeface="Source Sans Pro" pitchFamily="34" charset="-18"/>
            </a:rPr>
            <a:t>w czasie kształcenia zawodowego.</a:t>
          </a:r>
          <a:endParaRPr lang="pl-PL" sz="1400" dirty="0">
            <a:solidFill>
              <a:srgbClr val="283172"/>
            </a:solidFill>
            <a:latin typeface="Source Sans Pro" pitchFamily="34" charset="-18"/>
          </a:endParaRPr>
        </a:p>
      </dgm:t>
    </dgm:pt>
    <dgm:pt modelId="{1E89A751-14F7-4E02-9D7F-5151438856B8}" type="parTrans" cxnId="{5B4FA477-2242-4577-9B8C-D2E6E3D487A2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1005AB41-1547-4BEB-BCCF-407131705C38}" type="sibTrans" cxnId="{5B4FA477-2242-4577-9B8C-D2E6E3D487A2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241E3124-F23B-4D6B-9F8F-A268EB908DF2}">
      <dgm:prSet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95000"/>
            </a:schemeClr>
          </a:solidFill>
        </a:ln>
      </dgm:spPr>
      <dgm:t>
        <a:bodyPr/>
        <a:lstStyle/>
        <a:p>
          <a:pPr rtl="0"/>
          <a:r>
            <a:rPr lang="pl-PL" sz="1400" b="1" dirty="0" smtClean="0">
              <a:solidFill>
                <a:srgbClr val="283172"/>
              </a:solidFill>
              <a:latin typeface="Source Sans Pro" pitchFamily="34" charset="-18"/>
            </a:rPr>
            <a:t>Diagnoza osobowości i predyspozycji zawodowych </a:t>
          </a:r>
          <a:r>
            <a:rPr lang="pl-PL" sz="1400" dirty="0" smtClean="0">
              <a:solidFill>
                <a:srgbClr val="283172"/>
              </a:solidFill>
              <a:latin typeface="Source Sans Pro" pitchFamily="34" charset="-18"/>
            </a:rPr>
            <a:t>podczas przygotowania studentów do pracy nauczyciela.</a:t>
          </a:r>
          <a:endParaRPr lang="pl-PL" sz="1400" dirty="0">
            <a:solidFill>
              <a:srgbClr val="283172"/>
            </a:solidFill>
            <a:latin typeface="Source Sans Pro" pitchFamily="34" charset="-18"/>
          </a:endParaRPr>
        </a:p>
      </dgm:t>
    </dgm:pt>
    <dgm:pt modelId="{2A5D9E72-2E58-4419-BD4B-DDBC97BA89B7}" type="parTrans" cxnId="{C0B1F3DD-ECF3-4AA4-99CF-23DD34DA94FB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E95D8536-FDEE-4382-937C-FBC90097DE38}" type="sibTrans" cxnId="{C0B1F3DD-ECF3-4AA4-99CF-23DD34DA94FB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09CD91C6-B403-4BD0-BD4A-C7D1074AA53E}">
      <dgm:prSet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95000"/>
            </a:schemeClr>
          </a:solidFill>
        </a:ln>
      </dgm:spPr>
      <dgm:t>
        <a:bodyPr/>
        <a:lstStyle/>
        <a:p>
          <a:pPr rtl="0"/>
          <a:r>
            <a:rPr lang="pl-PL" sz="1400" b="1" dirty="0" smtClean="0">
              <a:solidFill>
                <a:srgbClr val="283172"/>
              </a:solidFill>
              <a:latin typeface="Source Sans Pro" pitchFamily="34" charset="-18"/>
            </a:rPr>
            <a:t>Zmiany na etapie studiów wyższych.</a:t>
          </a:r>
          <a:endParaRPr lang="pl-PL" sz="1400" dirty="0">
            <a:solidFill>
              <a:srgbClr val="283172"/>
            </a:solidFill>
            <a:latin typeface="Source Sans Pro" pitchFamily="34" charset="-18"/>
          </a:endParaRPr>
        </a:p>
      </dgm:t>
    </dgm:pt>
    <dgm:pt modelId="{B978C7C1-9A96-44B6-9382-149902A7EB9B}" type="parTrans" cxnId="{B808CCD1-31CA-468C-BE58-65F2AE737747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00AC76C6-312C-4A64-BC64-24C726BCFA74}" type="sibTrans" cxnId="{B808CCD1-31CA-468C-BE58-65F2AE737747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AACDECA2-34EA-471B-A6F8-0ED93273CA73}" type="pres">
      <dgm:prSet presAssocID="{3E7C50C2-FF2E-4AB9-81F3-AA31D0423DB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CA1E7950-92C2-4285-86AE-8DA99C3021EA}" type="pres">
      <dgm:prSet presAssocID="{0DF1C14A-922F-4233-BB84-B3236482BD0F}" presName="linNode" presStyleCnt="0"/>
      <dgm:spPr/>
    </dgm:pt>
    <dgm:pt modelId="{EF32BC6A-8851-4D1C-AD24-056CBC12287A}" type="pres">
      <dgm:prSet presAssocID="{0DF1C14A-922F-4233-BB84-B3236482BD0F}" presName="parentText" presStyleLbl="node1" presStyleIdx="0" presStyleCnt="1" custScaleX="84767" custScaleY="96449" custLinFactNeighborX="-1744" custLinFactNeighborY="-173">
        <dgm:presLayoutVars>
          <dgm:chMax val="1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pl-PL"/>
        </a:p>
      </dgm:t>
    </dgm:pt>
    <dgm:pt modelId="{20C3801B-022C-4A35-B0AD-C0D20D28322B}" type="pres">
      <dgm:prSet presAssocID="{0DF1C14A-922F-4233-BB84-B3236482BD0F}" presName="descendantText" presStyleLbl="alignAccFollowNode1" presStyleIdx="0" presStyleCnt="1" custScaleY="10370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pl-PL"/>
        </a:p>
      </dgm:t>
    </dgm:pt>
  </dgm:ptLst>
  <dgm:cxnLst>
    <dgm:cxn modelId="{0FA5DBEC-3CFF-4E67-9CBE-470FFA3178ED}" type="presOf" srcId="{09CD91C6-B403-4BD0-BD4A-C7D1074AA53E}" destId="{20C3801B-022C-4A35-B0AD-C0D20D28322B}" srcOrd="0" destOrd="4" presId="urn:microsoft.com/office/officeart/2005/8/layout/vList5"/>
    <dgm:cxn modelId="{E7F276B4-4408-4469-9384-5DD2422201E3}" srcId="{0DF1C14A-922F-4233-BB84-B3236482BD0F}" destId="{60544D3E-F575-4552-AA6A-A9792E2F6434}" srcOrd="0" destOrd="0" parTransId="{0F8F74D2-148C-4CC9-A90D-D9FB99E9BFAD}" sibTransId="{F3D61951-28EF-4EB7-A1DA-A675C707A00F}"/>
    <dgm:cxn modelId="{47A194AC-6F7E-40C9-9EF8-0EFC54882AF9}" srcId="{3E7C50C2-FF2E-4AB9-81F3-AA31D0423DB7}" destId="{0DF1C14A-922F-4233-BB84-B3236482BD0F}" srcOrd="0" destOrd="0" parTransId="{9649DF21-A727-4580-B5CA-419DD73DF0B6}" sibTransId="{FF6F7D4A-D42E-4C84-B87B-588A41947584}"/>
    <dgm:cxn modelId="{5B4FA477-2242-4577-9B8C-D2E6E3D487A2}" srcId="{0DF1C14A-922F-4233-BB84-B3236482BD0F}" destId="{60F76821-4891-4F05-A266-56AE15546B1D}" srcOrd="2" destOrd="0" parTransId="{1E89A751-14F7-4E02-9D7F-5151438856B8}" sibTransId="{1005AB41-1547-4BEB-BCCF-407131705C38}"/>
    <dgm:cxn modelId="{EAACC94A-6A00-4D33-8F41-814415346F7B}" type="presOf" srcId="{60544D3E-F575-4552-AA6A-A9792E2F6434}" destId="{20C3801B-022C-4A35-B0AD-C0D20D28322B}" srcOrd="0" destOrd="0" presId="urn:microsoft.com/office/officeart/2005/8/layout/vList5"/>
    <dgm:cxn modelId="{91979E24-33D5-4F4F-B822-2586FDFC7210}" type="presOf" srcId="{60F76821-4891-4F05-A266-56AE15546B1D}" destId="{20C3801B-022C-4A35-B0AD-C0D20D28322B}" srcOrd="0" destOrd="2" presId="urn:microsoft.com/office/officeart/2005/8/layout/vList5"/>
    <dgm:cxn modelId="{45AEB6F6-D1E5-4715-837C-73CB681A753B}" srcId="{0DF1C14A-922F-4233-BB84-B3236482BD0F}" destId="{009DA52A-B59E-48C0-87DA-BFCDF412AAD4}" srcOrd="1" destOrd="0" parTransId="{0EAA1B34-3281-4BE9-9EAD-738D390FA4B0}" sibTransId="{E8292E08-F05C-4258-AB08-7730741AD3AB}"/>
    <dgm:cxn modelId="{A48C1FEC-B3C4-40A6-B24D-7B278E666CD6}" type="presOf" srcId="{0DF1C14A-922F-4233-BB84-B3236482BD0F}" destId="{EF32BC6A-8851-4D1C-AD24-056CBC12287A}" srcOrd="0" destOrd="0" presId="urn:microsoft.com/office/officeart/2005/8/layout/vList5"/>
    <dgm:cxn modelId="{C161F1DE-A086-40CD-936C-F3D75DC00DD8}" type="presOf" srcId="{241E3124-F23B-4D6B-9F8F-A268EB908DF2}" destId="{20C3801B-022C-4A35-B0AD-C0D20D28322B}" srcOrd="0" destOrd="3" presId="urn:microsoft.com/office/officeart/2005/8/layout/vList5"/>
    <dgm:cxn modelId="{C6FA3A9E-6C31-4A13-A8CB-297B405859F6}" type="presOf" srcId="{009DA52A-B59E-48C0-87DA-BFCDF412AAD4}" destId="{20C3801B-022C-4A35-B0AD-C0D20D28322B}" srcOrd="0" destOrd="1" presId="urn:microsoft.com/office/officeart/2005/8/layout/vList5"/>
    <dgm:cxn modelId="{B808CCD1-31CA-468C-BE58-65F2AE737747}" srcId="{0DF1C14A-922F-4233-BB84-B3236482BD0F}" destId="{09CD91C6-B403-4BD0-BD4A-C7D1074AA53E}" srcOrd="4" destOrd="0" parTransId="{B978C7C1-9A96-44B6-9382-149902A7EB9B}" sibTransId="{00AC76C6-312C-4A64-BC64-24C726BCFA74}"/>
    <dgm:cxn modelId="{8D7D4567-4F47-46C9-A5D2-F1A2F8F33D6A}" type="presOf" srcId="{3E7C50C2-FF2E-4AB9-81F3-AA31D0423DB7}" destId="{AACDECA2-34EA-471B-A6F8-0ED93273CA73}" srcOrd="0" destOrd="0" presId="urn:microsoft.com/office/officeart/2005/8/layout/vList5"/>
    <dgm:cxn modelId="{C0B1F3DD-ECF3-4AA4-99CF-23DD34DA94FB}" srcId="{0DF1C14A-922F-4233-BB84-B3236482BD0F}" destId="{241E3124-F23B-4D6B-9F8F-A268EB908DF2}" srcOrd="3" destOrd="0" parTransId="{2A5D9E72-2E58-4419-BD4B-DDBC97BA89B7}" sibTransId="{E95D8536-FDEE-4382-937C-FBC90097DE38}"/>
    <dgm:cxn modelId="{47B2BC0F-CBF8-4FB0-A7D8-3B1BA626A762}" type="presParOf" srcId="{AACDECA2-34EA-471B-A6F8-0ED93273CA73}" destId="{CA1E7950-92C2-4285-86AE-8DA99C3021EA}" srcOrd="0" destOrd="0" presId="urn:microsoft.com/office/officeart/2005/8/layout/vList5"/>
    <dgm:cxn modelId="{9B8A2D66-62AC-4BCE-9827-250060E39CC5}" type="presParOf" srcId="{CA1E7950-92C2-4285-86AE-8DA99C3021EA}" destId="{EF32BC6A-8851-4D1C-AD24-056CBC12287A}" srcOrd="0" destOrd="0" presId="urn:microsoft.com/office/officeart/2005/8/layout/vList5"/>
    <dgm:cxn modelId="{B075BBBD-10BF-4BC9-A51A-2D49285D989B}" type="presParOf" srcId="{CA1E7950-92C2-4285-86AE-8DA99C3021EA}" destId="{20C3801B-022C-4A35-B0AD-C0D20D28322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E7C50C2-FF2E-4AB9-81F3-AA31D0423DB7}" type="doc">
      <dgm:prSet loTypeId="urn:microsoft.com/office/officeart/2005/8/layout/vList5" loCatId="list" qsTypeId="urn:microsoft.com/office/officeart/2005/8/quickstyle/3d1" qsCatId="3D" csTypeId="urn:microsoft.com/office/officeart/2005/8/colors/accent4_5" csCatId="accent4" phldr="1"/>
      <dgm:spPr/>
      <dgm:t>
        <a:bodyPr/>
        <a:lstStyle/>
        <a:p>
          <a:endParaRPr lang="pl-PL"/>
        </a:p>
      </dgm:t>
    </dgm:pt>
    <dgm:pt modelId="{0DF1C14A-922F-4233-BB84-B3236482BD0F}">
      <dgm:prSet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rgbClr val="FF8F00"/>
        </a:solidFill>
        <a:ln>
          <a:solidFill>
            <a:schemeClr val="bg1">
              <a:lumMod val="95000"/>
            </a:schemeClr>
          </a:solidFill>
        </a:ln>
      </dgm:spPr>
      <dgm:t>
        <a:bodyPr/>
        <a:lstStyle/>
        <a:p>
          <a:pPr rtl="0"/>
          <a:r>
            <a:rPr lang="pl-PL" sz="2000" b="0" dirty="0" smtClean="0">
              <a:solidFill>
                <a:schemeClr val="bg1"/>
              </a:solidFill>
              <a:latin typeface="Source Sans Pro" pitchFamily="34" charset="-18"/>
            </a:rPr>
            <a:t>„Zestaw pierwszej pomocy” </a:t>
          </a:r>
          <a:br>
            <a:rPr lang="pl-PL" sz="2000" b="0" dirty="0" smtClean="0">
              <a:solidFill>
                <a:schemeClr val="bg1"/>
              </a:solidFill>
              <a:latin typeface="Source Sans Pro" pitchFamily="34" charset="-18"/>
            </a:rPr>
          </a:br>
          <a:r>
            <a:rPr lang="pl-PL" sz="2000" dirty="0" smtClean="0">
              <a:solidFill>
                <a:schemeClr val="bg1"/>
              </a:solidFill>
              <a:latin typeface="Source Sans Pro" pitchFamily="34" charset="-18"/>
            </a:rPr>
            <a:t>w sytuacji konfliktu</a:t>
          </a:r>
          <a:endParaRPr lang="pl-PL" sz="2000" b="0" dirty="0">
            <a:solidFill>
              <a:schemeClr val="bg1"/>
            </a:solidFill>
            <a:latin typeface="Source Sans Pro" pitchFamily="34" charset="-18"/>
          </a:endParaRPr>
        </a:p>
      </dgm:t>
    </dgm:pt>
    <dgm:pt modelId="{9649DF21-A727-4580-B5CA-419DD73DF0B6}" type="parTrans" cxnId="{47A194AC-6F7E-40C9-9EF8-0EFC54882AF9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FF6F7D4A-D42E-4C84-B87B-588A41947584}" type="sibTrans" cxnId="{47A194AC-6F7E-40C9-9EF8-0EFC54882AF9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60544D3E-F575-4552-AA6A-A9792E2F6434}">
      <dgm:prSet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95000"/>
            </a:schemeClr>
          </a:solidFill>
        </a:ln>
      </dgm:spPr>
      <dgm:t>
        <a:bodyPr/>
        <a:lstStyle/>
        <a:p>
          <a:pPr rtl="0"/>
          <a:r>
            <a:rPr lang="pl-PL" sz="1300" dirty="0" smtClean="0">
              <a:solidFill>
                <a:srgbClr val="283172"/>
              </a:solidFill>
              <a:latin typeface="Source Sans Pro" pitchFamily="34" charset="-18"/>
            </a:rPr>
            <a:t>Stań w swojej obronie.</a:t>
          </a:r>
          <a:endParaRPr lang="pl-PL" sz="1300" dirty="0">
            <a:solidFill>
              <a:srgbClr val="283172"/>
            </a:solidFill>
            <a:latin typeface="Source Sans Pro" pitchFamily="34" charset="-18"/>
          </a:endParaRPr>
        </a:p>
      </dgm:t>
    </dgm:pt>
    <dgm:pt modelId="{0F8F74D2-148C-4CC9-A90D-D9FB99E9BFAD}" type="parTrans" cxnId="{E7F276B4-4408-4469-9384-5DD2422201E3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F3D61951-28EF-4EB7-A1DA-A675C707A00F}" type="sibTrans" cxnId="{E7F276B4-4408-4469-9384-5DD2422201E3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43E9640B-4B4C-4B59-9F99-3E4E529D089C}">
      <dgm:prSet custT="1"/>
      <dgm:spPr/>
      <dgm:t>
        <a:bodyPr/>
        <a:lstStyle/>
        <a:p>
          <a:pPr rtl="0"/>
          <a:r>
            <a:rPr lang="pl-PL" sz="1300" smtClean="0">
              <a:solidFill>
                <a:srgbClr val="283172"/>
              </a:solidFill>
              <a:latin typeface="Source Sans Pro" pitchFamily="34" charset="-18"/>
            </a:rPr>
            <a:t>„Czy ważniejsze jest dla mnie udowodnienie mojej niewinności czy utrzymanie dobrej relacji z moim oskarżycielem?”.</a:t>
          </a:r>
          <a:endParaRPr lang="pl-PL" sz="1300" dirty="0">
            <a:solidFill>
              <a:srgbClr val="283172"/>
            </a:solidFill>
            <a:latin typeface="Source Sans Pro" pitchFamily="34" charset="-18"/>
          </a:endParaRPr>
        </a:p>
      </dgm:t>
    </dgm:pt>
    <dgm:pt modelId="{63A835A4-F03A-4813-BFDF-09607A765503}" type="parTrans" cxnId="{66D2792A-6A92-4807-8733-4EE5CF0E0ECA}">
      <dgm:prSet/>
      <dgm:spPr/>
      <dgm:t>
        <a:bodyPr/>
        <a:lstStyle/>
        <a:p>
          <a:endParaRPr lang="pl-PL"/>
        </a:p>
      </dgm:t>
    </dgm:pt>
    <dgm:pt modelId="{C2ED80BE-5BE3-4497-B06F-BA4BF8E5C8C8}" type="sibTrans" cxnId="{66D2792A-6A92-4807-8733-4EE5CF0E0ECA}">
      <dgm:prSet/>
      <dgm:spPr/>
      <dgm:t>
        <a:bodyPr/>
        <a:lstStyle/>
        <a:p>
          <a:endParaRPr lang="pl-PL"/>
        </a:p>
      </dgm:t>
    </dgm:pt>
    <dgm:pt modelId="{2A096AA9-8BDF-4D99-8CE3-1C0AE31D5AE5}">
      <dgm:prSet custT="1"/>
      <dgm:spPr/>
      <dgm:t>
        <a:bodyPr/>
        <a:lstStyle/>
        <a:p>
          <a:pPr rtl="0"/>
          <a:r>
            <a:rPr lang="pl-PL" sz="1300" dirty="0" smtClean="0">
              <a:solidFill>
                <a:srgbClr val="283172"/>
              </a:solidFill>
              <a:latin typeface="Source Sans Pro" pitchFamily="34" charset="-18"/>
            </a:rPr>
            <a:t>Możesz postawić na swoją wygraną </a:t>
          </a:r>
          <a:r>
            <a:rPr lang="pl-PL" sz="1300" dirty="0" smtClean="0">
              <a:solidFill>
                <a:srgbClr val="283172"/>
              </a:solidFill>
              <a:latin typeface="Source Sans Pro" pitchFamily="34" charset="-18"/>
            </a:rPr>
            <a:t/>
          </a:r>
          <a:br>
            <a:rPr lang="pl-PL" sz="130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sz="1300" dirty="0" smtClean="0">
              <a:solidFill>
                <a:srgbClr val="283172"/>
              </a:solidFill>
              <a:latin typeface="Source Sans Pro" pitchFamily="34" charset="-18"/>
            </a:rPr>
            <a:t>i </a:t>
          </a:r>
          <a:r>
            <a:rPr lang="pl-PL" sz="1300" dirty="0" smtClean="0">
              <a:solidFill>
                <a:srgbClr val="283172"/>
              </a:solidFill>
              <a:latin typeface="Source Sans Pro" pitchFamily="34" charset="-18"/>
            </a:rPr>
            <a:t>zakończyć konflikt </a:t>
          </a:r>
          <a:br>
            <a:rPr lang="pl-PL" sz="130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sz="1300" dirty="0" smtClean="0">
              <a:solidFill>
                <a:srgbClr val="283172"/>
              </a:solidFill>
              <a:latin typeface="Source Sans Pro" pitchFamily="34" charset="-18"/>
            </a:rPr>
            <a:t>w tym miejscu (ale zawsze możesz wrócić) lub przejść do kolejnych etapów.</a:t>
          </a:r>
          <a:endParaRPr lang="pl-PL" sz="1300" dirty="0">
            <a:solidFill>
              <a:srgbClr val="283172"/>
            </a:solidFill>
            <a:latin typeface="Source Sans Pro" pitchFamily="34" charset="-18"/>
          </a:endParaRPr>
        </a:p>
      </dgm:t>
    </dgm:pt>
    <dgm:pt modelId="{14B9BC38-66A4-435D-9B68-96E3CE1D8AA8}" type="parTrans" cxnId="{FB7D2861-8443-4ED8-B0A1-CC73A14F2D66}">
      <dgm:prSet/>
      <dgm:spPr/>
      <dgm:t>
        <a:bodyPr/>
        <a:lstStyle/>
        <a:p>
          <a:endParaRPr lang="pl-PL"/>
        </a:p>
      </dgm:t>
    </dgm:pt>
    <dgm:pt modelId="{B032D0AA-F109-49CE-B87F-AE4B60E016C7}" type="sibTrans" cxnId="{FB7D2861-8443-4ED8-B0A1-CC73A14F2D66}">
      <dgm:prSet/>
      <dgm:spPr/>
      <dgm:t>
        <a:bodyPr/>
        <a:lstStyle/>
        <a:p>
          <a:endParaRPr lang="pl-PL"/>
        </a:p>
      </dgm:t>
    </dgm:pt>
    <dgm:pt modelId="{54D8D608-C79D-4CD7-967E-9943C3CC34E4}">
      <dgm:prSet custT="1"/>
      <dgm:spPr/>
      <dgm:t>
        <a:bodyPr/>
        <a:lstStyle/>
        <a:p>
          <a:pPr rtl="0"/>
          <a:r>
            <a:rPr lang="pl-PL" sz="1300" smtClean="0">
              <a:solidFill>
                <a:srgbClr val="283172"/>
              </a:solidFill>
              <a:latin typeface="Source Sans Pro" pitchFamily="34" charset="-18"/>
            </a:rPr>
            <a:t>„Która część oskarżenia jest prawdziwa, nawet jeśli jest to tylko niewielkie ziarno prawdy lub pewien ograniczony jej aspekt?”.</a:t>
          </a:r>
          <a:endParaRPr lang="pl-PL" sz="1300" dirty="0">
            <a:solidFill>
              <a:srgbClr val="283172"/>
            </a:solidFill>
            <a:latin typeface="Source Sans Pro" pitchFamily="34" charset="-18"/>
          </a:endParaRPr>
        </a:p>
      </dgm:t>
    </dgm:pt>
    <dgm:pt modelId="{80870040-F938-4E23-9D02-98B8D8DF194C}" type="parTrans" cxnId="{A9FB9775-00F4-4273-BF2D-71058768CC25}">
      <dgm:prSet/>
      <dgm:spPr/>
      <dgm:t>
        <a:bodyPr/>
        <a:lstStyle/>
        <a:p>
          <a:endParaRPr lang="pl-PL"/>
        </a:p>
      </dgm:t>
    </dgm:pt>
    <dgm:pt modelId="{E38B089D-1933-4348-95EF-540DFF2DA9D8}" type="sibTrans" cxnId="{A9FB9775-00F4-4273-BF2D-71058768CC25}">
      <dgm:prSet/>
      <dgm:spPr/>
      <dgm:t>
        <a:bodyPr/>
        <a:lstStyle/>
        <a:p>
          <a:endParaRPr lang="pl-PL"/>
        </a:p>
      </dgm:t>
    </dgm:pt>
    <dgm:pt modelId="{63485F67-82F2-4C40-B2D7-3B693BDC1F94}">
      <dgm:prSet custT="1"/>
      <dgm:spPr/>
      <dgm:t>
        <a:bodyPr/>
        <a:lstStyle/>
        <a:p>
          <a:pPr rtl="0"/>
          <a:r>
            <a:rPr lang="pl-PL" sz="1300" smtClean="0">
              <a:solidFill>
                <a:srgbClr val="283172"/>
              </a:solidFill>
              <a:latin typeface="Source Sans Pro" pitchFamily="34" charset="-18"/>
            </a:rPr>
            <a:t>Dalsza eksploracja oskarżenia.</a:t>
          </a:r>
          <a:endParaRPr lang="pl-PL" sz="1300" dirty="0">
            <a:solidFill>
              <a:srgbClr val="283172"/>
            </a:solidFill>
            <a:latin typeface="Source Sans Pro" pitchFamily="34" charset="-18"/>
          </a:endParaRPr>
        </a:p>
      </dgm:t>
    </dgm:pt>
    <dgm:pt modelId="{453FC1FA-D9E7-4839-AA54-CC5E410B096A}" type="parTrans" cxnId="{64436FD2-8BEB-4A59-A029-D57DF3EF4322}">
      <dgm:prSet/>
      <dgm:spPr/>
      <dgm:t>
        <a:bodyPr/>
        <a:lstStyle/>
        <a:p>
          <a:endParaRPr lang="pl-PL"/>
        </a:p>
      </dgm:t>
    </dgm:pt>
    <dgm:pt modelId="{7496ACB3-B2C1-4C0F-8B16-8CD2E2B98E34}" type="sibTrans" cxnId="{64436FD2-8BEB-4A59-A029-D57DF3EF4322}">
      <dgm:prSet/>
      <dgm:spPr/>
      <dgm:t>
        <a:bodyPr/>
        <a:lstStyle/>
        <a:p>
          <a:endParaRPr lang="pl-PL"/>
        </a:p>
      </dgm:t>
    </dgm:pt>
    <dgm:pt modelId="{E59D548E-3D98-4B28-A221-D72696A5F7FD}">
      <dgm:prSet custT="1"/>
      <dgm:spPr/>
      <dgm:t>
        <a:bodyPr/>
        <a:lstStyle/>
        <a:p>
          <a:pPr rtl="0"/>
          <a:r>
            <a:rPr lang="pl-PL" sz="1300" dirty="0" smtClean="0">
              <a:solidFill>
                <a:srgbClr val="283172"/>
              </a:solidFill>
              <a:latin typeface="Source Sans Pro" pitchFamily="34" charset="-18"/>
            </a:rPr>
            <a:t>Wytłumacz swojemu oponentowi, z jaką częścią jego zarzutu się zgadzasz.</a:t>
          </a:r>
          <a:endParaRPr lang="pl-PL" sz="1300" dirty="0">
            <a:solidFill>
              <a:srgbClr val="283172"/>
            </a:solidFill>
            <a:latin typeface="Source Sans Pro" pitchFamily="34" charset="-18"/>
          </a:endParaRPr>
        </a:p>
      </dgm:t>
    </dgm:pt>
    <dgm:pt modelId="{00E16750-E505-4892-92DB-B70C17AFC67A}" type="parTrans" cxnId="{6291EA69-157D-424F-B918-1D093DED9527}">
      <dgm:prSet/>
      <dgm:spPr/>
      <dgm:t>
        <a:bodyPr/>
        <a:lstStyle/>
        <a:p>
          <a:endParaRPr lang="pl-PL"/>
        </a:p>
      </dgm:t>
    </dgm:pt>
    <dgm:pt modelId="{A9B8FABB-DF3A-49DC-9E99-F5BAC8CFED11}" type="sibTrans" cxnId="{6291EA69-157D-424F-B918-1D093DED9527}">
      <dgm:prSet/>
      <dgm:spPr/>
      <dgm:t>
        <a:bodyPr/>
        <a:lstStyle/>
        <a:p>
          <a:endParaRPr lang="pl-PL"/>
        </a:p>
      </dgm:t>
    </dgm:pt>
    <dgm:pt modelId="{AACDECA2-34EA-471B-A6F8-0ED93273CA73}" type="pres">
      <dgm:prSet presAssocID="{3E7C50C2-FF2E-4AB9-81F3-AA31D0423DB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CA1E7950-92C2-4285-86AE-8DA99C3021EA}" type="pres">
      <dgm:prSet presAssocID="{0DF1C14A-922F-4233-BB84-B3236482BD0F}" presName="linNode" presStyleCnt="0"/>
      <dgm:spPr/>
    </dgm:pt>
    <dgm:pt modelId="{EF32BC6A-8851-4D1C-AD24-056CBC12287A}" type="pres">
      <dgm:prSet presAssocID="{0DF1C14A-922F-4233-BB84-B3236482BD0F}" presName="parentText" presStyleLbl="node1" presStyleIdx="0" presStyleCnt="1" custScaleX="84767" custScaleY="96449" custLinFactNeighborX="-1744" custLinFactNeighborY="-173">
        <dgm:presLayoutVars>
          <dgm:chMax val="1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pl-PL"/>
        </a:p>
      </dgm:t>
    </dgm:pt>
    <dgm:pt modelId="{20C3801B-022C-4A35-B0AD-C0D20D28322B}" type="pres">
      <dgm:prSet presAssocID="{0DF1C14A-922F-4233-BB84-B3236482BD0F}" presName="descendantText" presStyleLbl="alignAccFollowNode1" presStyleIdx="0" presStyleCnt="1" custScaleY="10957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pl-PL"/>
        </a:p>
      </dgm:t>
    </dgm:pt>
  </dgm:ptLst>
  <dgm:cxnLst>
    <dgm:cxn modelId="{FB7D2861-8443-4ED8-B0A1-CC73A14F2D66}" srcId="{0DF1C14A-922F-4233-BB84-B3236482BD0F}" destId="{2A096AA9-8BDF-4D99-8CE3-1C0AE31D5AE5}" srcOrd="2" destOrd="0" parTransId="{14B9BC38-66A4-435D-9B68-96E3CE1D8AA8}" sibTransId="{B032D0AA-F109-49CE-B87F-AE4B60E016C7}"/>
    <dgm:cxn modelId="{84A2A86D-2B64-4E69-9E7A-7FA5911BD34C}" type="presOf" srcId="{54D8D608-C79D-4CD7-967E-9943C3CC34E4}" destId="{20C3801B-022C-4A35-B0AD-C0D20D28322B}" srcOrd="0" destOrd="3" presId="urn:microsoft.com/office/officeart/2005/8/layout/vList5"/>
    <dgm:cxn modelId="{84B2429E-617C-410F-A3AA-90C8439C504D}" type="presOf" srcId="{43E9640B-4B4C-4B59-9F99-3E4E529D089C}" destId="{20C3801B-022C-4A35-B0AD-C0D20D28322B}" srcOrd="0" destOrd="1" presId="urn:microsoft.com/office/officeart/2005/8/layout/vList5"/>
    <dgm:cxn modelId="{E7F276B4-4408-4469-9384-5DD2422201E3}" srcId="{0DF1C14A-922F-4233-BB84-B3236482BD0F}" destId="{60544D3E-F575-4552-AA6A-A9792E2F6434}" srcOrd="0" destOrd="0" parTransId="{0F8F74D2-148C-4CC9-A90D-D9FB99E9BFAD}" sibTransId="{F3D61951-28EF-4EB7-A1DA-A675C707A00F}"/>
    <dgm:cxn modelId="{351629A0-245D-47D6-BEDE-6363D828BD27}" type="presOf" srcId="{60544D3E-F575-4552-AA6A-A9792E2F6434}" destId="{20C3801B-022C-4A35-B0AD-C0D20D28322B}" srcOrd="0" destOrd="0" presId="urn:microsoft.com/office/officeart/2005/8/layout/vList5"/>
    <dgm:cxn modelId="{47A194AC-6F7E-40C9-9EF8-0EFC54882AF9}" srcId="{3E7C50C2-FF2E-4AB9-81F3-AA31D0423DB7}" destId="{0DF1C14A-922F-4233-BB84-B3236482BD0F}" srcOrd="0" destOrd="0" parTransId="{9649DF21-A727-4580-B5CA-419DD73DF0B6}" sibTransId="{FF6F7D4A-D42E-4C84-B87B-588A41947584}"/>
    <dgm:cxn modelId="{64436FD2-8BEB-4A59-A029-D57DF3EF4322}" srcId="{0DF1C14A-922F-4233-BB84-B3236482BD0F}" destId="{63485F67-82F2-4C40-B2D7-3B693BDC1F94}" srcOrd="4" destOrd="0" parTransId="{453FC1FA-D9E7-4839-AA54-CC5E410B096A}" sibTransId="{7496ACB3-B2C1-4C0F-8B16-8CD2E2B98E34}"/>
    <dgm:cxn modelId="{1149DC02-BB9D-4EB0-93F6-418F305BFE90}" type="presOf" srcId="{3E7C50C2-FF2E-4AB9-81F3-AA31D0423DB7}" destId="{AACDECA2-34EA-471B-A6F8-0ED93273CA73}" srcOrd="0" destOrd="0" presId="urn:microsoft.com/office/officeart/2005/8/layout/vList5"/>
    <dgm:cxn modelId="{CF6893AC-47FF-4D50-AA8E-D68E3DF5533F}" type="presOf" srcId="{2A096AA9-8BDF-4D99-8CE3-1C0AE31D5AE5}" destId="{20C3801B-022C-4A35-B0AD-C0D20D28322B}" srcOrd="0" destOrd="2" presId="urn:microsoft.com/office/officeart/2005/8/layout/vList5"/>
    <dgm:cxn modelId="{A9FB9775-00F4-4273-BF2D-71058768CC25}" srcId="{0DF1C14A-922F-4233-BB84-B3236482BD0F}" destId="{54D8D608-C79D-4CD7-967E-9943C3CC34E4}" srcOrd="3" destOrd="0" parTransId="{80870040-F938-4E23-9D02-98B8D8DF194C}" sibTransId="{E38B089D-1933-4348-95EF-540DFF2DA9D8}"/>
    <dgm:cxn modelId="{66D2792A-6A92-4807-8733-4EE5CF0E0ECA}" srcId="{0DF1C14A-922F-4233-BB84-B3236482BD0F}" destId="{43E9640B-4B4C-4B59-9F99-3E4E529D089C}" srcOrd="1" destOrd="0" parTransId="{63A835A4-F03A-4813-BFDF-09607A765503}" sibTransId="{C2ED80BE-5BE3-4497-B06F-BA4BF8E5C8C8}"/>
    <dgm:cxn modelId="{CAE5D153-0C48-467D-A227-84A3EF7FA73C}" type="presOf" srcId="{E59D548E-3D98-4B28-A221-D72696A5F7FD}" destId="{20C3801B-022C-4A35-B0AD-C0D20D28322B}" srcOrd="0" destOrd="5" presId="urn:microsoft.com/office/officeart/2005/8/layout/vList5"/>
    <dgm:cxn modelId="{58975CEC-4AE3-468A-822A-684C2965A009}" type="presOf" srcId="{63485F67-82F2-4C40-B2D7-3B693BDC1F94}" destId="{20C3801B-022C-4A35-B0AD-C0D20D28322B}" srcOrd="0" destOrd="4" presId="urn:microsoft.com/office/officeart/2005/8/layout/vList5"/>
    <dgm:cxn modelId="{65D25360-EA07-4D21-A5B2-580DFAABCBCB}" type="presOf" srcId="{0DF1C14A-922F-4233-BB84-B3236482BD0F}" destId="{EF32BC6A-8851-4D1C-AD24-056CBC12287A}" srcOrd="0" destOrd="0" presId="urn:microsoft.com/office/officeart/2005/8/layout/vList5"/>
    <dgm:cxn modelId="{6291EA69-157D-424F-B918-1D093DED9527}" srcId="{0DF1C14A-922F-4233-BB84-B3236482BD0F}" destId="{E59D548E-3D98-4B28-A221-D72696A5F7FD}" srcOrd="5" destOrd="0" parTransId="{00E16750-E505-4892-92DB-B70C17AFC67A}" sibTransId="{A9B8FABB-DF3A-49DC-9E99-F5BAC8CFED11}"/>
    <dgm:cxn modelId="{A2ED7B8C-AC88-4F0C-AB96-941BF05CFF6F}" type="presParOf" srcId="{AACDECA2-34EA-471B-A6F8-0ED93273CA73}" destId="{CA1E7950-92C2-4285-86AE-8DA99C3021EA}" srcOrd="0" destOrd="0" presId="urn:microsoft.com/office/officeart/2005/8/layout/vList5"/>
    <dgm:cxn modelId="{A2601C62-DD12-4203-A1E1-F72D5900BC8F}" type="presParOf" srcId="{CA1E7950-92C2-4285-86AE-8DA99C3021EA}" destId="{EF32BC6A-8851-4D1C-AD24-056CBC12287A}" srcOrd="0" destOrd="0" presId="urn:microsoft.com/office/officeart/2005/8/layout/vList5"/>
    <dgm:cxn modelId="{548CD79F-7AD2-4EFD-9DAF-666039B86909}" type="presParOf" srcId="{CA1E7950-92C2-4285-86AE-8DA99C3021EA}" destId="{20C3801B-022C-4A35-B0AD-C0D20D28322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A2685EE-DD9C-48AF-815D-135A9CE27683}" type="doc">
      <dgm:prSet loTypeId="urn:microsoft.com/office/officeart/2005/8/layout/hierarchy3" loCatId="list" qsTypeId="urn:microsoft.com/office/officeart/2005/8/quickstyle/3d1" qsCatId="3D" csTypeId="urn:microsoft.com/office/officeart/2005/8/colors/accent0_1" csCatId="mainScheme" phldr="1"/>
      <dgm:spPr/>
      <dgm:t>
        <a:bodyPr/>
        <a:lstStyle/>
        <a:p>
          <a:endParaRPr lang="pl-PL"/>
        </a:p>
      </dgm:t>
    </dgm:pt>
    <dgm:pt modelId="{2EE78467-1782-4BFC-BD2D-819E59A33F11}">
      <dgm:prSet phldrT="[Teks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rgbClr val="FF8F00"/>
        </a:solidFill>
        <a:ln w="12700">
          <a:solidFill>
            <a:srgbClr val="FF8F00"/>
          </a:solidFill>
        </a:ln>
      </dgm:spPr>
      <dgm:t>
        <a:bodyPr/>
        <a:lstStyle/>
        <a:p>
          <a:r>
            <a:rPr lang="pl-PL" dirty="0" smtClean="0">
              <a:solidFill>
                <a:schemeClr val="bg1"/>
              </a:solidFill>
              <a:latin typeface="Source Sans Pro" pitchFamily="34" charset="-18"/>
            </a:rPr>
            <a:t>Asymetryczny </a:t>
          </a:r>
          <a:endParaRPr lang="pl-PL" dirty="0">
            <a:solidFill>
              <a:schemeClr val="bg1"/>
            </a:solidFill>
            <a:latin typeface="Source Sans Pro" pitchFamily="34" charset="-18"/>
          </a:endParaRPr>
        </a:p>
      </dgm:t>
    </dgm:pt>
    <dgm:pt modelId="{F9E760F6-D696-4671-8880-5360F8A79869}" type="parTrans" cxnId="{0DAD1F43-6C98-48D7-B8CC-8C423D8AA08A}">
      <dgm:prSet/>
      <dgm:spPr/>
      <dgm:t>
        <a:bodyPr/>
        <a:lstStyle/>
        <a:p>
          <a:endParaRPr lang="pl-PL">
            <a:solidFill>
              <a:schemeClr val="bg1"/>
            </a:solidFill>
            <a:latin typeface="Source Sans Pro" pitchFamily="34" charset="-18"/>
          </a:endParaRPr>
        </a:p>
      </dgm:t>
    </dgm:pt>
    <dgm:pt modelId="{BC7026E5-7A70-4DB9-8861-AC7092A67341}" type="sibTrans" cxnId="{0DAD1F43-6C98-48D7-B8CC-8C423D8AA08A}">
      <dgm:prSet/>
      <dgm:spPr/>
      <dgm:t>
        <a:bodyPr/>
        <a:lstStyle/>
        <a:p>
          <a:endParaRPr lang="pl-PL">
            <a:solidFill>
              <a:schemeClr val="bg1"/>
            </a:solidFill>
            <a:latin typeface="Source Sans Pro" pitchFamily="34" charset="-18"/>
          </a:endParaRPr>
        </a:p>
      </dgm:t>
    </dgm:pt>
    <dgm:pt modelId="{A294EA56-1508-4B94-82B4-DA614FE26B7A}">
      <dgm:prSet phldrT="[Teks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 w="12700">
          <a:solidFill>
            <a:srgbClr val="283172"/>
          </a:solidFill>
        </a:ln>
      </dgm:spPr>
      <dgm:t>
        <a:bodyPr/>
        <a:lstStyle/>
        <a:p>
          <a:r>
            <a:rPr lang="pl-PL" dirty="0" smtClean="0">
              <a:solidFill>
                <a:srgbClr val="283172"/>
              </a:solidFill>
              <a:latin typeface="Source Sans Pro" pitchFamily="34" charset="-18"/>
            </a:rPr>
            <a:t>Nauczyciel jest inicjatorem </a:t>
          </a:r>
          <a:br>
            <a:rPr lang="pl-PL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dirty="0" smtClean="0">
              <a:solidFill>
                <a:srgbClr val="283172"/>
              </a:solidFill>
              <a:latin typeface="Source Sans Pro" pitchFamily="34" charset="-18"/>
            </a:rPr>
            <a:t>i organizatorem.</a:t>
          </a:r>
          <a:endParaRPr lang="pl-PL" dirty="0">
            <a:solidFill>
              <a:srgbClr val="283172"/>
            </a:solidFill>
            <a:latin typeface="Source Sans Pro" pitchFamily="34" charset="-18"/>
          </a:endParaRPr>
        </a:p>
      </dgm:t>
    </dgm:pt>
    <dgm:pt modelId="{C2B8C624-7E74-44C2-A1A0-1B916D02292E}" type="parTrans" cxnId="{3E9679B6-936D-489E-A482-8EED0A1947D2}">
      <dgm:prSet/>
      <dgm:spPr>
        <a:ln w="12700">
          <a:solidFill>
            <a:srgbClr val="283172"/>
          </a:solidFill>
        </a:ln>
      </dgm:spPr>
      <dgm:t>
        <a:bodyPr/>
        <a:lstStyle/>
        <a:p>
          <a:endParaRPr lang="pl-PL">
            <a:solidFill>
              <a:schemeClr val="bg1"/>
            </a:solidFill>
            <a:latin typeface="Source Sans Pro" pitchFamily="34" charset="-18"/>
          </a:endParaRPr>
        </a:p>
      </dgm:t>
    </dgm:pt>
    <dgm:pt modelId="{1E1DCC60-0753-4867-AC0B-80DD4717C104}" type="sibTrans" cxnId="{3E9679B6-936D-489E-A482-8EED0A1947D2}">
      <dgm:prSet/>
      <dgm:spPr/>
      <dgm:t>
        <a:bodyPr/>
        <a:lstStyle/>
        <a:p>
          <a:endParaRPr lang="pl-PL">
            <a:solidFill>
              <a:schemeClr val="bg1"/>
            </a:solidFill>
            <a:latin typeface="Source Sans Pro" pitchFamily="34" charset="-18"/>
          </a:endParaRPr>
        </a:p>
      </dgm:t>
    </dgm:pt>
    <dgm:pt modelId="{1243703A-C3BF-4EBD-817E-796B54BD8230}">
      <dgm:prSet phldrT="[Teks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rgbClr val="FF8F00"/>
        </a:solidFill>
        <a:ln w="12700">
          <a:solidFill>
            <a:srgbClr val="FF8F00"/>
          </a:solidFill>
        </a:ln>
      </dgm:spPr>
      <dgm:t>
        <a:bodyPr/>
        <a:lstStyle/>
        <a:p>
          <a:r>
            <a:rPr lang="pl-PL" dirty="0" smtClean="0">
              <a:solidFill>
                <a:schemeClr val="bg1"/>
              </a:solidFill>
              <a:latin typeface="Source Sans Pro" pitchFamily="34" charset="-18"/>
            </a:rPr>
            <a:t>Wertykalny </a:t>
          </a:r>
          <a:endParaRPr lang="pl-PL" dirty="0">
            <a:solidFill>
              <a:schemeClr val="bg1"/>
            </a:solidFill>
            <a:latin typeface="Source Sans Pro" pitchFamily="34" charset="-18"/>
          </a:endParaRPr>
        </a:p>
      </dgm:t>
    </dgm:pt>
    <dgm:pt modelId="{904692BD-B5B5-476C-8257-AC801BD104E4}" type="parTrans" cxnId="{517B5FD3-84FE-4C35-8847-9CE29FCEADD5}">
      <dgm:prSet/>
      <dgm:spPr/>
      <dgm:t>
        <a:bodyPr/>
        <a:lstStyle/>
        <a:p>
          <a:endParaRPr lang="pl-PL">
            <a:solidFill>
              <a:schemeClr val="bg1"/>
            </a:solidFill>
            <a:latin typeface="Source Sans Pro" pitchFamily="34" charset="-18"/>
          </a:endParaRPr>
        </a:p>
      </dgm:t>
    </dgm:pt>
    <dgm:pt modelId="{1431B288-A1AD-4530-99B7-41C4073FF999}" type="sibTrans" cxnId="{517B5FD3-84FE-4C35-8847-9CE29FCEADD5}">
      <dgm:prSet/>
      <dgm:spPr/>
      <dgm:t>
        <a:bodyPr/>
        <a:lstStyle/>
        <a:p>
          <a:endParaRPr lang="pl-PL">
            <a:solidFill>
              <a:schemeClr val="bg1"/>
            </a:solidFill>
            <a:latin typeface="Source Sans Pro" pitchFamily="34" charset="-18"/>
          </a:endParaRPr>
        </a:p>
      </dgm:t>
    </dgm:pt>
    <dgm:pt modelId="{55818E46-458D-4683-A910-FAF82744D05D}">
      <dgm:prSet phldrT="[Teks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 w="12700">
          <a:solidFill>
            <a:srgbClr val="283172"/>
          </a:solidFill>
        </a:ln>
      </dgm:spPr>
      <dgm:t>
        <a:bodyPr/>
        <a:lstStyle/>
        <a:p>
          <a:r>
            <a:rPr lang="pl-PL" dirty="0" smtClean="0">
              <a:solidFill>
                <a:srgbClr val="283172"/>
              </a:solidFill>
              <a:latin typeface="Source Sans Pro" pitchFamily="34" charset="-18"/>
            </a:rPr>
            <a:t>Nauczyciel zajmuje centralną pozycję </a:t>
          </a:r>
          <a:br>
            <a:rPr lang="pl-PL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dirty="0" smtClean="0">
              <a:solidFill>
                <a:srgbClr val="283172"/>
              </a:solidFill>
              <a:latin typeface="Source Sans Pro" pitchFamily="34" charset="-18"/>
            </a:rPr>
            <a:t>w grupie.</a:t>
          </a:r>
          <a:endParaRPr lang="pl-PL" dirty="0">
            <a:solidFill>
              <a:srgbClr val="283172"/>
            </a:solidFill>
            <a:latin typeface="Source Sans Pro" pitchFamily="34" charset="-18"/>
          </a:endParaRPr>
        </a:p>
      </dgm:t>
    </dgm:pt>
    <dgm:pt modelId="{6BE15F74-6F32-4542-9549-88F850A13F87}" type="parTrans" cxnId="{DDC5AF16-910D-43FC-B2C8-5C2ADB53A70E}">
      <dgm:prSet/>
      <dgm:spPr>
        <a:ln w="12700">
          <a:solidFill>
            <a:srgbClr val="283172"/>
          </a:solidFill>
        </a:ln>
      </dgm:spPr>
      <dgm:t>
        <a:bodyPr/>
        <a:lstStyle/>
        <a:p>
          <a:endParaRPr lang="pl-PL">
            <a:solidFill>
              <a:schemeClr val="bg1"/>
            </a:solidFill>
            <a:latin typeface="Source Sans Pro" pitchFamily="34" charset="-18"/>
          </a:endParaRPr>
        </a:p>
      </dgm:t>
    </dgm:pt>
    <dgm:pt modelId="{4C9EA44D-07FF-45AF-A7F2-178B503AABE4}" type="sibTrans" cxnId="{DDC5AF16-910D-43FC-B2C8-5C2ADB53A70E}">
      <dgm:prSet/>
      <dgm:spPr/>
      <dgm:t>
        <a:bodyPr/>
        <a:lstStyle/>
        <a:p>
          <a:endParaRPr lang="pl-PL">
            <a:solidFill>
              <a:schemeClr val="bg1"/>
            </a:solidFill>
            <a:latin typeface="Source Sans Pro" pitchFamily="34" charset="-18"/>
          </a:endParaRPr>
        </a:p>
      </dgm:t>
    </dgm:pt>
    <dgm:pt modelId="{7D619D12-CAF9-4693-BA7E-49FC713DEE6F}">
      <dgm:prSet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rgbClr val="FF8F00"/>
        </a:solidFill>
        <a:ln w="12700">
          <a:solidFill>
            <a:srgbClr val="FF8F00"/>
          </a:solidFill>
        </a:ln>
      </dgm:spPr>
      <dgm:t>
        <a:bodyPr/>
        <a:lstStyle/>
        <a:p>
          <a:r>
            <a:rPr lang="pl-PL" dirty="0" smtClean="0">
              <a:solidFill>
                <a:schemeClr val="bg1"/>
              </a:solidFill>
              <a:latin typeface="Source Sans Pro" pitchFamily="34" charset="-18"/>
            </a:rPr>
            <a:t>Scentralizowany </a:t>
          </a:r>
          <a:endParaRPr lang="pl-PL" dirty="0">
            <a:solidFill>
              <a:schemeClr val="bg1"/>
            </a:solidFill>
            <a:latin typeface="Source Sans Pro" pitchFamily="34" charset="-18"/>
          </a:endParaRPr>
        </a:p>
      </dgm:t>
    </dgm:pt>
    <dgm:pt modelId="{2B393EC0-320C-4C50-8505-400F86154AD1}" type="parTrans" cxnId="{4584B32F-99A2-4E5D-AA1C-C5932A52FCEA}">
      <dgm:prSet/>
      <dgm:spPr/>
      <dgm:t>
        <a:bodyPr/>
        <a:lstStyle/>
        <a:p>
          <a:endParaRPr lang="pl-PL">
            <a:solidFill>
              <a:schemeClr val="bg1"/>
            </a:solidFill>
            <a:latin typeface="Source Sans Pro" pitchFamily="34" charset="-18"/>
          </a:endParaRPr>
        </a:p>
      </dgm:t>
    </dgm:pt>
    <dgm:pt modelId="{AD409ABB-A815-4DC7-991B-71A3BA8E29C0}" type="sibTrans" cxnId="{4584B32F-99A2-4E5D-AA1C-C5932A52FCEA}">
      <dgm:prSet/>
      <dgm:spPr/>
      <dgm:t>
        <a:bodyPr/>
        <a:lstStyle/>
        <a:p>
          <a:endParaRPr lang="pl-PL">
            <a:solidFill>
              <a:schemeClr val="bg1"/>
            </a:solidFill>
            <a:latin typeface="Source Sans Pro" pitchFamily="34" charset="-18"/>
          </a:endParaRPr>
        </a:p>
      </dgm:t>
    </dgm:pt>
    <dgm:pt modelId="{53B0DA43-7403-4998-B593-3FDC13D0EDEF}">
      <dgm:prSet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 w="12700">
          <a:solidFill>
            <a:srgbClr val="283172"/>
          </a:solidFill>
        </a:ln>
      </dgm:spPr>
      <dgm:t>
        <a:bodyPr/>
        <a:lstStyle/>
        <a:p>
          <a:r>
            <a:rPr lang="pl-PL" dirty="0" smtClean="0">
              <a:solidFill>
                <a:srgbClr val="283172"/>
              </a:solidFill>
              <a:latin typeface="Source Sans Pro" pitchFamily="34" charset="-18"/>
            </a:rPr>
            <a:t>Nauczyciel </a:t>
          </a:r>
          <a:br>
            <a:rPr lang="pl-PL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dirty="0" smtClean="0">
              <a:solidFill>
                <a:srgbClr val="283172"/>
              </a:solidFill>
              <a:latin typeface="Source Sans Pro" pitchFamily="34" charset="-18"/>
            </a:rPr>
            <a:t>i uczniowie zajmują różne pozycje </a:t>
          </a:r>
          <a:br>
            <a:rPr lang="pl-PL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dirty="0" smtClean="0">
              <a:solidFill>
                <a:srgbClr val="283172"/>
              </a:solidFill>
              <a:latin typeface="Source Sans Pro" pitchFamily="34" charset="-18"/>
            </a:rPr>
            <a:t>w herarchii.</a:t>
          </a:r>
          <a:endParaRPr lang="pl-PL" dirty="0">
            <a:solidFill>
              <a:srgbClr val="283172"/>
            </a:solidFill>
            <a:latin typeface="Source Sans Pro" pitchFamily="34" charset="-18"/>
          </a:endParaRPr>
        </a:p>
      </dgm:t>
    </dgm:pt>
    <dgm:pt modelId="{89F034F4-A618-45A2-AD56-C0698C0ABC97}" type="parTrans" cxnId="{B3F4EECB-13CC-40F4-B79E-C84BF4DA6951}">
      <dgm:prSet/>
      <dgm:spPr>
        <a:ln w="12700">
          <a:solidFill>
            <a:srgbClr val="283172"/>
          </a:solidFill>
        </a:ln>
      </dgm:spPr>
      <dgm:t>
        <a:bodyPr/>
        <a:lstStyle/>
        <a:p>
          <a:endParaRPr lang="pl-PL">
            <a:solidFill>
              <a:schemeClr val="bg1"/>
            </a:solidFill>
            <a:latin typeface="Source Sans Pro" pitchFamily="34" charset="-18"/>
          </a:endParaRPr>
        </a:p>
      </dgm:t>
    </dgm:pt>
    <dgm:pt modelId="{3ED5D2EB-DAF8-4096-AEE4-58939E868239}" type="sibTrans" cxnId="{B3F4EECB-13CC-40F4-B79E-C84BF4DA6951}">
      <dgm:prSet/>
      <dgm:spPr/>
      <dgm:t>
        <a:bodyPr/>
        <a:lstStyle/>
        <a:p>
          <a:endParaRPr lang="pl-PL">
            <a:solidFill>
              <a:schemeClr val="bg1"/>
            </a:solidFill>
            <a:latin typeface="Source Sans Pro" pitchFamily="34" charset="-18"/>
          </a:endParaRPr>
        </a:p>
      </dgm:t>
    </dgm:pt>
    <dgm:pt modelId="{6D0C3888-764A-447D-A7E5-F4DF89FAA587}" type="pres">
      <dgm:prSet presAssocID="{FA2685EE-DD9C-48AF-815D-135A9CE27683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l-PL"/>
        </a:p>
      </dgm:t>
    </dgm:pt>
    <dgm:pt modelId="{CC2A0491-81DF-480E-954E-4A6FEFB8E302}" type="pres">
      <dgm:prSet presAssocID="{2EE78467-1782-4BFC-BD2D-819E59A33F11}" presName="root" presStyleCnt="0"/>
      <dgm:spPr/>
      <dgm:t>
        <a:bodyPr/>
        <a:lstStyle/>
        <a:p>
          <a:endParaRPr lang="pl-PL"/>
        </a:p>
      </dgm:t>
    </dgm:pt>
    <dgm:pt modelId="{5303544E-BB23-4615-87B0-D1DC8DFD0FE7}" type="pres">
      <dgm:prSet presAssocID="{2EE78467-1782-4BFC-BD2D-819E59A33F11}" presName="rootComposite" presStyleCnt="0"/>
      <dgm:spPr/>
      <dgm:t>
        <a:bodyPr/>
        <a:lstStyle/>
        <a:p>
          <a:endParaRPr lang="pl-PL"/>
        </a:p>
      </dgm:t>
    </dgm:pt>
    <dgm:pt modelId="{966969E0-1FDB-49C6-B5CB-1B730A8E4BDD}" type="pres">
      <dgm:prSet presAssocID="{2EE78467-1782-4BFC-BD2D-819E59A33F11}" presName="rootText" presStyleLbl="node1" presStyleIdx="0" presStyleCnt="3"/>
      <dgm:spPr>
        <a:prstGeom prst="rect">
          <a:avLst/>
        </a:prstGeom>
      </dgm:spPr>
      <dgm:t>
        <a:bodyPr/>
        <a:lstStyle/>
        <a:p>
          <a:endParaRPr lang="pl-PL"/>
        </a:p>
      </dgm:t>
    </dgm:pt>
    <dgm:pt modelId="{BFBF7E96-7D88-4015-8FB6-5EDD2143F245}" type="pres">
      <dgm:prSet presAssocID="{2EE78467-1782-4BFC-BD2D-819E59A33F11}" presName="rootConnector" presStyleLbl="node1" presStyleIdx="0" presStyleCnt="3"/>
      <dgm:spPr/>
      <dgm:t>
        <a:bodyPr/>
        <a:lstStyle/>
        <a:p>
          <a:endParaRPr lang="pl-PL"/>
        </a:p>
      </dgm:t>
    </dgm:pt>
    <dgm:pt modelId="{3A0CCEEA-C486-4E7E-B4EE-25DF538A5777}" type="pres">
      <dgm:prSet presAssocID="{2EE78467-1782-4BFC-BD2D-819E59A33F11}" presName="childShape" presStyleCnt="0"/>
      <dgm:spPr/>
      <dgm:t>
        <a:bodyPr/>
        <a:lstStyle/>
        <a:p>
          <a:endParaRPr lang="pl-PL"/>
        </a:p>
      </dgm:t>
    </dgm:pt>
    <dgm:pt modelId="{98B8DEA2-95B5-49C7-A47E-E8E676A0335F}" type="pres">
      <dgm:prSet presAssocID="{C2B8C624-7E74-44C2-A1A0-1B916D02292E}" presName="Name13" presStyleLbl="parChTrans1D2" presStyleIdx="0" presStyleCnt="3"/>
      <dgm:spPr/>
      <dgm:t>
        <a:bodyPr/>
        <a:lstStyle/>
        <a:p>
          <a:endParaRPr lang="pl-PL"/>
        </a:p>
      </dgm:t>
    </dgm:pt>
    <dgm:pt modelId="{A4736661-2D5F-43AB-AEE7-406C3075A248}" type="pres">
      <dgm:prSet presAssocID="{A294EA56-1508-4B94-82B4-DA614FE26B7A}" presName="childText" presStyleLbl="bgAcc1" presStyleIdx="0" presStyleCnt="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pl-PL"/>
        </a:p>
      </dgm:t>
    </dgm:pt>
    <dgm:pt modelId="{5FAAB958-569D-4E35-9566-880C58D8EF1D}" type="pres">
      <dgm:prSet presAssocID="{7D619D12-CAF9-4693-BA7E-49FC713DEE6F}" presName="root" presStyleCnt="0"/>
      <dgm:spPr/>
      <dgm:t>
        <a:bodyPr/>
        <a:lstStyle/>
        <a:p>
          <a:endParaRPr lang="pl-PL"/>
        </a:p>
      </dgm:t>
    </dgm:pt>
    <dgm:pt modelId="{D495AB96-1603-4B30-9822-1DBF7D1E7A3A}" type="pres">
      <dgm:prSet presAssocID="{7D619D12-CAF9-4693-BA7E-49FC713DEE6F}" presName="rootComposite" presStyleCnt="0"/>
      <dgm:spPr/>
      <dgm:t>
        <a:bodyPr/>
        <a:lstStyle/>
        <a:p>
          <a:endParaRPr lang="pl-PL"/>
        </a:p>
      </dgm:t>
    </dgm:pt>
    <dgm:pt modelId="{EE613E65-3EC3-4181-9CA9-DF9BDA54892C}" type="pres">
      <dgm:prSet presAssocID="{7D619D12-CAF9-4693-BA7E-49FC713DEE6F}" presName="rootText" presStyleLbl="node1" presStyleIdx="1" presStyleCnt="3"/>
      <dgm:spPr>
        <a:prstGeom prst="rect">
          <a:avLst/>
        </a:prstGeom>
      </dgm:spPr>
      <dgm:t>
        <a:bodyPr/>
        <a:lstStyle/>
        <a:p>
          <a:endParaRPr lang="pl-PL"/>
        </a:p>
      </dgm:t>
    </dgm:pt>
    <dgm:pt modelId="{26500729-9213-46E0-AD88-0ACBC6B77B76}" type="pres">
      <dgm:prSet presAssocID="{7D619D12-CAF9-4693-BA7E-49FC713DEE6F}" presName="rootConnector" presStyleLbl="node1" presStyleIdx="1" presStyleCnt="3"/>
      <dgm:spPr/>
      <dgm:t>
        <a:bodyPr/>
        <a:lstStyle/>
        <a:p>
          <a:endParaRPr lang="pl-PL"/>
        </a:p>
      </dgm:t>
    </dgm:pt>
    <dgm:pt modelId="{20E15EB5-9929-4ADA-BEA9-54B2F421CE34}" type="pres">
      <dgm:prSet presAssocID="{7D619D12-CAF9-4693-BA7E-49FC713DEE6F}" presName="childShape" presStyleCnt="0"/>
      <dgm:spPr/>
      <dgm:t>
        <a:bodyPr/>
        <a:lstStyle/>
        <a:p>
          <a:endParaRPr lang="pl-PL"/>
        </a:p>
      </dgm:t>
    </dgm:pt>
    <dgm:pt modelId="{2AF8A04A-70AE-4CFC-9CE4-B5AF60251C4D}" type="pres">
      <dgm:prSet presAssocID="{89F034F4-A618-45A2-AD56-C0698C0ABC97}" presName="Name13" presStyleLbl="parChTrans1D2" presStyleIdx="1" presStyleCnt="3"/>
      <dgm:spPr/>
      <dgm:t>
        <a:bodyPr/>
        <a:lstStyle/>
        <a:p>
          <a:endParaRPr lang="pl-PL"/>
        </a:p>
      </dgm:t>
    </dgm:pt>
    <dgm:pt modelId="{0D313A12-C1FC-43D8-A71E-8B3B3386CC4E}" type="pres">
      <dgm:prSet presAssocID="{53B0DA43-7403-4998-B593-3FDC13D0EDEF}" presName="childText" presStyleLbl="bgAcc1" presStyleIdx="1" presStyleCnt="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pl-PL"/>
        </a:p>
      </dgm:t>
    </dgm:pt>
    <dgm:pt modelId="{D63A68FF-E6C4-44D5-B878-9664E016A267}" type="pres">
      <dgm:prSet presAssocID="{1243703A-C3BF-4EBD-817E-796B54BD8230}" presName="root" presStyleCnt="0"/>
      <dgm:spPr/>
      <dgm:t>
        <a:bodyPr/>
        <a:lstStyle/>
        <a:p>
          <a:endParaRPr lang="pl-PL"/>
        </a:p>
      </dgm:t>
    </dgm:pt>
    <dgm:pt modelId="{842DC337-2EB6-47C1-9A80-2C3AC3F8F7DC}" type="pres">
      <dgm:prSet presAssocID="{1243703A-C3BF-4EBD-817E-796B54BD8230}" presName="rootComposite" presStyleCnt="0"/>
      <dgm:spPr/>
      <dgm:t>
        <a:bodyPr/>
        <a:lstStyle/>
        <a:p>
          <a:endParaRPr lang="pl-PL"/>
        </a:p>
      </dgm:t>
    </dgm:pt>
    <dgm:pt modelId="{72DB39D0-6C69-481A-88BC-D87E47C5B7CD}" type="pres">
      <dgm:prSet presAssocID="{1243703A-C3BF-4EBD-817E-796B54BD8230}" presName="rootText" presStyleLbl="node1" presStyleIdx="2" presStyleCnt="3"/>
      <dgm:spPr>
        <a:prstGeom prst="rect">
          <a:avLst/>
        </a:prstGeom>
      </dgm:spPr>
      <dgm:t>
        <a:bodyPr/>
        <a:lstStyle/>
        <a:p>
          <a:endParaRPr lang="pl-PL"/>
        </a:p>
      </dgm:t>
    </dgm:pt>
    <dgm:pt modelId="{E3790DDA-67CD-4500-91F2-56EA96781DA4}" type="pres">
      <dgm:prSet presAssocID="{1243703A-C3BF-4EBD-817E-796B54BD8230}" presName="rootConnector" presStyleLbl="node1" presStyleIdx="2" presStyleCnt="3"/>
      <dgm:spPr/>
      <dgm:t>
        <a:bodyPr/>
        <a:lstStyle/>
        <a:p>
          <a:endParaRPr lang="pl-PL"/>
        </a:p>
      </dgm:t>
    </dgm:pt>
    <dgm:pt modelId="{BB42AD91-6ADF-4014-B38F-ACD58953502C}" type="pres">
      <dgm:prSet presAssocID="{1243703A-C3BF-4EBD-817E-796B54BD8230}" presName="childShape" presStyleCnt="0"/>
      <dgm:spPr/>
      <dgm:t>
        <a:bodyPr/>
        <a:lstStyle/>
        <a:p>
          <a:endParaRPr lang="pl-PL"/>
        </a:p>
      </dgm:t>
    </dgm:pt>
    <dgm:pt modelId="{9364F3D7-8F24-4E7A-9AB6-7634498F1E95}" type="pres">
      <dgm:prSet presAssocID="{6BE15F74-6F32-4542-9549-88F850A13F87}" presName="Name13" presStyleLbl="parChTrans1D2" presStyleIdx="2" presStyleCnt="3"/>
      <dgm:spPr/>
      <dgm:t>
        <a:bodyPr/>
        <a:lstStyle/>
        <a:p>
          <a:endParaRPr lang="pl-PL"/>
        </a:p>
      </dgm:t>
    </dgm:pt>
    <dgm:pt modelId="{BB89F562-2C59-4141-A85C-ED2F1B03A418}" type="pres">
      <dgm:prSet presAssocID="{55818E46-458D-4683-A910-FAF82744D05D}" presName="childText" presStyleLbl="bgAcc1" presStyleIdx="2" presStyleCnt="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pl-PL"/>
        </a:p>
      </dgm:t>
    </dgm:pt>
  </dgm:ptLst>
  <dgm:cxnLst>
    <dgm:cxn modelId="{3E9679B6-936D-489E-A482-8EED0A1947D2}" srcId="{2EE78467-1782-4BFC-BD2D-819E59A33F11}" destId="{A294EA56-1508-4B94-82B4-DA614FE26B7A}" srcOrd="0" destOrd="0" parTransId="{C2B8C624-7E74-44C2-A1A0-1B916D02292E}" sibTransId="{1E1DCC60-0753-4867-AC0B-80DD4717C104}"/>
    <dgm:cxn modelId="{C34F2813-BEC9-40B1-9781-75D47E834206}" type="presOf" srcId="{7D619D12-CAF9-4693-BA7E-49FC713DEE6F}" destId="{26500729-9213-46E0-AD88-0ACBC6B77B76}" srcOrd="1" destOrd="0" presId="urn:microsoft.com/office/officeart/2005/8/layout/hierarchy3"/>
    <dgm:cxn modelId="{8CE2A3DF-5AB1-45AF-AED4-A62BE00342ED}" type="presOf" srcId="{6BE15F74-6F32-4542-9549-88F850A13F87}" destId="{9364F3D7-8F24-4E7A-9AB6-7634498F1E95}" srcOrd="0" destOrd="0" presId="urn:microsoft.com/office/officeart/2005/8/layout/hierarchy3"/>
    <dgm:cxn modelId="{162F4F47-B17F-47EA-95C6-0424BD1F56CB}" type="presOf" srcId="{1243703A-C3BF-4EBD-817E-796B54BD8230}" destId="{E3790DDA-67CD-4500-91F2-56EA96781DA4}" srcOrd="1" destOrd="0" presId="urn:microsoft.com/office/officeart/2005/8/layout/hierarchy3"/>
    <dgm:cxn modelId="{0DAD1F43-6C98-48D7-B8CC-8C423D8AA08A}" srcId="{FA2685EE-DD9C-48AF-815D-135A9CE27683}" destId="{2EE78467-1782-4BFC-BD2D-819E59A33F11}" srcOrd="0" destOrd="0" parTransId="{F9E760F6-D696-4671-8880-5360F8A79869}" sibTransId="{BC7026E5-7A70-4DB9-8861-AC7092A67341}"/>
    <dgm:cxn modelId="{FBC5C8A9-1216-4E48-B1DE-1162966140E2}" type="presOf" srcId="{7D619D12-CAF9-4693-BA7E-49FC713DEE6F}" destId="{EE613E65-3EC3-4181-9CA9-DF9BDA54892C}" srcOrd="0" destOrd="0" presId="urn:microsoft.com/office/officeart/2005/8/layout/hierarchy3"/>
    <dgm:cxn modelId="{23AFBB0A-73D9-41BA-A854-9A5AC0BE37B8}" type="presOf" srcId="{89F034F4-A618-45A2-AD56-C0698C0ABC97}" destId="{2AF8A04A-70AE-4CFC-9CE4-B5AF60251C4D}" srcOrd="0" destOrd="0" presId="urn:microsoft.com/office/officeart/2005/8/layout/hierarchy3"/>
    <dgm:cxn modelId="{AC07EFF3-EEDC-4A67-8EC0-654255C7DD2D}" type="presOf" srcId="{1243703A-C3BF-4EBD-817E-796B54BD8230}" destId="{72DB39D0-6C69-481A-88BC-D87E47C5B7CD}" srcOrd="0" destOrd="0" presId="urn:microsoft.com/office/officeart/2005/8/layout/hierarchy3"/>
    <dgm:cxn modelId="{31F325EB-251A-4059-8186-89E1E4EC18B0}" type="presOf" srcId="{55818E46-458D-4683-A910-FAF82744D05D}" destId="{BB89F562-2C59-4141-A85C-ED2F1B03A418}" srcOrd="0" destOrd="0" presId="urn:microsoft.com/office/officeart/2005/8/layout/hierarchy3"/>
    <dgm:cxn modelId="{535F02A4-FC62-4972-9044-674C95B79C34}" type="presOf" srcId="{FA2685EE-DD9C-48AF-815D-135A9CE27683}" destId="{6D0C3888-764A-447D-A7E5-F4DF89FAA587}" srcOrd="0" destOrd="0" presId="urn:microsoft.com/office/officeart/2005/8/layout/hierarchy3"/>
    <dgm:cxn modelId="{1B40FB71-8382-413D-9585-E592EE1B6A91}" type="presOf" srcId="{2EE78467-1782-4BFC-BD2D-819E59A33F11}" destId="{BFBF7E96-7D88-4015-8FB6-5EDD2143F245}" srcOrd="1" destOrd="0" presId="urn:microsoft.com/office/officeart/2005/8/layout/hierarchy3"/>
    <dgm:cxn modelId="{4584B32F-99A2-4E5D-AA1C-C5932A52FCEA}" srcId="{FA2685EE-DD9C-48AF-815D-135A9CE27683}" destId="{7D619D12-CAF9-4693-BA7E-49FC713DEE6F}" srcOrd="1" destOrd="0" parTransId="{2B393EC0-320C-4C50-8505-400F86154AD1}" sibTransId="{AD409ABB-A815-4DC7-991B-71A3BA8E29C0}"/>
    <dgm:cxn modelId="{F67EBE55-340D-493D-87BF-C1F8BFD347ED}" type="presOf" srcId="{A294EA56-1508-4B94-82B4-DA614FE26B7A}" destId="{A4736661-2D5F-43AB-AEE7-406C3075A248}" srcOrd="0" destOrd="0" presId="urn:microsoft.com/office/officeart/2005/8/layout/hierarchy3"/>
    <dgm:cxn modelId="{EDC05ECF-B3AC-43B4-AF43-93FA88237F77}" type="presOf" srcId="{2EE78467-1782-4BFC-BD2D-819E59A33F11}" destId="{966969E0-1FDB-49C6-B5CB-1B730A8E4BDD}" srcOrd="0" destOrd="0" presId="urn:microsoft.com/office/officeart/2005/8/layout/hierarchy3"/>
    <dgm:cxn modelId="{0BD99BE2-BF71-4C84-AC16-2DDCC5B51179}" type="presOf" srcId="{53B0DA43-7403-4998-B593-3FDC13D0EDEF}" destId="{0D313A12-C1FC-43D8-A71E-8B3B3386CC4E}" srcOrd="0" destOrd="0" presId="urn:microsoft.com/office/officeart/2005/8/layout/hierarchy3"/>
    <dgm:cxn modelId="{6F0313E8-D346-4ABD-B6A1-8CA5F652799F}" type="presOf" srcId="{C2B8C624-7E74-44C2-A1A0-1B916D02292E}" destId="{98B8DEA2-95B5-49C7-A47E-E8E676A0335F}" srcOrd="0" destOrd="0" presId="urn:microsoft.com/office/officeart/2005/8/layout/hierarchy3"/>
    <dgm:cxn modelId="{517B5FD3-84FE-4C35-8847-9CE29FCEADD5}" srcId="{FA2685EE-DD9C-48AF-815D-135A9CE27683}" destId="{1243703A-C3BF-4EBD-817E-796B54BD8230}" srcOrd="2" destOrd="0" parTransId="{904692BD-B5B5-476C-8257-AC801BD104E4}" sibTransId="{1431B288-A1AD-4530-99B7-41C4073FF999}"/>
    <dgm:cxn modelId="{DDC5AF16-910D-43FC-B2C8-5C2ADB53A70E}" srcId="{1243703A-C3BF-4EBD-817E-796B54BD8230}" destId="{55818E46-458D-4683-A910-FAF82744D05D}" srcOrd="0" destOrd="0" parTransId="{6BE15F74-6F32-4542-9549-88F850A13F87}" sibTransId="{4C9EA44D-07FF-45AF-A7F2-178B503AABE4}"/>
    <dgm:cxn modelId="{B3F4EECB-13CC-40F4-B79E-C84BF4DA6951}" srcId="{7D619D12-CAF9-4693-BA7E-49FC713DEE6F}" destId="{53B0DA43-7403-4998-B593-3FDC13D0EDEF}" srcOrd="0" destOrd="0" parTransId="{89F034F4-A618-45A2-AD56-C0698C0ABC97}" sibTransId="{3ED5D2EB-DAF8-4096-AEE4-58939E868239}"/>
    <dgm:cxn modelId="{E791018C-3C9C-4AB2-B62A-427CC8F5CC83}" type="presParOf" srcId="{6D0C3888-764A-447D-A7E5-F4DF89FAA587}" destId="{CC2A0491-81DF-480E-954E-4A6FEFB8E302}" srcOrd="0" destOrd="0" presId="urn:microsoft.com/office/officeart/2005/8/layout/hierarchy3"/>
    <dgm:cxn modelId="{24EFFF75-864E-41C0-8574-3CF914311BCD}" type="presParOf" srcId="{CC2A0491-81DF-480E-954E-4A6FEFB8E302}" destId="{5303544E-BB23-4615-87B0-D1DC8DFD0FE7}" srcOrd="0" destOrd="0" presId="urn:microsoft.com/office/officeart/2005/8/layout/hierarchy3"/>
    <dgm:cxn modelId="{953D3B41-F42B-47BF-A8E1-CB020875A129}" type="presParOf" srcId="{5303544E-BB23-4615-87B0-D1DC8DFD0FE7}" destId="{966969E0-1FDB-49C6-B5CB-1B730A8E4BDD}" srcOrd="0" destOrd="0" presId="urn:microsoft.com/office/officeart/2005/8/layout/hierarchy3"/>
    <dgm:cxn modelId="{87DA670F-3FEF-404B-A75E-B82BEB852EF1}" type="presParOf" srcId="{5303544E-BB23-4615-87B0-D1DC8DFD0FE7}" destId="{BFBF7E96-7D88-4015-8FB6-5EDD2143F245}" srcOrd="1" destOrd="0" presId="urn:microsoft.com/office/officeart/2005/8/layout/hierarchy3"/>
    <dgm:cxn modelId="{09BDE984-8721-46D2-A1B1-C5DF044423B4}" type="presParOf" srcId="{CC2A0491-81DF-480E-954E-4A6FEFB8E302}" destId="{3A0CCEEA-C486-4E7E-B4EE-25DF538A5777}" srcOrd="1" destOrd="0" presId="urn:microsoft.com/office/officeart/2005/8/layout/hierarchy3"/>
    <dgm:cxn modelId="{63776AB6-F6D6-4C21-BC09-844890D53C3D}" type="presParOf" srcId="{3A0CCEEA-C486-4E7E-B4EE-25DF538A5777}" destId="{98B8DEA2-95B5-49C7-A47E-E8E676A0335F}" srcOrd="0" destOrd="0" presId="urn:microsoft.com/office/officeart/2005/8/layout/hierarchy3"/>
    <dgm:cxn modelId="{6A5E9661-BC0B-4E86-B3E0-645DC2C208F6}" type="presParOf" srcId="{3A0CCEEA-C486-4E7E-B4EE-25DF538A5777}" destId="{A4736661-2D5F-43AB-AEE7-406C3075A248}" srcOrd="1" destOrd="0" presId="urn:microsoft.com/office/officeart/2005/8/layout/hierarchy3"/>
    <dgm:cxn modelId="{ABA7EFE2-F510-45B2-BBD7-EE184EB9DAC8}" type="presParOf" srcId="{6D0C3888-764A-447D-A7E5-F4DF89FAA587}" destId="{5FAAB958-569D-4E35-9566-880C58D8EF1D}" srcOrd="1" destOrd="0" presId="urn:microsoft.com/office/officeart/2005/8/layout/hierarchy3"/>
    <dgm:cxn modelId="{B6087039-48A5-408A-ADB0-B89F5C894880}" type="presParOf" srcId="{5FAAB958-569D-4E35-9566-880C58D8EF1D}" destId="{D495AB96-1603-4B30-9822-1DBF7D1E7A3A}" srcOrd="0" destOrd="0" presId="urn:microsoft.com/office/officeart/2005/8/layout/hierarchy3"/>
    <dgm:cxn modelId="{B7B9E4B6-D65F-4D2D-A714-97C2EBF5B40E}" type="presParOf" srcId="{D495AB96-1603-4B30-9822-1DBF7D1E7A3A}" destId="{EE613E65-3EC3-4181-9CA9-DF9BDA54892C}" srcOrd="0" destOrd="0" presId="urn:microsoft.com/office/officeart/2005/8/layout/hierarchy3"/>
    <dgm:cxn modelId="{B0EC609F-3DCC-4FD6-93E8-5C3868A7ABEF}" type="presParOf" srcId="{D495AB96-1603-4B30-9822-1DBF7D1E7A3A}" destId="{26500729-9213-46E0-AD88-0ACBC6B77B76}" srcOrd="1" destOrd="0" presId="urn:microsoft.com/office/officeart/2005/8/layout/hierarchy3"/>
    <dgm:cxn modelId="{BFAD556B-90E7-420A-BD82-8E78F39DFF25}" type="presParOf" srcId="{5FAAB958-569D-4E35-9566-880C58D8EF1D}" destId="{20E15EB5-9929-4ADA-BEA9-54B2F421CE34}" srcOrd="1" destOrd="0" presId="urn:microsoft.com/office/officeart/2005/8/layout/hierarchy3"/>
    <dgm:cxn modelId="{26EF9C1C-C800-4951-A141-2C31773F3C2E}" type="presParOf" srcId="{20E15EB5-9929-4ADA-BEA9-54B2F421CE34}" destId="{2AF8A04A-70AE-4CFC-9CE4-B5AF60251C4D}" srcOrd="0" destOrd="0" presId="urn:microsoft.com/office/officeart/2005/8/layout/hierarchy3"/>
    <dgm:cxn modelId="{51D7A09E-6E11-44DE-8869-6608F1EF9683}" type="presParOf" srcId="{20E15EB5-9929-4ADA-BEA9-54B2F421CE34}" destId="{0D313A12-C1FC-43D8-A71E-8B3B3386CC4E}" srcOrd="1" destOrd="0" presId="urn:microsoft.com/office/officeart/2005/8/layout/hierarchy3"/>
    <dgm:cxn modelId="{BD4474EC-3A30-4151-A8D6-30720BA3829A}" type="presParOf" srcId="{6D0C3888-764A-447D-A7E5-F4DF89FAA587}" destId="{D63A68FF-E6C4-44D5-B878-9664E016A267}" srcOrd="2" destOrd="0" presId="urn:microsoft.com/office/officeart/2005/8/layout/hierarchy3"/>
    <dgm:cxn modelId="{15FDD001-78DE-4495-8CEE-2A0E4F3EB85E}" type="presParOf" srcId="{D63A68FF-E6C4-44D5-B878-9664E016A267}" destId="{842DC337-2EB6-47C1-9A80-2C3AC3F8F7DC}" srcOrd="0" destOrd="0" presId="urn:microsoft.com/office/officeart/2005/8/layout/hierarchy3"/>
    <dgm:cxn modelId="{C16CC491-1569-4AA4-AD49-528213084AFA}" type="presParOf" srcId="{842DC337-2EB6-47C1-9A80-2C3AC3F8F7DC}" destId="{72DB39D0-6C69-481A-88BC-D87E47C5B7CD}" srcOrd="0" destOrd="0" presId="urn:microsoft.com/office/officeart/2005/8/layout/hierarchy3"/>
    <dgm:cxn modelId="{66C575A9-9603-44BE-8EE8-F389D7D2BAF8}" type="presParOf" srcId="{842DC337-2EB6-47C1-9A80-2C3AC3F8F7DC}" destId="{E3790DDA-67CD-4500-91F2-56EA96781DA4}" srcOrd="1" destOrd="0" presId="urn:microsoft.com/office/officeart/2005/8/layout/hierarchy3"/>
    <dgm:cxn modelId="{7453DF9C-3F47-457D-925E-5A4BA45A6E70}" type="presParOf" srcId="{D63A68FF-E6C4-44D5-B878-9664E016A267}" destId="{BB42AD91-6ADF-4014-B38F-ACD58953502C}" srcOrd="1" destOrd="0" presId="urn:microsoft.com/office/officeart/2005/8/layout/hierarchy3"/>
    <dgm:cxn modelId="{60389F0A-957C-49D3-A78E-63AFB881C4ED}" type="presParOf" srcId="{BB42AD91-6ADF-4014-B38F-ACD58953502C}" destId="{9364F3D7-8F24-4E7A-9AB6-7634498F1E95}" srcOrd="0" destOrd="0" presId="urn:microsoft.com/office/officeart/2005/8/layout/hierarchy3"/>
    <dgm:cxn modelId="{51AA317E-76F8-4381-A8FA-8FCCEAB040A7}" type="presParOf" srcId="{BB42AD91-6ADF-4014-B38F-ACD58953502C}" destId="{BB89F562-2C59-4141-A85C-ED2F1B03A418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903F734-28D1-4C6B-A40C-5A1056486390}" type="doc">
      <dgm:prSet loTypeId="urn:microsoft.com/office/officeart/2005/8/layout/vList2" loCatId="list" qsTypeId="urn:microsoft.com/office/officeart/2005/8/quickstyle/3d1" qsCatId="3D" csTypeId="urn:microsoft.com/office/officeart/2005/8/colors/accent6_1" csCatId="accent6" phldr="1"/>
      <dgm:spPr/>
      <dgm:t>
        <a:bodyPr/>
        <a:lstStyle/>
        <a:p>
          <a:endParaRPr lang="pl-PL"/>
        </a:p>
      </dgm:t>
    </dgm:pt>
    <dgm:pt modelId="{674582EC-A6A6-448C-8EC5-91977D1FB2DB}">
      <dgm:prSet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noFill/>
        <a:ln w="19050">
          <a:solidFill>
            <a:srgbClr val="283172"/>
          </a:solidFill>
        </a:ln>
      </dgm:spPr>
      <dgm:t>
        <a:bodyPr/>
        <a:lstStyle/>
        <a:p>
          <a:pPr rtl="0"/>
          <a:r>
            <a:rPr lang="pl-PL" dirty="0" smtClean="0">
              <a:solidFill>
                <a:srgbClr val="283172"/>
              </a:solidFill>
              <a:latin typeface="Source Sans Pro Semibold" pitchFamily="34" charset="-18"/>
            </a:rPr>
            <a:t>Efektywna komunikacja między nauczycielem a uczniami </a:t>
          </a:r>
          <a:r>
            <a:rPr lang="pl-PL" dirty="0" smtClean="0">
              <a:solidFill>
                <a:srgbClr val="283172"/>
              </a:solidFill>
              <a:latin typeface="Source Sans Pro Semibold" pitchFamily="34" charset="-18"/>
            </a:rPr>
            <a:t/>
          </a:r>
          <a:br>
            <a:rPr lang="pl-PL" dirty="0" smtClean="0">
              <a:solidFill>
                <a:srgbClr val="283172"/>
              </a:solidFill>
              <a:latin typeface="Source Sans Pro Semibold" pitchFamily="34" charset="-18"/>
            </a:rPr>
          </a:br>
          <a:r>
            <a:rPr lang="pl-PL" dirty="0" smtClean="0">
              <a:solidFill>
                <a:srgbClr val="283172"/>
              </a:solidFill>
              <a:latin typeface="Source Sans Pro Semibold" pitchFamily="34" charset="-18"/>
            </a:rPr>
            <a:t>– </a:t>
          </a:r>
          <a:r>
            <a:rPr lang="pl-PL" dirty="0" smtClean="0">
              <a:solidFill>
                <a:srgbClr val="283172"/>
              </a:solidFill>
              <a:latin typeface="Source Sans Pro Semibold" pitchFamily="34" charset="-18"/>
            </a:rPr>
            <a:t>rekomendacje </a:t>
          </a:r>
          <a:endParaRPr lang="pl-PL" dirty="0">
            <a:solidFill>
              <a:srgbClr val="283172"/>
            </a:solidFill>
            <a:latin typeface="Source Sans Pro Semibold" pitchFamily="34" charset="-18"/>
          </a:endParaRPr>
        </a:p>
      </dgm:t>
    </dgm:pt>
    <dgm:pt modelId="{5B0A5D29-E6B2-42B3-8A70-1B2FA1B471D8}" type="parTrans" cxnId="{4F55075E-1A90-4715-85B4-F1782ABF6183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A8893F8B-9E53-4851-8DDB-DAC10A324DD3}" type="sibTrans" cxnId="{4F55075E-1A90-4715-85B4-F1782ABF6183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628F24C5-0E81-4107-8F86-08DB376BF5E8}">
      <dgm:prSet custT="1"/>
      <dgm:spPr/>
      <dgm:t>
        <a:bodyPr/>
        <a:lstStyle/>
        <a:p>
          <a:pPr rtl="0"/>
          <a:r>
            <a:rPr lang="pl-PL" sz="1200" b="0" dirty="0" smtClean="0">
              <a:solidFill>
                <a:srgbClr val="283172"/>
              </a:solidFill>
              <a:latin typeface="Source Sans Pro Semibold" pitchFamily="34" charset="-18"/>
            </a:rPr>
            <a:t>Weryfikacja kompetencji komunikacyjnych </a:t>
          </a:r>
          <a:r>
            <a:rPr lang="pl-PL" sz="1200" dirty="0" smtClean="0">
              <a:solidFill>
                <a:srgbClr val="283172"/>
              </a:solidFill>
              <a:latin typeface="Source Sans Pro" pitchFamily="34" charset="-18"/>
            </a:rPr>
            <a:t>u kandydatów na studia czy specjalizacje przygotowujące do pracy nauczyciela; należy zwracać szczególną uwagę na ich zdolności empatyczne i umiejętność nawiązywania emocjonalnego kontaktu z uczniami. </a:t>
          </a:r>
          <a:br>
            <a:rPr lang="pl-PL" sz="120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sz="1200" dirty="0" smtClean="0">
              <a:solidFill>
                <a:srgbClr val="283172"/>
              </a:solidFill>
              <a:latin typeface="Source Sans Pro" pitchFamily="34" charset="-18"/>
            </a:rPr>
            <a:t>Weryfikacja może mieć postać rozmowy kwalifikacyjnej.</a:t>
          </a:r>
          <a:endParaRPr lang="pl-PL" sz="1200" dirty="0">
            <a:solidFill>
              <a:srgbClr val="283172"/>
            </a:solidFill>
            <a:latin typeface="Source Sans Pro" pitchFamily="34" charset="-18"/>
          </a:endParaRPr>
        </a:p>
      </dgm:t>
    </dgm:pt>
    <dgm:pt modelId="{909769E4-5E01-4446-9A55-8646269E0FEA}" type="parTrans" cxnId="{A744BB51-9C59-42A8-AF64-2AE6FE573E22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C9EA4529-A064-4026-9449-5FDC3B075A4B}" type="sibTrans" cxnId="{A744BB51-9C59-42A8-AF64-2AE6FE573E22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5E50BC8D-1ABF-479B-A2DF-F7025E9201B2}">
      <dgm:prSet custT="1"/>
      <dgm:spPr/>
      <dgm:t>
        <a:bodyPr/>
        <a:lstStyle/>
        <a:p>
          <a:pPr rtl="0"/>
          <a:r>
            <a:rPr lang="pl-PL" sz="1200" dirty="0" smtClean="0">
              <a:solidFill>
                <a:srgbClr val="283172"/>
              </a:solidFill>
              <a:latin typeface="Source Sans Pro" pitchFamily="34" charset="-18"/>
            </a:rPr>
            <a:t>Wykazywanie się </a:t>
          </a:r>
          <a:r>
            <a:rPr lang="pl-PL" sz="1200" b="1" dirty="0" smtClean="0">
              <a:solidFill>
                <a:srgbClr val="283172"/>
              </a:solidFill>
              <a:latin typeface="Source Sans Pro Semibold" pitchFamily="34" charset="-18"/>
            </a:rPr>
            <a:t>świadomością swoich ograniczeń w zakresie komunikacji</a:t>
          </a:r>
          <a:r>
            <a:rPr lang="pl-PL" sz="1200" dirty="0" smtClean="0">
              <a:solidFill>
                <a:srgbClr val="283172"/>
              </a:solidFill>
              <a:latin typeface="Source Sans Pro" pitchFamily="34" charset="-18"/>
            </a:rPr>
            <a:t>, kontrolowanie swoich odruchów i reakcji podczas zajęć lekcyjnych.</a:t>
          </a:r>
          <a:endParaRPr lang="pl-PL" sz="1200" dirty="0">
            <a:solidFill>
              <a:srgbClr val="283172"/>
            </a:solidFill>
            <a:latin typeface="Source Sans Pro" pitchFamily="34" charset="-18"/>
          </a:endParaRPr>
        </a:p>
      </dgm:t>
    </dgm:pt>
    <dgm:pt modelId="{25027DDD-01AD-480D-BD9E-464A4BBC1073}" type="parTrans" cxnId="{28F91F3B-0CBE-4794-BD34-06E5493DBA1B}">
      <dgm:prSet/>
      <dgm:spPr/>
      <dgm:t>
        <a:bodyPr/>
        <a:lstStyle/>
        <a:p>
          <a:endParaRPr lang="pl-PL"/>
        </a:p>
      </dgm:t>
    </dgm:pt>
    <dgm:pt modelId="{006DF328-C4BF-4063-B8B9-2D280D307CF4}" type="sibTrans" cxnId="{28F91F3B-0CBE-4794-BD34-06E5493DBA1B}">
      <dgm:prSet/>
      <dgm:spPr/>
      <dgm:t>
        <a:bodyPr/>
        <a:lstStyle/>
        <a:p>
          <a:endParaRPr lang="pl-PL"/>
        </a:p>
      </dgm:t>
    </dgm:pt>
    <dgm:pt modelId="{29A14104-9D7A-41DA-A50C-4A6C63BA8AA4}">
      <dgm:prSet custT="1"/>
      <dgm:spPr/>
      <dgm:t>
        <a:bodyPr/>
        <a:lstStyle/>
        <a:p>
          <a:pPr rtl="0"/>
          <a:r>
            <a:rPr lang="pl-PL" sz="1200" dirty="0" smtClean="0">
              <a:solidFill>
                <a:srgbClr val="283172"/>
              </a:solidFill>
              <a:latin typeface="Source Sans Pro" pitchFamily="34" charset="-18"/>
            </a:rPr>
            <a:t>Niezbędne jest, aby nauczyciel na początku każdej lekcji </a:t>
          </a:r>
          <a:r>
            <a:rPr lang="pl-PL" sz="1200" b="1" dirty="0" smtClean="0">
              <a:solidFill>
                <a:srgbClr val="283172"/>
              </a:solidFill>
              <a:latin typeface="Source Sans Pro Semibold" pitchFamily="34" charset="-18"/>
            </a:rPr>
            <a:t>zwracał uwagę na atmosferę panującą w klasie</a:t>
          </a:r>
          <a:r>
            <a:rPr lang="pl-PL" sz="1200" b="1" dirty="0" smtClean="0">
              <a:solidFill>
                <a:srgbClr val="283172"/>
              </a:solidFill>
              <a:latin typeface="Source Sans Pro" pitchFamily="34" charset="-18"/>
            </a:rPr>
            <a:t> </a:t>
          </a:r>
          <a:r>
            <a:rPr lang="pl-PL" sz="1200" dirty="0" smtClean="0">
              <a:solidFill>
                <a:srgbClr val="283172"/>
              </a:solidFill>
              <a:latin typeface="Source Sans Pro" pitchFamily="34" charset="-18"/>
            </a:rPr>
            <a:t>i podejmował odpowiednie środki, by dostosować do niej sposób komunikowania się z uczniami oraz sposób przekazywania informacji.</a:t>
          </a:r>
          <a:endParaRPr lang="pl-PL" sz="1200" dirty="0">
            <a:solidFill>
              <a:srgbClr val="283172"/>
            </a:solidFill>
            <a:latin typeface="Source Sans Pro" pitchFamily="34" charset="-18"/>
          </a:endParaRPr>
        </a:p>
      </dgm:t>
    </dgm:pt>
    <dgm:pt modelId="{94A941B9-E238-4C08-82F2-51E9AF8FB141}" type="parTrans" cxnId="{119C4BAE-5F7F-4648-B449-2F5AD3224489}">
      <dgm:prSet/>
      <dgm:spPr/>
      <dgm:t>
        <a:bodyPr/>
        <a:lstStyle/>
        <a:p>
          <a:endParaRPr lang="pl-PL"/>
        </a:p>
      </dgm:t>
    </dgm:pt>
    <dgm:pt modelId="{44348E6E-C15E-475C-B217-C87A54D0DD4F}" type="sibTrans" cxnId="{119C4BAE-5F7F-4648-B449-2F5AD3224489}">
      <dgm:prSet/>
      <dgm:spPr/>
      <dgm:t>
        <a:bodyPr/>
        <a:lstStyle/>
        <a:p>
          <a:endParaRPr lang="pl-PL"/>
        </a:p>
      </dgm:t>
    </dgm:pt>
    <dgm:pt modelId="{01571840-D5E3-4B51-AB30-629380A7EE52}">
      <dgm:prSet custT="1"/>
      <dgm:spPr/>
      <dgm:t>
        <a:bodyPr/>
        <a:lstStyle/>
        <a:p>
          <a:pPr rtl="0"/>
          <a:r>
            <a:rPr lang="pl-PL" sz="1200" dirty="0" smtClean="0">
              <a:solidFill>
                <a:srgbClr val="283172"/>
              </a:solidFill>
              <a:latin typeface="Source Sans Pro" pitchFamily="34" charset="-18"/>
            </a:rPr>
            <a:t>Uważne </a:t>
          </a:r>
          <a:r>
            <a:rPr lang="pl-PL" sz="1200" b="1" dirty="0" smtClean="0">
              <a:solidFill>
                <a:srgbClr val="283172"/>
              </a:solidFill>
              <a:latin typeface="Source Sans Pro Semibold" pitchFamily="34" charset="-18"/>
            </a:rPr>
            <a:t>wsłuchiwanie się w wypowiedzi uczniów i korygowanie ich błędów stylistycznych</a:t>
          </a:r>
          <a:r>
            <a:rPr lang="pl-PL" sz="1200" dirty="0" smtClean="0">
              <a:solidFill>
                <a:srgbClr val="283172"/>
              </a:solidFill>
              <a:latin typeface="Source Sans Pro" pitchFamily="34" charset="-18"/>
            </a:rPr>
            <a:t>, jednoczesne uważanie na treść, która jest najistotniejsza w procesie nauczania i powinna decydować o ocenie.</a:t>
          </a:r>
          <a:endParaRPr lang="pl-PL" sz="1200" dirty="0">
            <a:solidFill>
              <a:srgbClr val="283172"/>
            </a:solidFill>
            <a:latin typeface="Source Sans Pro" pitchFamily="34" charset="-18"/>
          </a:endParaRPr>
        </a:p>
      </dgm:t>
    </dgm:pt>
    <dgm:pt modelId="{93DFA892-36A9-48DA-8A65-F06784C4E9CA}" type="parTrans" cxnId="{54E61362-A802-4D0B-A5C6-CF1F8A61E37B}">
      <dgm:prSet/>
      <dgm:spPr/>
      <dgm:t>
        <a:bodyPr/>
        <a:lstStyle/>
        <a:p>
          <a:endParaRPr lang="pl-PL"/>
        </a:p>
      </dgm:t>
    </dgm:pt>
    <dgm:pt modelId="{16C4A9D4-FDAD-44E1-B649-CFFCE438BEE0}" type="sibTrans" cxnId="{54E61362-A802-4D0B-A5C6-CF1F8A61E37B}">
      <dgm:prSet/>
      <dgm:spPr/>
      <dgm:t>
        <a:bodyPr/>
        <a:lstStyle/>
        <a:p>
          <a:endParaRPr lang="pl-PL"/>
        </a:p>
      </dgm:t>
    </dgm:pt>
    <dgm:pt modelId="{7AFE3B48-EA78-45F8-9AAD-4A2066D9DFCC}">
      <dgm:prSet custT="1"/>
      <dgm:spPr/>
      <dgm:t>
        <a:bodyPr/>
        <a:lstStyle/>
        <a:p>
          <a:pPr rtl="0"/>
          <a:r>
            <a:rPr lang="pl-PL" sz="1200" b="1" dirty="0" smtClean="0">
              <a:solidFill>
                <a:srgbClr val="283172"/>
              </a:solidFill>
              <a:latin typeface="Source Sans Pro Semibold" pitchFamily="34" charset="-18"/>
            </a:rPr>
            <a:t>Dostosowywanie werbalnych środków przekazu informacji do potrzeb </a:t>
          </a:r>
          <a:r>
            <a:rPr lang="pl-PL" sz="1200" b="1" dirty="0" smtClean="0">
              <a:solidFill>
                <a:srgbClr val="283172"/>
              </a:solidFill>
              <a:latin typeface="Source Sans Pro Semibold" pitchFamily="34" charset="-18"/>
            </a:rPr>
            <a:t/>
          </a:r>
          <a:br>
            <a:rPr lang="pl-PL" sz="1200" b="1" dirty="0" smtClean="0">
              <a:solidFill>
                <a:srgbClr val="283172"/>
              </a:solidFill>
              <a:latin typeface="Source Sans Pro Semibold" pitchFamily="34" charset="-18"/>
            </a:rPr>
          </a:br>
          <a:r>
            <a:rPr lang="pl-PL" sz="1200" b="1" dirty="0" smtClean="0">
              <a:solidFill>
                <a:srgbClr val="283172"/>
              </a:solidFill>
              <a:latin typeface="Source Sans Pro Semibold" pitchFamily="34" charset="-18"/>
            </a:rPr>
            <a:t>i </a:t>
          </a:r>
          <a:r>
            <a:rPr lang="pl-PL" sz="1200" b="1" dirty="0" smtClean="0">
              <a:solidFill>
                <a:srgbClr val="283172"/>
              </a:solidFill>
              <a:latin typeface="Source Sans Pro Semibold" pitchFamily="34" charset="-18"/>
            </a:rPr>
            <a:t>umiejętności uczniów</a:t>
          </a:r>
          <a:r>
            <a:rPr lang="pl-PL" sz="1200" dirty="0" smtClean="0">
              <a:solidFill>
                <a:srgbClr val="283172"/>
              </a:solidFill>
              <a:latin typeface="Source Sans Pro" pitchFamily="34" charset="-18"/>
            </a:rPr>
            <a:t>, aby sposób przekazywania wiedzy przez nauczyciela był dla uczniów jasny i rzeczowy.</a:t>
          </a:r>
          <a:endParaRPr lang="pl-PL" sz="1200" dirty="0">
            <a:solidFill>
              <a:srgbClr val="283172"/>
            </a:solidFill>
            <a:latin typeface="Source Sans Pro" pitchFamily="34" charset="-18"/>
          </a:endParaRPr>
        </a:p>
      </dgm:t>
    </dgm:pt>
    <dgm:pt modelId="{9F9AA70F-A2DB-4404-A2CB-8D46A309FB06}" type="parTrans" cxnId="{05EAC382-740A-46FC-A726-A03BC28B48FF}">
      <dgm:prSet/>
      <dgm:spPr/>
      <dgm:t>
        <a:bodyPr/>
        <a:lstStyle/>
        <a:p>
          <a:endParaRPr lang="pl-PL"/>
        </a:p>
      </dgm:t>
    </dgm:pt>
    <dgm:pt modelId="{0A3DB343-1F4B-44C0-9CBF-2AE5DACC1400}" type="sibTrans" cxnId="{05EAC382-740A-46FC-A726-A03BC28B48FF}">
      <dgm:prSet/>
      <dgm:spPr/>
      <dgm:t>
        <a:bodyPr/>
        <a:lstStyle/>
        <a:p>
          <a:endParaRPr lang="pl-PL"/>
        </a:p>
      </dgm:t>
    </dgm:pt>
    <dgm:pt modelId="{2F18B1CE-430C-4309-8558-D835B4FC43DE}">
      <dgm:prSet custT="1"/>
      <dgm:spPr/>
      <dgm:t>
        <a:bodyPr/>
        <a:lstStyle/>
        <a:p>
          <a:r>
            <a:rPr lang="pl-PL" sz="1200" b="1" dirty="0" smtClean="0">
              <a:solidFill>
                <a:srgbClr val="283172"/>
              </a:solidFill>
              <a:latin typeface="Source Sans Pro Semibold" pitchFamily="34" charset="-18"/>
            </a:rPr>
            <a:t>Świadomość nauczyciela </a:t>
          </a:r>
          <a:r>
            <a:rPr lang="pl-PL" sz="1200" dirty="0" smtClean="0">
              <a:solidFill>
                <a:srgbClr val="283172"/>
              </a:solidFill>
              <a:latin typeface="Source Sans Pro" pitchFamily="34" charset="-18"/>
            </a:rPr>
            <a:t>wysyłanych przez siebie </a:t>
          </a:r>
          <a:r>
            <a:rPr lang="pl-PL" sz="1200" b="1" dirty="0" smtClean="0">
              <a:solidFill>
                <a:srgbClr val="283172"/>
              </a:solidFill>
              <a:latin typeface="Source Sans Pro Semibold" pitchFamily="34" charset="-18"/>
            </a:rPr>
            <a:t>sygnałów niewerbalnych </a:t>
          </a:r>
          <a:r>
            <a:rPr lang="pl-PL" sz="1200" dirty="0" smtClean="0">
              <a:solidFill>
                <a:srgbClr val="283172"/>
              </a:solidFill>
              <a:latin typeface="Source Sans Pro" pitchFamily="34" charset="-18"/>
            </a:rPr>
            <a:t>oraz umiejętność właściwego odczytywania komunikatów wysyłanych przez uczniów</a:t>
          </a:r>
          <a:endParaRPr lang="pl-PL" sz="1200" dirty="0">
            <a:solidFill>
              <a:srgbClr val="283172"/>
            </a:solidFill>
            <a:latin typeface="Source Sans Pro" pitchFamily="34" charset="-18"/>
          </a:endParaRPr>
        </a:p>
      </dgm:t>
    </dgm:pt>
    <dgm:pt modelId="{ACB06026-C7DC-4E15-A6DF-E936B62C6CBF}" type="parTrans" cxnId="{8D80B95B-951A-4814-9253-57020E0B3BE9}">
      <dgm:prSet/>
      <dgm:spPr/>
      <dgm:t>
        <a:bodyPr/>
        <a:lstStyle/>
        <a:p>
          <a:endParaRPr lang="pl-PL"/>
        </a:p>
      </dgm:t>
    </dgm:pt>
    <dgm:pt modelId="{EF26386F-F454-4919-8D63-CD45D81CA536}" type="sibTrans" cxnId="{8D80B95B-951A-4814-9253-57020E0B3BE9}">
      <dgm:prSet/>
      <dgm:spPr/>
      <dgm:t>
        <a:bodyPr/>
        <a:lstStyle/>
        <a:p>
          <a:endParaRPr lang="pl-PL"/>
        </a:p>
      </dgm:t>
    </dgm:pt>
    <dgm:pt modelId="{0123D4AD-8F17-4942-BA37-E9C624C82E80}" type="pres">
      <dgm:prSet presAssocID="{7903F734-28D1-4C6B-A40C-5A105648639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06C9B451-7769-499B-BB5D-2DECA92EF1DA}" type="pres">
      <dgm:prSet presAssocID="{674582EC-A6A6-448C-8EC5-91977D1FB2DB}" presName="parentText" presStyleLbl="node1" presStyleIdx="0" presStyleCnt="1" custScaleX="95556" custLinFactNeighborX="-2222" custLinFactNeighborY="-2929">
        <dgm:presLayoutVars>
          <dgm:chMax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pl-PL"/>
        </a:p>
      </dgm:t>
    </dgm:pt>
    <dgm:pt modelId="{25347F79-F8DB-498A-82EE-50A6F9F0F0E7}" type="pres">
      <dgm:prSet presAssocID="{674582EC-A6A6-448C-8EC5-91977D1FB2DB}" presName="childText" presStyleLbl="revTx" presStyleIdx="0" presStyleCnt="1" custLinFactNeighborY="939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4F55075E-1A90-4715-85B4-F1782ABF6183}" srcId="{7903F734-28D1-4C6B-A40C-5A1056486390}" destId="{674582EC-A6A6-448C-8EC5-91977D1FB2DB}" srcOrd="0" destOrd="0" parTransId="{5B0A5D29-E6B2-42B3-8A70-1B2FA1B471D8}" sibTransId="{A8893F8B-9E53-4851-8DDB-DAC10A324DD3}"/>
    <dgm:cxn modelId="{28F91F3B-0CBE-4794-BD34-06E5493DBA1B}" srcId="{674582EC-A6A6-448C-8EC5-91977D1FB2DB}" destId="{5E50BC8D-1ABF-479B-A2DF-F7025E9201B2}" srcOrd="1" destOrd="0" parTransId="{25027DDD-01AD-480D-BD9E-464A4BBC1073}" sibTransId="{006DF328-C4BF-4063-B8B9-2D280D307CF4}"/>
    <dgm:cxn modelId="{70659D98-7DE0-4911-A5AA-2AA9C8673816}" type="presOf" srcId="{674582EC-A6A6-448C-8EC5-91977D1FB2DB}" destId="{06C9B451-7769-499B-BB5D-2DECA92EF1DA}" srcOrd="0" destOrd="0" presId="urn:microsoft.com/office/officeart/2005/8/layout/vList2"/>
    <dgm:cxn modelId="{EAA6E388-8774-4317-9893-E6B2FAAA7958}" type="presOf" srcId="{29A14104-9D7A-41DA-A50C-4A6C63BA8AA4}" destId="{25347F79-F8DB-498A-82EE-50A6F9F0F0E7}" srcOrd="0" destOrd="2" presId="urn:microsoft.com/office/officeart/2005/8/layout/vList2"/>
    <dgm:cxn modelId="{20078063-AFAE-4E56-A786-409F5E5DA031}" type="presOf" srcId="{5E50BC8D-1ABF-479B-A2DF-F7025E9201B2}" destId="{25347F79-F8DB-498A-82EE-50A6F9F0F0E7}" srcOrd="0" destOrd="1" presId="urn:microsoft.com/office/officeart/2005/8/layout/vList2"/>
    <dgm:cxn modelId="{54E61362-A802-4D0B-A5C6-CF1F8A61E37B}" srcId="{674582EC-A6A6-448C-8EC5-91977D1FB2DB}" destId="{01571840-D5E3-4B51-AB30-629380A7EE52}" srcOrd="3" destOrd="0" parTransId="{93DFA892-36A9-48DA-8A65-F06784C4E9CA}" sibTransId="{16C4A9D4-FDAD-44E1-B649-CFFCE438BEE0}"/>
    <dgm:cxn modelId="{119C4BAE-5F7F-4648-B449-2F5AD3224489}" srcId="{674582EC-A6A6-448C-8EC5-91977D1FB2DB}" destId="{29A14104-9D7A-41DA-A50C-4A6C63BA8AA4}" srcOrd="2" destOrd="0" parTransId="{94A941B9-E238-4C08-82F2-51E9AF8FB141}" sibTransId="{44348E6E-C15E-475C-B217-C87A54D0DD4F}"/>
    <dgm:cxn modelId="{2E91291E-8931-4F38-9A63-A2E237CCF00C}" type="presOf" srcId="{2F18B1CE-430C-4309-8558-D835B4FC43DE}" destId="{25347F79-F8DB-498A-82EE-50A6F9F0F0E7}" srcOrd="0" destOrd="5" presId="urn:microsoft.com/office/officeart/2005/8/layout/vList2"/>
    <dgm:cxn modelId="{21D4A070-D789-4F52-A77D-63B9EC650ADD}" type="presOf" srcId="{7903F734-28D1-4C6B-A40C-5A1056486390}" destId="{0123D4AD-8F17-4942-BA37-E9C624C82E80}" srcOrd="0" destOrd="0" presId="urn:microsoft.com/office/officeart/2005/8/layout/vList2"/>
    <dgm:cxn modelId="{AA1BA319-8F72-4394-82BD-339DEDE817E8}" type="presOf" srcId="{7AFE3B48-EA78-45F8-9AAD-4A2066D9DFCC}" destId="{25347F79-F8DB-498A-82EE-50A6F9F0F0E7}" srcOrd="0" destOrd="4" presId="urn:microsoft.com/office/officeart/2005/8/layout/vList2"/>
    <dgm:cxn modelId="{05EAC382-740A-46FC-A726-A03BC28B48FF}" srcId="{674582EC-A6A6-448C-8EC5-91977D1FB2DB}" destId="{7AFE3B48-EA78-45F8-9AAD-4A2066D9DFCC}" srcOrd="4" destOrd="0" parTransId="{9F9AA70F-A2DB-4404-A2CB-8D46A309FB06}" sibTransId="{0A3DB343-1F4B-44C0-9CBF-2AE5DACC1400}"/>
    <dgm:cxn modelId="{7834B25F-FD3C-4151-8E70-720C33169606}" type="presOf" srcId="{628F24C5-0E81-4107-8F86-08DB376BF5E8}" destId="{25347F79-F8DB-498A-82EE-50A6F9F0F0E7}" srcOrd="0" destOrd="0" presId="urn:microsoft.com/office/officeart/2005/8/layout/vList2"/>
    <dgm:cxn modelId="{A744BB51-9C59-42A8-AF64-2AE6FE573E22}" srcId="{674582EC-A6A6-448C-8EC5-91977D1FB2DB}" destId="{628F24C5-0E81-4107-8F86-08DB376BF5E8}" srcOrd="0" destOrd="0" parTransId="{909769E4-5E01-4446-9A55-8646269E0FEA}" sibTransId="{C9EA4529-A064-4026-9449-5FDC3B075A4B}"/>
    <dgm:cxn modelId="{74C07BD4-64E3-4524-91D5-1D22E0E5653B}" type="presOf" srcId="{01571840-D5E3-4B51-AB30-629380A7EE52}" destId="{25347F79-F8DB-498A-82EE-50A6F9F0F0E7}" srcOrd="0" destOrd="3" presId="urn:microsoft.com/office/officeart/2005/8/layout/vList2"/>
    <dgm:cxn modelId="{8D80B95B-951A-4814-9253-57020E0B3BE9}" srcId="{674582EC-A6A6-448C-8EC5-91977D1FB2DB}" destId="{2F18B1CE-430C-4309-8558-D835B4FC43DE}" srcOrd="5" destOrd="0" parTransId="{ACB06026-C7DC-4E15-A6DF-E936B62C6CBF}" sibTransId="{EF26386F-F454-4919-8D63-CD45D81CA536}"/>
    <dgm:cxn modelId="{8ABB2EDE-BEB5-4B41-952B-8214D97EDBD8}" type="presParOf" srcId="{0123D4AD-8F17-4942-BA37-E9C624C82E80}" destId="{06C9B451-7769-499B-BB5D-2DECA92EF1DA}" srcOrd="0" destOrd="0" presId="urn:microsoft.com/office/officeart/2005/8/layout/vList2"/>
    <dgm:cxn modelId="{86063721-A07D-46F9-9791-AEB789C12840}" type="presParOf" srcId="{0123D4AD-8F17-4942-BA37-E9C624C82E80}" destId="{25347F79-F8DB-498A-82EE-50A6F9F0F0E7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D474275-D916-43D9-85DB-CAF144CB6F3D}" type="doc">
      <dgm:prSet loTypeId="urn:microsoft.com/office/officeart/2005/8/layout/hProcess6" loCatId="process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pl-PL"/>
        </a:p>
      </dgm:t>
    </dgm:pt>
    <dgm:pt modelId="{7B50437D-6817-4010-A155-BA5CFCF7DAF4}">
      <dgm:prSet phldrT="[Teks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rgbClr val="FF8F00"/>
        </a:solidFill>
        <a:ln w="12700">
          <a:solidFill>
            <a:schemeClr val="bg1"/>
          </a:solidFill>
        </a:ln>
      </dgm:spPr>
      <dgm:t>
        <a:bodyPr/>
        <a:lstStyle/>
        <a:p>
          <a:r>
            <a:rPr lang="pl-PL" dirty="0" smtClean="0">
              <a:latin typeface="Source Sans Pro" pitchFamily="34" charset="-18"/>
            </a:rPr>
            <a:t>1</a:t>
          </a:r>
          <a:endParaRPr lang="pl-PL" dirty="0">
            <a:latin typeface="Source Sans Pro" pitchFamily="34" charset="-18"/>
          </a:endParaRPr>
        </a:p>
      </dgm:t>
    </dgm:pt>
    <dgm:pt modelId="{7E22904A-B7DC-4866-9A68-96D39B5D47E8}" type="parTrans" cxnId="{04ED3AAF-C0E0-481F-A7E8-64A4D338C926}">
      <dgm:prSet/>
      <dgm:spPr/>
      <dgm:t>
        <a:bodyPr/>
        <a:lstStyle/>
        <a:p>
          <a:endParaRPr lang="pl-PL"/>
        </a:p>
      </dgm:t>
    </dgm:pt>
    <dgm:pt modelId="{4AA4FAAC-AEF5-4B1A-827F-6FD1401A1F5B}" type="sibTrans" cxnId="{04ED3AAF-C0E0-481F-A7E8-64A4D338C926}">
      <dgm:prSet/>
      <dgm:spPr/>
      <dgm:t>
        <a:bodyPr/>
        <a:lstStyle/>
        <a:p>
          <a:endParaRPr lang="pl-PL"/>
        </a:p>
      </dgm:t>
    </dgm:pt>
    <dgm:pt modelId="{7CACDFCA-1383-4F88-B5A0-AA414E55DD26}">
      <dgm:prSet phldrT="[Teks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 w="12700">
          <a:solidFill>
            <a:srgbClr val="283172"/>
          </a:solidFill>
        </a:ln>
      </dgm:spPr>
      <dgm:t>
        <a:bodyPr/>
        <a:lstStyle/>
        <a:p>
          <a:r>
            <a:rPr lang="pl-PL" sz="1000" dirty="0" smtClean="0">
              <a:solidFill>
                <a:srgbClr val="283172"/>
              </a:solidFill>
              <a:latin typeface="Source Sans Pro Semibold" pitchFamily="34" charset="-18"/>
            </a:rPr>
            <a:t>Faza orientacyjna</a:t>
          </a:r>
          <a:endParaRPr lang="pl-PL" sz="1000" dirty="0">
            <a:solidFill>
              <a:srgbClr val="283172"/>
            </a:solidFill>
            <a:latin typeface="Source Sans Pro Semibold" pitchFamily="34" charset="-18"/>
          </a:endParaRPr>
        </a:p>
      </dgm:t>
    </dgm:pt>
    <dgm:pt modelId="{F0102433-9EA7-47C4-93C5-694D8F73946F}" type="parTrans" cxnId="{9DA93A27-7B6E-42E5-8863-5AA6988EFAD6}">
      <dgm:prSet/>
      <dgm:spPr/>
      <dgm:t>
        <a:bodyPr/>
        <a:lstStyle/>
        <a:p>
          <a:endParaRPr lang="pl-PL"/>
        </a:p>
      </dgm:t>
    </dgm:pt>
    <dgm:pt modelId="{E6A03869-8807-4D5F-90C9-103BB617DC7C}" type="sibTrans" cxnId="{9DA93A27-7B6E-42E5-8863-5AA6988EFAD6}">
      <dgm:prSet/>
      <dgm:spPr/>
      <dgm:t>
        <a:bodyPr/>
        <a:lstStyle/>
        <a:p>
          <a:endParaRPr lang="pl-PL"/>
        </a:p>
      </dgm:t>
    </dgm:pt>
    <dgm:pt modelId="{170EAF8F-A450-435E-81F0-49D9ABA5A688}">
      <dgm:prSet phldrT="[Teks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rgbClr val="FF8F00"/>
        </a:solidFill>
        <a:ln w="12700">
          <a:solidFill>
            <a:schemeClr val="bg1"/>
          </a:solidFill>
        </a:ln>
      </dgm:spPr>
      <dgm:t>
        <a:bodyPr/>
        <a:lstStyle/>
        <a:p>
          <a:r>
            <a:rPr lang="pl-PL" dirty="0" smtClean="0">
              <a:latin typeface="Source Sans Pro" pitchFamily="34" charset="-18"/>
            </a:rPr>
            <a:t>2</a:t>
          </a:r>
          <a:endParaRPr lang="pl-PL" dirty="0">
            <a:latin typeface="Source Sans Pro" pitchFamily="34" charset="-18"/>
          </a:endParaRPr>
        </a:p>
      </dgm:t>
    </dgm:pt>
    <dgm:pt modelId="{AE8451A9-2AC9-4A51-8ACA-2885A4BB26BE}" type="parTrans" cxnId="{4AB46B6A-3EED-4150-B4B8-C9C2BE25AA85}">
      <dgm:prSet/>
      <dgm:spPr/>
      <dgm:t>
        <a:bodyPr/>
        <a:lstStyle/>
        <a:p>
          <a:endParaRPr lang="pl-PL"/>
        </a:p>
      </dgm:t>
    </dgm:pt>
    <dgm:pt modelId="{2FCC27ED-A21D-4263-88AF-2F14B5D6B940}" type="sibTrans" cxnId="{4AB46B6A-3EED-4150-B4B8-C9C2BE25AA85}">
      <dgm:prSet/>
      <dgm:spPr/>
      <dgm:t>
        <a:bodyPr/>
        <a:lstStyle/>
        <a:p>
          <a:endParaRPr lang="pl-PL"/>
        </a:p>
      </dgm:t>
    </dgm:pt>
    <dgm:pt modelId="{E25C9770-0C80-4D63-AA59-8839EBDECDAB}">
      <dgm:prSet phldrT="[Teks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 w="12700">
          <a:solidFill>
            <a:srgbClr val="283172"/>
          </a:solidFill>
        </a:ln>
      </dgm:spPr>
      <dgm:t>
        <a:bodyPr/>
        <a:lstStyle/>
        <a:p>
          <a:r>
            <a:rPr lang="pl-PL" sz="1000" dirty="0" smtClean="0">
              <a:solidFill>
                <a:srgbClr val="283172"/>
              </a:solidFill>
              <a:latin typeface="Source Sans Pro Semibold" pitchFamily="34" charset="-18"/>
            </a:rPr>
            <a:t>Faza integracyjna</a:t>
          </a:r>
          <a:endParaRPr lang="pl-PL" sz="1000" dirty="0">
            <a:solidFill>
              <a:srgbClr val="283172"/>
            </a:solidFill>
            <a:latin typeface="Source Sans Pro Semibold" pitchFamily="34" charset="-18"/>
          </a:endParaRPr>
        </a:p>
      </dgm:t>
    </dgm:pt>
    <dgm:pt modelId="{189B7B31-2136-42CC-971A-74999F05F18B}" type="parTrans" cxnId="{FD4301D0-5483-473E-977B-66A90B44416B}">
      <dgm:prSet/>
      <dgm:spPr/>
      <dgm:t>
        <a:bodyPr/>
        <a:lstStyle/>
        <a:p>
          <a:endParaRPr lang="pl-PL"/>
        </a:p>
      </dgm:t>
    </dgm:pt>
    <dgm:pt modelId="{448C154D-CD01-4059-BCC8-5776644A93CF}" type="sibTrans" cxnId="{FD4301D0-5483-473E-977B-66A90B44416B}">
      <dgm:prSet/>
      <dgm:spPr/>
      <dgm:t>
        <a:bodyPr/>
        <a:lstStyle/>
        <a:p>
          <a:endParaRPr lang="pl-PL"/>
        </a:p>
      </dgm:t>
    </dgm:pt>
    <dgm:pt modelId="{11A51F70-DEF4-46C4-AEEC-12D900AD200A}">
      <dgm:prSet phldrT="[Teks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rgbClr val="FF8F00"/>
        </a:solidFill>
        <a:ln w="12700">
          <a:solidFill>
            <a:schemeClr val="bg1"/>
          </a:solidFill>
        </a:ln>
      </dgm:spPr>
      <dgm:t>
        <a:bodyPr/>
        <a:lstStyle/>
        <a:p>
          <a:r>
            <a:rPr lang="pl-PL" dirty="0" smtClean="0">
              <a:latin typeface="Source Sans Pro" pitchFamily="34" charset="-18"/>
            </a:rPr>
            <a:t>3</a:t>
          </a:r>
          <a:endParaRPr lang="pl-PL" dirty="0">
            <a:latin typeface="Source Sans Pro" pitchFamily="34" charset="-18"/>
          </a:endParaRPr>
        </a:p>
      </dgm:t>
    </dgm:pt>
    <dgm:pt modelId="{7AAEFF02-04C7-43E3-B796-50126D805CFA}" type="parTrans" cxnId="{3556BED2-60FF-4F5C-A24D-25F6A9AD1EB5}">
      <dgm:prSet/>
      <dgm:spPr/>
      <dgm:t>
        <a:bodyPr/>
        <a:lstStyle/>
        <a:p>
          <a:endParaRPr lang="pl-PL"/>
        </a:p>
      </dgm:t>
    </dgm:pt>
    <dgm:pt modelId="{CCB5F91C-1535-4187-80A2-D5C8BE836E59}" type="sibTrans" cxnId="{3556BED2-60FF-4F5C-A24D-25F6A9AD1EB5}">
      <dgm:prSet/>
      <dgm:spPr/>
      <dgm:t>
        <a:bodyPr/>
        <a:lstStyle/>
        <a:p>
          <a:endParaRPr lang="pl-PL"/>
        </a:p>
      </dgm:t>
    </dgm:pt>
    <dgm:pt modelId="{CDFA470C-EE97-4A4C-A4C3-B2CC20074D8C}">
      <dgm:prSet phldrT="[Teks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 w="12700">
          <a:solidFill>
            <a:srgbClr val="283172"/>
          </a:solidFill>
        </a:ln>
      </dgm:spPr>
      <dgm:t>
        <a:bodyPr/>
        <a:lstStyle/>
        <a:p>
          <a:r>
            <a:rPr lang="pl-PL" sz="1000" dirty="0" smtClean="0">
              <a:solidFill>
                <a:srgbClr val="283172"/>
              </a:solidFill>
              <a:latin typeface="Source Sans Pro Semibold" pitchFamily="34" charset="-18"/>
            </a:rPr>
            <a:t>Faza </a:t>
          </a:r>
          <a:r>
            <a:rPr lang="pl-PL" sz="900" dirty="0" smtClean="0">
              <a:solidFill>
                <a:srgbClr val="283172"/>
              </a:solidFill>
              <a:latin typeface="Source Sans Pro Semibold" pitchFamily="34" charset="-18"/>
            </a:rPr>
            <a:t>samorealizacji</a:t>
          </a:r>
          <a:endParaRPr lang="pl-PL" sz="1000" dirty="0">
            <a:solidFill>
              <a:srgbClr val="283172"/>
            </a:solidFill>
            <a:latin typeface="Source Sans Pro Semibold" pitchFamily="34" charset="-18"/>
          </a:endParaRPr>
        </a:p>
      </dgm:t>
    </dgm:pt>
    <dgm:pt modelId="{6A928B25-BC74-4131-9CE5-BF5029C1BB16}" type="parTrans" cxnId="{874E22F7-9CFA-4D1B-BBF0-066FD9A4E5C9}">
      <dgm:prSet/>
      <dgm:spPr/>
      <dgm:t>
        <a:bodyPr/>
        <a:lstStyle/>
        <a:p>
          <a:endParaRPr lang="pl-PL"/>
        </a:p>
      </dgm:t>
    </dgm:pt>
    <dgm:pt modelId="{51961D4F-F7C8-4BCE-8B88-513B03F56B88}" type="sibTrans" cxnId="{874E22F7-9CFA-4D1B-BBF0-066FD9A4E5C9}">
      <dgm:prSet/>
      <dgm:spPr/>
      <dgm:t>
        <a:bodyPr/>
        <a:lstStyle/>
        <a:p>
          <a:endParaRPr lang="pl-PL"/>
        </a:p>
      </dgm:t>
    </dgm:pt>
    <dgm:pt modelId="{B871DE40-1C37-4567-9248-FF1C8D223B6B}" type="pres">
      <dgm:prSet presAssocID="{AD474275-D916-43D9-85DB-CAF144CB6F3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B5DDE03E-9689-48DD-8B87-E7C9144EBB63}" type="pres">
      <dgm:prSet presAssocID="{7B50437D-6817-4010-A155-BA5CFCF7DAF4}" presName="compNode" presStyleCnt="0"/>
      <dgm:spPr/>
    </dgm:pt>
    <dgm:pt modelId="{938DB1A1-7DC7-4712-9D5F-0413FECE6F62}" type="pres">
      <dgm:prSet presAssocID="{7B50437D-6817-4010-A155-BA5CFCF7DAF4}" presName="noGeometry" presStyleCnt="0"/>
      <dgm:spPr/>
    </dgm:pt>
    <dgm:pt modelId="{D9C67A3D-103F-4706-B2AD-85D5471913B4}" type="pres">
      <dgm:prSet presAssocID="{7B50437D-6817-4010-A155-BA5CFCF7DAF4}" presName="childTextVisible" presStyleLbl="b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843E55A-0C98-4487-9482-AF02DBB5006B}" type="pres">
      <dgm:prSet presAssocID="{7B50437D-6817-4010-A155-BA5CFCF7DAF4}" presName="childTextHidden" presStyleLbl="bgAccFollowNode1" presStyleIdx="0" presStyleCnt="3"/>
      <dgm:spPr/>
      <dgm:t>
        <a:bodyPr/>
        <a:lstStyle/>
        <a:p>
          <a:endParaRPr lang="pl-PL"/>
        </a:p>
      </dgm:t>
    </dgm:pt>
    <dgm:pt modelId="{17D3F790-3A4E-456A-8B49-7AD80820AD0F}" type="pres">
      <dgm:prSet presAssocID="{7B50437D-6817-4010-A155-BA5CFCF7DAF4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C91491DA-45CB-4DB7-8854-F392B346D7F5}" type="pres">
      <dgm:prSet presAssocID="{7B50437D-6817-4010-A155-BA5CFCF7DAF4}" presName="aSpace" presStyleCnt="0"/>
      <dgm:spPr/>
    </dgm:pt>
    <dgm:pt modelId="{60B9D67F-3530-48CB-A3C2-47BB4E3F5860}" type="pres">
      <dgm:prSet presAssocID="{170EAF8F-A450-435E-81F0-49D9ABA5A688}" presName="compNode" presStyleCnt="0"/>
      <dgm:spPr/>
    </dgm:pt>
    <dgm:pt modelId="{D3DF807D-09F0-491F-B08E-2F7343F5CF11}" type="pres">
      <dgm:prSet presAssocID="{170EAF8F-A450-435E-81F0-49D9ABA5A688}" presName="noGeometry" presStyleCnt="0"/>
      <dgm:spPr/>
    </dgm:pt>
    <dgm:pt modelId="{CBD12D65-B8A2-4815-BEB1-8FEB3B26FC2E}" type="pres">
      <dgm:prSet presAssocID="{170EAF8F-A450-435E-81F0-49D9ABA5A688}" presName="childTextVisible" presStyleLbl="bgAccFollowNode1" presStyleIdx="1" presStyleCnt="3" custLinFactNeighborX="-1288" custLinFactNeighborY="1617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BD58A3E-38F9-4FAF-8718-890B3A975F1A}" type="pres">
      <dgm:prSet presAssocID="{170EAF8F-A450-435E-81F0-49D9ABA5A688}" presName="childTextHidden" presStyleLbl="bgAccFollowNode1" presStyleIdx="1" presStyleCnt="3"/>
      <dgm:spPr/>
      <dgm:t>
        <a:bodyPr/>
        <a:lstStyle/>
        <a:p>
          <a:endParaRPr lang="pl-PL"/>
        </a:p>
      </dgm:t>
    </dgm:pt>
    <dgm:pt modelId="{A4C21C2F-0EC8-4533-916D-DF71CE694350}" type="pres">
      <dgm:prSet presAssocID="{170EAF8F-A450-435E-81F0-49D9ABA5A688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AC05A83-8A13-486A-BA9F-1559407C58B8}" type="pres">
      <dgm:prSet presAssocID="{170EAF8F-A450-435E-81F0-49D9ABA5A688}" presName="aSpace" presStyleCnt="0"/>
      <dgm:spPr/>
    </dgm:pt>
    <dgm:pt modelId="{8987975E-11EA-4E56-BAE5-AC317CBBBD15}" type="pres">
      <dgm:prSet presAssocID="{11A51F70-DEF4-46C4-AEEC-12D900AD200A}" presName="compNode" presStyleCnt="0"/>
      <dgm:spPr/>
    </dgm:pt>
    <dgm:pt modelId="{B2E6F51A-048A-47CA-9580-814C9CB1E1D0}" type="pres">
      <dgm:prSet presAssocID="{11A51F70-DEF4-46C4-AEEC-12D900AD200A}" presName="noGeometry" presStyleCnt="0"/>
      <dgm:spPr/>
    </dgm:pt>
    <dgm:pt modelId="{6BF6E87A-2E4F-44FC-88C3-3B6049EC656B}" type="pres">
      <dgm:prSet presAssocID="{11A51F70-DEF4-46C4-AEEC-12D900AD200A}" presName="childTextVisible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125B3FE-C6BD-4804-B1DE-EC11CF517902}" type="pres">
      <dgm:prSet presAssocID="{11A51F70-DEF4-46C4-AEEC-12D900AD200A}" presName="childTextHidden" presStyleLbl="bgAccFollowNode1" presStyleIdx="2" presStyleCnt="3"/>
      <dgm:spPr/>
      <dgm:t>
        <a:bodyPr/>
        <a:lstStyle/>
        <a:p>
          <a:endParaRPr lang="pl-PL"/>
        </a:p>
      </dgm:t>
    </dgm:pt>
    <dgm:pt modelId="{F3E46645-42C8-4636-AEAF-AD2DBF936B11}" type="pres">
      <dgm:prSet presAssocID="{11A51F70-DEF4-46C4-AEEC-12D900AD200A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04ED3AAF-C0E0-481F-A7E8-64A4D338C926}" srcId="{AD474275-D916-43D9-85DB-CAF144CB6F3D}" destId="{7B50437D-6817-4010-A155-BA5CFCF7DAF4}" srcOrd="0" destOrd="0" parTransId="{7E22904A-B7DC-4866-9A68-96D39B5D47E8}" sibTransId="{4AA4FAAC-AEF5-4B1A-827F-6FD1401A1F5B}"/>
    <dgm:cxn modelId="{D8B7FDC2-E5A0-4E11-BABF-F70FE3A42120}" type="presOf" srcId="{CDFA470C-EE97-4A4C-A4C3-B2CC20074D8C}" destId="{6BF6E87A-2E4F-44FC-88C3-3B6049EC656B}" srcOrd="0" destOrd="0" presId="urn:microsoft.com/office/officeart/2005/8/layout/hProcess6"/>
    <dgm:cxn modelId="{3D3869FC-482C-45D3-BDB9-EB15842C9873}" type="presOf" srcId="{E25C9770-0C80-4D63-AA59-8839EBDECDAB}" destId="{DBD58A3E-38F9-4FAF-8718-890B3A975F1A}" srcOrd="1" destOrd="0" presId="urn:microsoft.com/office/officeart/2005/8/layout/hProcess6"/>
    <dgm:cxn modelId="{241B5F2F-EFDC-4554-8F9D-A71BAEB27016}" type="presOf" srcId="{AD474275-D916-43D9-85DB-CAF144CB6F3D}" destId="{B871DE40-1C37-4567-9248-FF1C8D223B6B}" srcOrd="0" destOrd="0" presId="urn:microsoft.com/office/officeart/2005/8/layout/hProcess6"/>
    <dgm:cxn modelId="{874E22F7-9CFA-4D1B-BBF0-066FD9A4E5C9}" srcId="{11A51F70-DEF4-46C4-AEEC-12D900AD200A}" destId="{CDFA470C-EE97-4A4C-A4C3-B2CC20074D8C}" srcOrd="0" destOrd="0" parTransId="{6A928B25-BC74-4131-9CE5-BF5029C1BB16}" sibTransId="{51961D4F-F7C8-4BCE-8B88-513B03F56B88}"/>
    <dgm:cxn modelId="{F2D3787B-47F2-4116-B38B-6921E9E67873}" type="presOf" srcId="{11A51F70-DEF4-46C4-AEEC-12D900AD200A}" destId="{F3E46645-42C8-4636-AEAF-AD2DBF936B11}" srcOrd="0" destOrd="0" presId="urn:microsoft.com/office/officeart/2005/8/layout/hProcess6"/>
    <dgm:cxn modelId="{AD743D54-5039-4983-BD20-CC0D013D619E}" type="presOf" srcId="{170EAF8F-A450-435E-81F0-49D9ABA5A688}" destId="{A4C21C2F-0EC8-4533-916D-DF71CE694350}" srcOrd="0" destOrd="0" presId="urn:microsoft.com/office/officeart/2005/8/layout/hProcess6"/>
    <dgm:cxn modelId="{07982831-0B2C-460F-8737-A3C00EB32ADC}" type="presOf" srcId="{7B50437D-6817-4010-A155-BA5CFCF7DAF4}" destId="{17D3F790-3A4E-456A-8B49-7AD80820AD0F}" srcOrd="0" destOrd="0" presId="urn:microsoft.com/office/officeart/2005/8/layout/hProcess6"/>
    <dgm:cxn modelId="{61204E14-F1EC-40F3-95B2-7C03E151ECFC}" type="presOf" srcId="{7CACDFCA-1383-4F88-B5A0-AA414E55DD26}" destId="{5843E55A-0C98-4487-9482-AF02DBB5006B}" srcOrd="1" destOrd="0" presId="urn:microsoft.com/office/officeart/2005/8/layout/hProcess6"/>
    <dgm:cxn modelId="{FD4301D0-5483-473E-977B-66A90B44416B}" srcId="{170EAF8F-A450-435E-81F0-49D9ABA5A688}" destId="{E25C9770-0C80-4D63-AA59-8839EBDECDAB}" srcOrd="0" destOrd="0" parTransId="{189B7B31-2136-42CC-971A-74999F05F18B}" sibTransId="{448C154D-CD01-4059-BCC8-5776644A93CF}"/>
    <dgm:cxn modelId="{AF5F2CEB-7218-487A-8D4C-3FC5F27EC32F}" type="presOf" srcId="{7CACDFCA-1383-4F88-B5A0-AA414E55DD26}" destId="{D9C67A3D-103F-4706-B2AD-85D5471913B4}" srcOrd="0" destOrd="0" presId="urn:microsoft.com/office/officeart/2005/8/layout/hProcess6"/>
    <dgm:cxn modelId="{9DA93A27-7B6E-42E5-8863-5AA6988EFAD6}" srcId="{7B50437D-6817-4010-A155-BA5CFCF7DAF4}" destId="{7CACDFCA-1383-4F88-B5A0-AA414E55DD26}" srcOrd="0" destOrd="0" parTransId="{F0102433-9EA7-47C4-93C5-694D8F73946F}" sibTransId="{E6A03869-8807-4D5F-90C9-103BB617DC7C}"/>
    <dgm:cxn modelId="{4AB46B6A-3EED-4150-B4B8-C9C2BE25AA85}" srcId="{AD474275-D916-43D9-85DB-CAF144CB6F3D}" destId="{170EAF8F-A450-435E-81F0-49D9ABA5A688}" srcOrd="1" destOrd="0" parTransId="{AE8451A9-2AC9-4A51-8ACA-2885A4BB26BE}" sibTransId="{2FCC27ED-A21D-4263-88AF-2F14B5D6B940}"/>
    <dgm:cxn modelId="{499905C8-AA7D-4F52-8C5C-E7F06A85911E}" type="presOf" srcId="{CDFA470C-EE97-4A4C-A4C3-B2CC20074D8C}" destId="{5125B3FE-C6BD-4804-B1DE-EC11CF517902}" srcOrd="1" destOrd="0" presId="urn:microsoft.com/office/officeart/2005/8/layout/hProcess6"/>
    <dgm:cxn modelId="{3556BED2-60FF-4F5C-A24D-25F6A9AD1EB5}" srcId="{AD474275-D916-43D9-85DB-CAF144CB6F3D}" destId="{11A51F70-DEF4-46C4-AEEC-12D900AD200A}" srcOrd="2" destOrd="0" parTransId="{7AAEFF02-04C7-43E3-B796-50126D805CFA}" sibTransId="{CCB5F91C-1535-4187-80A2-D5C8BE836E59}"/>
    <dgm:cxn modelId="{5B58F485-67CE-4485-80D1-6D79590F88D8}" type="presOf" srcId="{E25C9770-0C80-4D63-AA59-8839EBDECDAB}" destId="{CBD12D65-B8A2-4815-BEB1-8FEB3B26FC2E}" srcOrd="0" destOrd="0" presId="urn:microsoft.com/office/officeart/2005/8/layout/hProcess6"/>
    <dgm:cxn modelId="{D6B9FB43-FDF0-4EDD-9808-0D68383C1C12}" type="presParOf" srcId="{B871DE40-1C37-4567-9248-FF1C8D223B6B}" destId="{B5DDE03E-9689-48DD-8B87-E7C9144EBB63}" srcOrd="0" destOrd="0" presId="urn:microsoft.com/office/officeart/2005/8/layout/hProcess6"/>
    <dgm:cxn modelId="{11DB2A22-87FB-4171-A9DF-66377962F9C1}" type="presParOf" srcId="{B5DDE03E-9689-48DD-8B87-E7C9144EBB63}" destId="{938DB1A1-7DC7-4712-9D5F-0413FECE6F62}" srcOrd="0" destOrd="0" presId="urn:microsoft.com/office/officeart/2005/8/layout/hProcess6"/>
    <dgm:cxn modelId="{3802A0EF-32F9-4D73-93A7-92D560E0812A}" type="presParOf" srcId="{B5DDE03E-9689-48DD-8B87-E7C9144EBB63}" destId="{D9C67A3D-103F-4706-B2AD-85D5471913B4}" srcOrd="1" destOrd="0" presId="urn:microsoft.com/office/officeart/2005/8/layout/hProcess6"/>
    <dgm:cxn modelId="{B0F349F5-7691-45C1-B7DD-18742FCBFB8D}" type="presParOf" srcId="{B5DDE03E-9689-48DD-8B87-E7C9144EBB63}" destId="{5843E55A-0C98-4487-9482-AF02DBB5006B}" srcOrd="2" destOrd="0" presId="urn:microsoft.com/office/officeart/2005/8/layout/hProcess6"/>
    <dgm:cxn modelId="{21EBEF49-7893-4560-BFC9-813E29A9E966}" type="presParOf" srcId="{B5DDE03E-9689-48DD-8B87-E7C9144EBB63}" destId="{17D3F790-3A4E-456A-8B49-7AD80820AD0F}" srcOrd="3" destOrd="0" presId="urn:microsoft.com/office/officeart/2005/8/layout/hProcess6"/>
    <dgm:cxn modelId="{7E9722C5-A999-4455-9B9A-8AE584089FA5}" type="presParOf" srcId="{B871DE40-1C37-4567-9248-FF1C8D223B6B}" destId="{C91491DA-45CB-4DB7-8854-F392B346D7F5}" srcOrd="1" destOrd="0" presId="urn:microsoft.com/office/officeart/2005/8/layout/hProcess6"/>
    <dgm:cxn modelId="{802A9E6D-63A0-429C-9E2E-AC25249006DB}" type="presParOf" srcId="{B871DE40-1C37-4567-9248-FF1C8D223B6B}" destId="{60B9D67F-3530-48CB-A3C2-47BB4E3F5860}" srcOrd="2" destOrd="0" presId="urn:microsoft.com/office/officeart/2005/8/layout/hProcess6"/>
    <dgm:cxn modelId="{6F123F9D-9D2D-414D-9714-82466ABE2419}" type="presParOf" srcId="{60B9D67F-3530-48CB-A3C2-47BB4E3F5860}" destId="{D3DF807D-09F0-491F-B08E-2F7343F5CF11}" srcOrd="0" destOrd="0" presId="urn:microsoft.com/office/officeart/2005/8/layout/hProcess6"/>
    <dgm:cxn modelId="{21653343-B073-4664-AC20-E5CC39D0D9D2}" type="presParOf" srcId="{60B9D67F-3530-48CB-A3C2-47BB4E3F5860}" destId="{CBD12D65-B8A2-4815-BEB1-8FEB3B26FC2E}" srcOrd="1" destOrd="0" presId="urn:microsoft.com/office/officeart/2005/8/layout/hProcess6"/>
    <dgm:cxn modelId="{38A33304-C122-425D-A68C-72EB08A26C38}" type="presParOf" srcId="{60B9D67F-3530-48CB-A3C2-47BB4E3F5860}" destId="{DBD58A3E-38F9-4FAF-8718-890B3A975F1A}" srcOrd="2" destOrd="0" presId="urn:microsoft.com/office/officeart/2005/8/layout/hProcess6"/>
    <dgm:cxn modelId="{AA9D65D7-61D2-4ED7-806B-309B3EA7676F}" type="presParOf" srcId="{60B9D67F-3530-48CB-A3C2-47BB4E3F5860}" destId="{A4C21C2F-0EC8-4533-916D-DF71CE694350}" srcOrd="3" destOrd="0" presId="urn:microsoft.com/office/officeart/2005/8/layout/hProcess6"/>
    <dgm:cxn modelId="{D5CB4F40-6494-443C-AFB3-94342A4CCF59}" type="presParOf" srcId="{B871DE40-1C37-4567-9248-FF1C8D223B6B}" destId="{EAC05A83-8A13-486A-BA9F-1559407C58B8}" srcOrd="3" destOrd="0" presId="urn:microsoft.com/office/officeart/2005/8/layout/hProcess6"/>
    <dgm:cxn modelId="{0F5B55A8-73A9-4ADC-9EC5-35DC18D5F27B}" type="presParOf" srcId="{B871DE40-1C37-4567-9248-FF1C8D223B6B}" destId="{8987975E-11EA-4E56-BAE5-AC317CBBBD15}" srcOrd="4" destOrd="0" presId="urn:microsoft.com/office/officeart/2005/8/layout/hProcess6"/>
    <dgm:cxn modelId="{37657F5F-8978-4759-84B8-7A0D4D3AF4C5}" type="presParOf" srcId="{8987975E-11EA-4E56-BAE5-AC317CBBBD15}" destId="{B2E6F51A-048A-47CA-9580-814C9CB1E1D0}" srcOrd="0" destOrd="0" presId="urn:microsoft.com/office/officeart/2005/8/layout/hProcess6"/>
    <dgm:cxn modelId="{DF2E3EC1-ED15-463C-A508-7D0005A9E538}" type="presParOf" srcId="{8987975E-11EA-4E56-BAE5-AC317CBBBD15}" destId="{6BF6E87A-2E4F-44FC-88C3-3B6049EC656B}" srcOrd="1" destOrd="0" presId="urn:microsoft.com/office/officeart/2005/8/layout/hProcess6"/>
    <dgm:cxn modelId="{7FEA45BE-FDE5-4C28-B744-D5DB6486B45A}" type="presParOf" srcId="{8987975E-11EA-4E56-BAE5-AC317CBBBD15}" destId="{5125B3FE-C6BD-4804-B1DE-EC11CF517902}" srcOrd="2" destOrd="0" presId="urn:microsoft.com/office/officeart/2005/8/layout/hProcess6"/>
    <dgm:cxn modelId="{A7BCA4AD-85D1-4EF4-9276-BDC49B4DE284}" type="presParOf" srcId="{8987975E-11EA-4E56-BAE5-AC317CBBBD15}" destId="{F3E46645-42C8-4636-AEAF-AD2DBF936B11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A5637AA-36AB-48C7-BBDE-6BC3E4254A92}" type="doc">
      <dgm:prSet loTypeId="urn:microsoft.com/office/officeart/2005/8/layout/hList9" loCatId="list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pl-PL"/>
        </a:p>
      </dgm:t>
    </dgm:pt>
    <dgm:pt modelId="{3D3E48DF-6616-4D66-B499-483B4F5903AB}">
      <dgm:prSet phldrT="[Teks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rgbClr val="FF8F00"/>
        </a:solidFill>
        <a:ln w="12700">
          <a:solidFill>
            <a:schemeClr val="bg1"/>
          </a:solidFill>
        </a:ln>
      </dgm:spPr>
      <dgm:t>
        <a:bodyPr/>
        <a:lstStyle/>
        <a:p>
          <a:r>
            <a:rPr lang="pl-PL" dirty="0" smtClean="0">
              <a:latin typeface="Source Sans Pro" pitchFamily="34" charset="-18"/>
            </a:rPr>
            <a:t>1</a:t>
          </a:r>
          <a:endParaRPr lang="pl-PL" dirty="0">
            <a:latin typeface="Source Sans Pro" pitchFamily="34" charset="-18"/>
          </a:endParaRPr>
        </a:p>
      </dgm:t>
    </dgm:pt>
    <dgm:pt modelId="{B19B1FC5-6AF4-47A3-AF9D-8B6B0200A498}" type="parTrans" cxnId="{DB56CB11-3E29-40EA-822D-2E7B12BFE9F4}">
      <dgm:prSet/>
      <dgm:spPr/>
      <dgm:t>
        <a:bodyPr/>
        <a:lstStyle/>
        <a:p>
          <a:endParaRPr lang="pl-PL"/>
        </a:p>
      </dgm:t>
    </dgm:pt>
    <dgm:pt modelId="{5D32AEC0-697D-41EF-9EB8-41C2426F912D}" type="sibTrans" cxnId="{DB56CB11-3E29-40EA-822D-2E7B12BFE9F4}">
      <dgm:prSet/>
      <dgm:spPr/>
      <dgm:t>
        <a:bodyPr/>
        <a:lstStyle/>
        <a:p>
          <a:endParaRPr lang="pl-PL"/>
        </a:p>
      </dgm:t>
    </dgm:pt>
    <dgm:pt modelId="{CA90E3B2-2ED7-4AC3-AFA2-219ECD07F86C}">
      <dgm:prSet phldrT="[Teks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 w="12700">
          <a:solidFill>
            <a:srgbClr val="283172"/>
          </a:solidFill>
        </a:ln>
      </dgm:spPr>
      <dgm:t>
        <a:bodyPr anchor="ctr"/>
        <a:lstStyle/>
        <a:p>
          <a:r>
            <a:rPr lang="pl-PL" sz="800" dirty="0" smtClean="0">
              <a:solidFill>
                <a:srgbClr val="283172"/>
              </a:solidFill>
              <a:latin typeface="Source Sans Pro Semibold" pitchFamily="34" charset="-18"/>
            </a:rPr>
            <a:t>zdobycie podstawowych informacji o uczniach</a:t>
          </a:r>
          <a:endParaRPr lang="pl-PL" sz="800" dirty="0">
            <a:solidFill>
              <a:srgbClr val="283172"/>
            </a:solidFill>
            <a:latin typeface="Source Sans Pro Semibold" pitchFamily="34" charset="-18"/>
          </a:endParaRPr>
        </a:p>
      </dgm:t>
    </dgm:pt>
    <dgm:pt modelId="{707F7DDC-18BD-43B2-9FA6-38762FDF2D32}" type="parTrans" cxnId="{34153E75-2559-4AB0-BC61-1E9627F54F3A}">
      <dgm:prSet/>
      <dgm:spPr/>
      <dgm:t>
        <a:bodyPr/>
        <a:lstStyle/>
        <a:p>
          <a:endParaRPr lang="pl-PL"/>
        </a:p>
      </dgm:t>
    </dgm:pt>
    <dgm:pt modelId="{F8A630D3-9E0D-469E-A8C3-781F99C618CD}" type="sibTrans" cxnId="{34153E75-2559-4AB0-BC61-1E9627F54F3A}">
      <dgm:prSet/>
      <dgm:spPr/>
      <dgm:t>
        <a:bodyPr/>
        <a:lstStyle/>
        <a:p>
          <a:endParaRPr lang="pl-PL"/>
        </a:p>
      </dgm:t>
    </dgm:pt>
    <dgm:pt modelId="{2B3C22C5-7687-4DBE-BE54-8B77822A9492}">
      <dgm:prSet phldrT="[Teks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 w="12700">
          <a:solidFill>
            <a:srgbClr val="283172"/>
          </a:solidFill>
        </a:ln>
      </dgm:spPr>
      <dgm:t>
        <a:bodyPr anchor="ctr"/>
        <a:lstStyle/>
        <a:p>
          <a:r>
            <a:rPr lang="pl-PL" sz="800" dirty="0" smtClean="0">
              <a:solidFill>
                <a:srgbClr val="283172"/>
              </a:solidFill>
              <a:latin typeface="Source Sans Pro Semibold" pitchFamily="34" charset="-18"/>
            </a:rPr>
            <a:t>stwarzanie warunków sprzyjających nawiązywaniu przyjaznych kontaktów</a:t>
          </a:r>
          <a:endParaRPr lang="pl-PL" sz="800" dirty="0">
            <a:solidFill>
              <a:srgbClr val="283172"/>
            </a:solidFill>
            <a:latin typeface="Source Sans Pro Semibold" pitchFamily="34" charset="-18"/>
          </a:endParaRPr>
        </a:p>
      </dgm:t>
    </dgm:pt>
    <dgm:pt modelId="{F98B4AE1-CE80-4C43-B263-17B59C8FB689}" type="parTrans" cxnId="{A83470E3-F36D-480F-A2DC-7644626E64AE}">
      <dgm:prSet/>
      <dgm:spPr/>
      <dgm:t>
        <a:bodyPr/>
        <a:lstStyle/>
        <a:p>
          <a:endParaRPr lang="pl-PL"/>
        </a:p>
      </dgm:t>
    </dgm:pt>
    <dgm:pt modelId="{4A99EFE3-1884-4819-8671-0F88C2A13917}" type="sibTrans" cxnId="{A83470E3-F36D-480F-A2DC-7644626E64AE}">
      <dgm:prSet/>
      <dgm:spPr/>
      <dgm:t>
        <a:bodyPr/>
        <a:lstStyle/>
        <a:p>
          <a:endParaRPr lang="pl-PL"/>
        </a:p>
      </dgm:t>
    </dgm:pt>
    <dgm:pt modelId="{6494D6A2-DD0F-4622-91A7-364E4D53ABAF}">
      <dgm:prSet phldrT="[Teks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rgbClr val="FF8F00"/>
        </a:solidFill>
        <a:ln w="12700">
          <a:solidFill>
            <a:schemeClr val="bg1"/>
          </a:solidFill>
        </a:ln>
      </dgm:spPr>
      <dgm:t>
        <a:bodyPr/>
        <a:lstStyle/>
        <a:p>
          <a:r>
            <a:rPr lang="pl-PL" dirty="0" smtClean="0">
              <a:latin typeface="Source Sans Pro" pitchFamily="34" charset="-18"/>
            </a:rPr>
            <a:t>3</a:t>
          </a:r>
          <a:endParaRPr lang="pl-PL" dirty="0">
            <a:latin typeface="Source Sans Pro" pitchFamily="34" charset="-18"/>
          </a:endParaRPr>
        </a:p>
      </dgm:t>
    </dgm:pt>
    <dgm:pt modelId="{04C7ECF9-6AE5-4A1D-85B4-597800B1DBDF}" type="parTrans" cxnId="{D560145B-EBEA-4648-A4FD-B1CCEE19EF6C}">
      <dgm:prSet/>
      <dgm:spPr/>
      <dgm:t>
        <a:bodyPr/>
        <a:lstStyle/>
        <a:p>
          <a:endParaRPr lang="pl-PL"/>
        </a:p>
      </dgm:t>
    </dgm:pt>
    <dgm:pt modelId="{0ED62117-3908-4BFB-B658-7E9FA2B94409}" type="sibTrans" cxnId="{D560145B-EBEA-4648-A4FD-B1CCEE19EF6C}">
      <dgm:prSet/>
      <dgm:spPr/>
      <dgm:t>
        <a:bodyPr/>
        <a:lstStyle/>
        <a:p>
          <a:endParaRPr lang="pl-PL"/>
        </a:p>
      </dgm:t>
    </dgm:pt>
    <dgm:pt modelId="{311C3AFB-5D46-4E36-AE6F-DBB1FF6DD0DE}">
      <dgm:prSet phldrT="[Teks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 w="12700">
          <a:solidFill>
            <a:srgbClr val="283172"/>
          </a:solidFill>
        </a:ln>
      </dgm:spPr>
      <dgm:t>
        <a:bodyPr anchor="ctr"/>
        <a:lstStyle/>
        <a:p>
          <a:r>
            <a:rPr lang="pl-PL" sz="800" dirty="0" smtClean="0">
              <a:solidFill>
                <a:srgbClr val="283172"/>
              </a:solidFill>
              <a:latin typeface="Source Sans Pro Semibold" pitchFamily="34" charset="-18"/>
            </a:rPr>
            <a:t>czuwanie nad komunikacją </a:t>
          </a:r>
          <a:br>
            <a:rPr lang="pl-PL" sz="800" dirty="0" smtClean="0">
              <a:solidFill>
                <a:srgbClr val="283172"/>
              </a:solidFill>
              <a:latin typeface="Source Sans Pro Semibold" pitchFamily="34" charset="-18"/>
            </a:rPr>
          </a:br>
          <a:r>
            <a:rPr lang="pl-PL" sz="800" dirty="0" smtClean="0">
              <a:solidFill>
                <a:srgbClr val="283172"/>
              </a:solidFill>
              <a:latin typeface="Source Sans Pro Semibold" pitchFamily="34" charset="-18"/>
            </a:rPr>
            <a:t>i przepływem informacji </a:t>
          </a:r>
          <a:br>
            <a:rPr lang="pl-PL" sz="800" dirty="0" smtClean="0">
              <a:solidFill>
                <a:srgbClr val="283172"/>
              </a:solidFill>
              <a:latin typeface="Source Sans Pro Semibold" pitchFamily="34" charset="-18"/>
            </a:rPr>
          </a:br>
          <a:r>
            <a:rPr lang="pl-PL" sz="800" dirty="0" smtClean="0">
              <a:solidFill>
                <a:srgbClr val="283172"/>
              </a:solidFill>
              <a:latin typeface="Source Sans Pro Semibold" pitchFamily="34" charset="-18"/>
            </a:rPr>
            <a:t>w zespole oraz wspieranie uczniów </a:t>
          </a:r>
          <a:r>
            <a:rPr lang="pl-PL" sz="800" dirty="0" smtClean="0">
              <a:solidFill>
                <a:srgbClr val="283172"/>
              </a:solidFill>
              <a:latin typeface="Source Sans Pro Semibold" pitchFamily="34" charset="-18"/>
            </a:rPr>
            <a:t/>
          </a:r>
          <a:br>
            <a:rPr lang="pl-PL" sz="800" dirty="0" smtClean="0">
              <a:solidFill>
                <a:srgbClr val="283172"/>
              </a:solidFill>
              <a:latin typeface="Source Sans Pro Semibold" pitchFamily="34" charset="-18"/>
            </a:rPr>
          </a:br>
          <a:r>
            <a:rPr lang="pl-PL" sz="800" dirty="0" smtClean="0">
              <a:solidFill>
                <a:srgbClr val="283172"/>
              </a:solidFill>
              <a:latin typeface="Source Sans Pro Semibold" pitchFamily="34" charset="-18"/>
            </a:rPr>
            <a:t>w </a:t>
          </a:r>
          <a:r>
            <a:rPr lang="pl-PL" sz="800" dirty="0" smtClean="0">
              <a:solidFill>
                <a:srgbClr val="283172"/>
              </a:solidFill>
              <a:latin typeface="Source Sans Pro Semibold" pitchFamily="34" charset="-18"/>
            </a:rPr>
            <a:t>sytuacjach kryzysowych</a:t>
          </a:r>
          <a:endParaRPr lang="pl-PL" sz="800" dirty="0">
            <a:solidFill>
              <a:srgbClr val="283172"/>
            </a:solidFill>
            <a:latin typeface="Source Sans Pro Semibold" pitchFamily="34" charset="-18"/>
          </a:endParaRPr>
        </a:p>
      </dgm:t>
    </dgm:pt>
    <dgm:pt modelId="{AE47D000-B9B7-403A-9DE3-3753540A8B70}" type="parTrans" cxnId="{A500F0AD-21E6-4127-99BC-3C6A2EF856F3}">
      <dgm:prSet/>
      <dgm:spPr/>
      <dgm:t>
        <a:bodyPr/>
        <a:lstStyle/>
        <a:p>
          <a:endParaRPr lang="pl-PL"/>
        </a:p>
      </dgm:t>
    </dgm:pt>
    <dgm:pt modelId="{BACC32BB-0B48-407B-88D3-EDFB8B9787FF}" type="sibTrans" cxnId="{A500F0AD-21E6-4127-99BC-3C6A2EF856F3}">
      <dgm:prSet/>
      <dgm:spPr/>
      <dgm:t>
        <a:bodyPr/>
        <a:lstStyle/>
        <a:p>
          <a:endParaRPr lang="pl-PL"/>
        </a:p>
      </dgm:t>
    </dgm:pt>
    <dgm:pt modelId="{96ED128D-5164-447F-9C05-08ADB91C69BC}">
      <dgm:prSet phldrT="[Teks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 w="12700">
          <a:solidFill>
            <a:srgbClr val="283172"/>
          </a:solidFill>
        </a:ln>
      </dgm:spPr>
      <dgm:t>
        <a:bodyPr anchor="ctr"/>
        <a:lstStyle/>
        <a:p>
          <a:r>
            <a:rPr lang="pl-PL" sz="800" dirty="0" smtClean="0">
              <a:solidFill>
                <a:srgbClr val="283172"/>
              </a:solidFill>
              <a:latin typeface="Source Sans Pro Semibold" pitchFamily="34" charset="-18"/>
            </a:rPr>
            <a:t>wzmacnianie w uczniach postawy tolerancji oraz akceptacji dla innych za pomocą odpowiednich gier oraz ćwiczeń integracyjnych </a:t>
          </a:r>
          <a:endParaRPr lang="pl-PL" sz="800" dirty="0">
            <a:solidFill>
              <a:srgbClr val="283172"/>
            </a:solidFill>
            <a:latin typeface="Source Sans Pro Semibold" pitchFamily="34" charset="-18"/>
          </a:endParaRPr>
        </a:p>
      </dgm:t>
    </dgm:pt>
    <dgm:pt modelId="{332C7BA8-6776-4AF1-987E-4DA6F587DA2C}" type="parTrans" cxnId="{D9EB8F02-2B2A-444B-B9AF-340EA39CCA8A}">
      <dgm:prSet/>
      <dgm:spPr/>
      <dgm:t>
        <a:bodyPr/>
        <a:lstStyle/>
        <a:p>
          <a:endParaRPr lang="pl-PL"/>
        </a:p>
      </dgm:t>
    </dgm:pt>
    <dgm:pt modelId="{C6D74163-1465-4F05-AF52-C63E40D95BA6}" type="sibTrans" cxnId="{D9EB8F02-2B2A-444B-B9AF-340EA39CCA8A}">
      <dgm:prSet/>
      <dgm:spPr/>
      <dgm:t>
        <a:bodyPr/>
        <a:lstStyle/>
        <a:p>
          <a:endParaRPr lang="pl-PL"/>
        </a:p>
      </dgm:t>
    </dgm:pt>
    <dgm:pt modelId="{61D093A8-9D71-419F-9E0A-CF1D4ED8A60D}">
      <dgm:prSet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rgbClr val="FF8F00"/>
        </a:solidFill>
        <a:ln w="12700">
          <a:solidFill>
            <a:schemeClr val="bg1"/>
          </a:solidFill>
        </a:ln>
      </dgm:spPr>
      <dgm:t>
        <a:bodyPr/>
        <a:lstStyle/>
        <a:p>
          <a:r>
            <a:rPr lang="pl-PL" dirty="0" smtClean="0">
              <a:latin typeface="Source Sans Pro" pitchFamily="34" charset="-18"/>
            </a:rPr>
            <a:t>2</a:t>
          </a:r>
          <a:endParaRPr lang="pl-PL" dirty="0">
            <a:latin typeface="Source Sans Pro" pitchFamily="34" charset="-18"/>
          </a:endParaRPr>
        </a:p>
      </dgm:t>
    </dgm:pt>
    <dgm:pt modelId="{91964235-5CF7-4467-A1CF-848BC3B4CD8A}" type="parTrans" cxnId="{7F2590EA-4752-4D7E-B106-061A1077DC33}">
      <dgm:prSet/>
      <dgm:spPr/>
      <dgm:t>
        <a:bodyPr/>
        <a:lstStyle/>
        <a:p>
          <a:endParaRPr lang="pl-PL"/>
        </a:p>
      </dgm:t>
    </dgm:pt>
    <dgm:pt modelId="{5D33AD26-93E0-4D65-A6F5-1152320D92C9}" type="sibTrans" cxnId="{7F2590EA-4752-4D7E-B106-061A1077DC33}">
      <dgm:prSet/>
      <dgm:spPr/>
      <dgm:t>
        <a:bodyPr/>
        <a:lstStyle/>
        <a:p>
          <a:endParaRPr lang="pl-PL"/>
        </a:p>
      </dgm:t>
    </dgm:pt>
    <dgm:pt modelId="{97712216-6AA2-4446-9D14-93D4B52A69CF}">
      <dgm:prSet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 w="12700">
          <a:solidFill>
            <a:srgbClr val="283172"/>
          </a:solidFill>
        </a:ln>
      </dgm:spPr>
      <dgm:t>
        <a:bodyPr anchor="ctr"/>
        <a:lstStyle/>
        <a:p>
          <a:r>
            <a:rPr lang="pl-PL" sz="800" dirty="0" smtClean="0">
              <a:solidFill>
                <a:srgbClr val="283172"/>
              </a:solidFill>
              <a:latin typeface="Source Sans Pro Semibold" pitchFamily="34" charset="-18"/>
            </a:rPr>
            <a:t>dbanie o przestrzeganie ustalonych wcześniej zasad przy otwartości </a:t>
          </a:r>
          <a:br>
            <a:rPr lang="pl-PL" sz="800" dirty="0" smtClean="0">
              <a:solidFill>
                <a:srgbClr val="283172"/>
              </a:solidFill>
              <a:latin typeface="Source Sans Pro Semibold" pitchFamily="34" charset="-18"/>
            </a:rPr>
          </a:br>
          <a:r>
            <a:rPr lang="pl-PL" sz="800" dirty="0" smtClean="0">
              <a:solidFill>
                <a:srgbClr val="283172"/>
              </a:solidFill>
              <a:latin typeface="Source Sans Pro Semibold" pitchFamily="34" charset="-18"/>
            </a:rPr>
            <a:t>na wprowadzanie modyfikacji</a:t>
          </a:r>
          <a:endParaRPr lang="pl-PL" sz="800" dirty="0">
            <a:solidFill>
              <a:srgbClr val="283172"/>
            </a:solidFill>
            <a:latin typeface="Source Sans Pro Semibold" pitchFamily="34" charset="-18"/>
          </a:endParaRPr>
        </a:p>
      </dgm:t>
    </dgm:pt>
    <dgm:pt modelId="{8933348B-9679-48B7-92B6-B3DE8CE80A58}" type="parTrans" cxnId="{70B71FC1-BCD2-4887-A4AA-6A76709C2A3D}">
      <dgm:prSet/>
      <dgm:spPr/>
      <dgm:t>
        <a:bodyPr/>
        <a:lstStyle/>
        <a:p>
          <a:endParaRPr lang="pl-PL"/>
        </a:p>
      </dgm:t>
    </dgm:pt>
    <dgm:pt modelId="{0569ACFF-B822-481E-9684-9485C897C1D7}" type="sibTrans" cxnId="{70B71FC1-BCD2-4887-A4AA-6A76709C2A3D}">
      <dgm:prSet/>
      <dgm:spPr/>
      <dgm:t>
        <a:bodyPr/>
        <a:lstStyle/>
        <a:p>
          <a:endParaRPr lang="pl-PL"/>
        </a:p>
      </dgm:t>
    </dgm:pt>
    <dgm:pt modelId="{8E3708AB-4095-4E9F-8C92-20703B44E8FF}">
      <dgm:prSet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 w="12700">
          <a:solidFill>
            <a:srgbClr val="283172"/>
          </a:solidFill>
        </a:ln>
      </dgm:spPr>
      <dgm:t>
        <a:bodyPr anchor="ctr"/>
        <a:lstStyle/>
        <a:p>
          <a:r>
            <a:rPr lang="pl-PL" sz="800" dirty="0" smtClean="0">
              <a:solidFill>
                <a:srgbClr val="283172"/>
              </a:solidFill>
              <a:latin typeface="Source Sans Pro Semibold" pitchFamily="34" charset="-18"/>
            </a:rPr>
            <a:t>omówienie kwestii dotyczących skutecznej komunikacji i współpracy </a:t>
          </a:r>
          <a:br>
            <a:rPr lang="pl-PL" sz="800" dirty="0" smtClean="0">
              <a:solidFill>
                <a:srgbClr val="283172"/>
              </a:solidFill>
              <a:latin typeface="Source Sans Pro Semibold" pitchFamily="34" charset="-18"/>
            </a:rPr>
          </a:br>
          <a:r>
            <a:rPr lang="pl-PL" sz="800" dirty="0" smtClean="0">
              <a:solidFill>
                <a:srgbClr val="283172"/>
              </a:solidFill>
              <a:latin typeface="Source Sans Pro Semibold" pitchFamily="34" charset="-18"/>
            </a:rPr>
            <a:t>w zespole </a:t>
          </a:r>
          <a:endParaRPr lang="pl-PL" sz="800" dirty="0">
            <a:solidFill>
              <a:srgbClr val="283172"/>
            </a:solidFill>
            <a:latin typeface="Source Sans Pro Semibold" pitchFamily="34" charset="-18"/>
          </a:endParaRPr>
        </a:p>
      </dgm:t>
    </dgm:pt>
    <dgm:pt modelId="{178AD640-0069-4B35-B942-D6EE3DD22F08}" type="parTrans" cxnId="{D09A26F1-1CC9-4FEC-A02F-4E9D15FF7389}">
      <dgm:prSet/>
      <dgm:spPr/>
      <dgm:t>
        <a:bodyPr/>
        <a:lstStyle/>
        <a:p>
          <a:endParaRPr lang="pl-PL"/>
        </a:p>
      </dgm:t>
    </dgm:pt>
    <dgm:pt modelId="{6908FDF7-8E21-4317-A4B4-28B90406EFA6}" type="sibTrans" cxnId="{D09A26F1-1CC9-4FEC-A02F-4E9D15FF7389}">
      <dgm:prSet/>
      <dgm:spPr/>
      <dgm:t>
        <a:bodyPr/>
        <a:lstStyle/>
        <a:p>
          <a:endParaRPr lang="pl-PL"/>
        </a:p>
      </dgm:t>
    </dgm:pt>
    <dgm:pt modelId="{F289C7D6-CFD8-4DFD-AFFF-15D0C45B31C2}" type="pres">
      <dgm:prSet presAssocID="{BA5637AA-36AB-48C7-BBDE-6BC3E4254A92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pl-PL"/>
        </a:p>
      </dgm:t>
    </dgm:pt>
    <dgm:pt modelId="{97A42E80-D678-4715-A9B1-52FB09E17566}" type="pres">
      <dgm:prSet presAssocID="{3D3E48DF-6616-4D66-B499-483B4F5903AB}" presName="posSpace" presStyleCnt="0"/>
      <dgm:spPr/>
    </dgm:pt>
    <dgm:pt modelId="{5577CF6B-CAD4-4CF3-BE64-E68CCD226343}" type="pres">
      <dgm:prSet presAssocID="{3D3E48DF-6616-4D66-B499-483B4F5903AB}" presName="vertFlow" presStyleCnt="0"/>
      <dgm:spPr/>
    </dgm:pt>
    <dgm:pt modelId="{FA5235F7-78AC-4733-9E9A-5C5B73AA90C1}" type="pres">
      <dgm:prSet presAssocID="{3D3E48DF-6616-4D66-B499-483B4F5903AB}" presName="topSpace" presStyleCnt="0"/>
      <dgm:spPr/>
    </dgm:pt>
    <dgm:pt modelId="{E5C7ADDE-C514-481C-B1F5-7F5F655BAEE3}" type="pres">
      <dgm:prSet presAssocID="{3D3E48DF-6616-4D66-B499-483B4F5903AB}" presName="firstComp" presStyleCnt="0"/>
      <dgm:spPr/>
    </dgm:pt>
    <dgm:pt modelId="{50F747A2-3D38-4026-AB4B-944E302BD3D3}" type="pres">
      <dgm:prSet presAssocID="{3D3E48DF-6616-4D66-B499-483B4F5903AB}" presName="firstChild" presStyleLbl="bgAccFollowNode1" presStyleIdx="0" presStyleCnt="6" custScaleX="106152" custScaleY="150434"/>
      <dgm:spPr/>
      <dgm:t>
        <a:bodyPr/>
        <a:lstStyle/>
        <a:p>
          <a:endParaRPr lang="pl-PL"/>
        </a:p>
      </dgm:t>
    </dgm:pt>
    <dgm:pt modelId="{A3970914-0526-425F-BA23-8445B8B28855}" type="pres">
      <dgm:prSet presAssocID="{3D3E48DF-6616-4D66-B499-483B4F5903AB}" presName="firstChildTx" presStyleLbl="bg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2109EA8-0308-4A91-9ED3-3CD94B7DC182}" type="pres">
      <dgm:prSet presAssocID="{2B3C22C5-7687-4DBE-BE54-8B77822A9492}" presName="comp" presStyleCnt="0"/>
      <dgm:spPr/>
    </dgm:pt>
    <dgm:pt modelId="{13CB6025-0092-4A57-8E01-E55FBE346516}" type="pres">
      <dgm:prSet presAssocID="{2B3C22C5-7687-4DBE-BE54-8B77822A9492}" presName="child" presStyleLbl="bgAccFollowNode1" presStyleIdx="1" presStyleCnt="6" custScaleX="106152" custScaleY="150434"/>
      <dgm:spPr/>
      <dgm:t>
        <a:bodyPr/>
        <a:lstStyle/>
        <a:p>
          <a:endParaRPr lang="pl-PL"/>
        </a:p>
      </dgm:t>
    </dgm:pt>
    <dgm:pt modelId="{AA4B3820-D315-44AC-AC54-AB5C89ED11A0}" type="pres">
      <dgm:prSet presAssocID="{2B3C22C5-7687-4DBE-BE54-8B77822A9492}" presName="childTx" presStyleLbl="bg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243BA59-275D-4D52-AAEA-159D3C14CF1D}" type="pres">
      <dgm:prSet presAssocID="{3D3E48DF-6616-4D66-B499-483B4F5903AB}" presName="negSpace" presStyleCnt="0"/>
      <dgm:spPr/>
    </dgm:pt>
    <dgm:pt modelId="{ED6E059F-A564-4E04-991D-568E407E1AE3}" type="pres">
      <dgm:prSet presAssocID="{3D3E48DF-6616-4D66-B499-483B4F5903AB}" presName="circle" presStyleLbl="node1" presStyleIdx="0" presStyleCnt="3"/>
      <dgm:spPr/>
      <dgm:t>
        <a:bodyPr/>
        <a:lstStyle/>
        <a:p>
          <a:endParaRPr lang="pl-PL"/>
        </a:p>
      </dgm:t>
    </dgm:pt>
    <dgm:pt modelId="{042D464A-27C9-425C-A98B-B841E76F9BCC}" type="pres">
      <dgm:prSet presAssocID="{5D32AEC0-697D-41EF-9EB8-41C2426F912D}" presName="transSpace" presStyleCnt="0"/>
      <dgm:spPr/>
    </dgm:pt>
    <dgm:pt modelId="{CC108B1B-D3CB-4172-936C-DBDDF5E54660}" type="pres">
      <dgm:prSet presAssocID="{61D093A8-9D71-419F-9E0A-CF1D4ED8A60D}" presName="posSpace" presStyleCnt="0"/>
      <dgm:spPr/>
    </dgm:pt>
    <dgm:pt modelId="{E85795D2-2DDC-4C27-ACF3-AB8030C28065}" type="pres">
      <dgm:prSet presAssocID="{61D093A8-9D71-419F-9E0A-CF1D4ED8A60D}" presName="vertFlow" presStyleCnt="0"/>
      <dgm:spPr/>
    </dgm:pt>
    <dgm:pt modelId="{E32ABFEF-91DA-42A4-9CCA-43C5123043A4}" type="pres">
      <dgm:prSet presAssocID="{61D093A8-9D71-419F-9E0A-CF1D4ED8A60D}" presName="topSpace" presStyleCnt="0"/>
      <dgm:spPr/>
    </dgm:pt>
    <dgm:pt modelId="{EB0A3658-14F4-42C9-BD4A-F8BA9205E848}" type="pres">
      <dgm:prSet presAssocID="{61D093A8-9D71-419F-9E0A-CF1D4ED8A60D}" presName="firstComp" presStyleCnt="0"/>
      <dgm:spPr/>
    </dgm:pt>
    <dgm:pt modelId="{4EF8AF76-330D-4DDF-8D2C-95A5A108BF70}" type="pres">
      <dgm:prSet presAssocID="{61D093A8-9D71-419F-9E0A-CF1D4ED8A60D}" presName="firstChild" presStyleLbl="bgAccFollowNode1" presStyleIdx="2" presStyleCnt="6" custScaleX="106152" custScaleY="150434"/>
      <dgm:spPr/>
      <dgm:t>
        <a:bodyPr/>
        <a:lstStyle/>
        <a:p>
          <a:endParaRPr lang="pl-PL"/>
        </a:p>
      </dgm:t>
    </dgm:pt>
    <dgm:pt modelId="{EC460CC2-7130-4B8E-BEB6-17806DC00548}" type="pres">
      <dgm:prSet presAssocID="{61D093A8-9D71-419F-9E0A-CF1D4ED8A60D}" presName="firstChildTx" presStyleLbl="bg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61BCD750-F371-4981-96D9-9E4A5C36141A}" type="pres">
      <dgm:prSet presAssocID="{8E3708AB-4095-4E9F-8C92-20703B44E8FF}" presName="comp" presStyleCnt="0"/>
      <dgm:spPr/>
    </dgm:pt>
    <dgm:pt modelId="{30B5CB7C-8C4C-4A1A-A18E-12EF9E5965FE}" type="pres">
      <dgm:prSet presAssocID="{8E3708AB-4095-4E9F-8C92-20703B44E8FF}" presName="child" presStyleLbl="bgAccFollowNode1" presStyleIdx="3" presStyleCnt="6" custScaleX="106152" custScaleY="150434"/>
      <dgm:spPr/>
      <dgm:t>
        <a:bodyPr/>
        <a:lstStyle/>
        <a:p>
          <a:endParaRPr lang="pl-PL"/>
        </a:p>
      </dgm:t>
    </dgm:pt>
    <dgm:pt modelId="{5906D756-AC03-4C63-A9E3-864D9BD7E1B4}" type="pres">
      <dgm:prSet presAssocID="{8E3708AB-4095-4E9F-8C92-20703B44E8FF}" presName="childTx" presStyleLbl="bg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7BC0EC60-6AD0-458B-A36E-F829F53D527B}" type="pres">
      <dgm:prSet presAssocID="{61D093A8-9D71-419F-9E0A-CF1D4ED8A60D}" presName="negSpace" presStyleCnt="0"/>
      <dgm:spPr/>
    </dgm:pt>
    <dgm:pt modelId="{C026F700-DCA3-46BA-92BB-2A155ABD2BB4}" type="pres">
      <dgm:prSet presAssocID="{61D093A8-9D71-419F-9E0A-CF1D4ED8A60D}" presName="circle" presStyleLbl="node1" presStyleIdx="1" presStyleCnt="3"/>
      <dgm:spPr/>
      <dgm:t>
        <a:bodyPr/>
        <a:lstStyle/>
        <a:p>
          <a:endParaRPr lang="pl-PL"/>
        </a:p>
      </dgm:t>
    </dgm:pt>
    <dgm:pt modelId="{91AF8ACC-FE1C-4787-82DF-5AD6C541BF20}" type="pres">
      <dgm:prSet presAssocID="{5D33AD26-93E0-4D65-A6F5-1152320D92C9}" presName="transSpace" presStyleCnt="0"/>
      <dgm:spPr/>
    </dgm:pt>
    <dgm:pt modelId="{F594D2AA-5C74-4AF5-BFBF-BD3A43F9B4C9}" type="pres">
      <dgm:prSet presAssocID="{6494D6A2-DD0F-4622-91A7-364E4D53ABAF}" presName="posSpace" presStyleCnt="0"/>
      <dgm:spPr/>
    </dgm:pt>
    <dgm:pt modelId="{5052821A-D819-4349-B4DA-DF8F571CFA59}" type="pres">
      <dgm:prSet presAssocID="{6494D6A2-DD0F-4622-91A7-364E4D53ABAF}" presName="vertFlow" presStyleCnt="0"/>
      <dgm:spPr/>
    </dgm:pt>
    <dgm:pt modelId="{A2F4614C-B739-49EB-9E51-6D103C7A39B5}" type="pres">
      <dgm:prSet presAssocID="{6494D6A2-DD0F-4622-91A7-364E4D53ABAF}" presName="topSpace" presStyleCnt="0"/>
      <dgm:spPr/>
    </dgm:pt>
    <dgm:pt modelId="{1E4EEFD1-8F3F-46F4-A76D-4F049D46E0DF}" type="pres">
      <dgm:prSet presAssocID="{6494D6A2-DD0F-4622-91A7-364E4D53ABAF}" presName="firstComp" presStyleCnt="0"/>
      <dgm:spPr/>
    </dgm:pt>
    <dgm:pt modelId="{547E5506-0C4F-4D55-A964-875160A5655F}" type="pres">
      <dgm:prSet presAssocID="{6494D6A2-DD0F-4622-91A7-364E4D53ABAF}" presName="firstChild" presStyleLbl="bgAccFollowNode1" presStyleIdx="4" presStyleCnt="6" custScaleX="106152" custScaleY="150434"/>
      <dgm:spPr/>
      <dgm:t>
        <a:bodyPr/>
        <a:lstStyle/>
        <a:p>
          <a:endParaRPr lang="pl-PL"/>
        </a:p>
      </dgm:t>
    </dgm:pt>
    <dgm:pt modelId="{CB631421-3774-4F32-8023-1B2D35BA8911}" type="pres">
      <dgm:prSet presAssocID="{6494D6A2-DD0F-4622-91A7-364E4D53ABAF}" presName="firstChildTx" presStyleLbl="bgAccFollowNode1" presStyleIdx="4" presStyleCnt="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8F834245-A1A6-4F65-8166-ECB9188D950C}" type="pres">
      <dgm:prSet presAssocID="{96ED128D-5164-447F-9C05-08ADB91C69BC}" presName="comp" presStyleCnt="0"/>
      <dgm:spPr/>
    </dgm:pt>
    <dgm:pt modelId="{67958CC0-FBBD-41E1-9379-F79FB388880B}" type="pres">
      <dgm:prSet presAssocID="{96ED128D-5164-447F-9C05-08ADB91C69BC}" presName="child" presStyleLbl="bgAccFollowNode1" presStyleIdx="5" presStyleCnt="6" custScaleX="106152" custScaleY="150434"/>
      <dgm:spPr/>
      <dgm:t>
        <a:bodyPr/>
        <a:lstStyle/>
        <a:p>
          <a:endParaRPr lang="pl-PL"/>
        </a:p>
      </dgm:t>
    </dgm:pt>
    <dgm:pt modelId="{32524FF8-94F9-4651-9152-56D73FA15742}" type="pres">
      <dgm:prSet presAssocID="{96ED128D-5164-447F-9C05-08ADB91C69BC}" presName="childTx" presStyleLbl="bg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2AFFF897-10D1-4B81-9104-3C35F56E79D9}" type="pres">
      <dgm:prSet presAssocID="{6494D6A2-DD0F-4622-91A7-364E4D53ABAF}" presName="negSpace" presStyleCnt="0"/>
      <dgm:spPr/>
    </dgm:pt>
    <dgm:pt modelId="{0B6E31B8-06E0-4A51-8DBA-909B6EA3E91D}" type="pres">
      <dgm:prSet presAssocID="{6494D6A2-DD0F-4622-91A7-364E4D53ABAF}" presName="circle" presStyleLbl="node1" presStyleIdx="2" presStyleCnt="3"/>
      <dgm:spPr/>
      <dgm:t>
        <a:bodyPr/>
        <a:lstStyle/>
        <a:p>
          <a:endParaRPr lang="pl-PL"/>
        </a:p>
      </dgm:t>
    </dgm:pt>
  </dgm:ptLst>
  <dgm:cxnLst>
    <dgm:cxn modelId="{88D9091A-B00B-4D23-A10C-7907F2019CD6}" type="presOf" srcId="{97712216-6AA2-4446-9D14-93D4B52A69CF}" destId="{EC460CC2-7130-4B8E-BEB6-17806DC00548}" srcOrd="1" destOrd="0" presId="urn:microsoft.com/office/officeart/2005/8/layout/hList9"/>
    <dgm:cxn modelId="{D09A26F1-1CC9-4FEC-A02F-4E9D15FF7389}" srcId="{61D093A8-9D71-419F-9E0A-CF1D4ED8A60D}" destId="{8E3708AB-4095-4E9F-8C92-20703B44E8FF}" srcOrd="1" destOrd="0" parTransId="{178AD640-0069-4B35-B942-D6EE3DD22F08}" sibTransId="{6908FDF7-8E21-4317-A4B4-28B90406EFA6}"/>
    <dgm:cxn modelId="{41D52835-0EB4-41B0-B4B5-00072F2F6346}" type="presOf" srcId="{8E3708AB-4095-4E9F-8C92-20703B44E8FF}" destId="{5906D756-AC03-4C63-A9E3-864D9BD7E1B4}" srcOrd="1" destOrd="0" presId="urn:microsoft.com/office/officeart/2005/8/layout/hList9"/>
    <dgm:cxn modelId="{5A6F5B4D-EF8F-4A54-9057-7BE70CE8D431}" type="presOf" srcId="{97712216-6AA2-4446-9D14-93D4B52A69CF}" destId="{4EF8AF76-330D-4DDF-8D2C-95A5A108BF70}" srcOrd="0" destOrd="0" presId="urn:microsoft.com/office/officeart/2005/8/layout/hList9"/>
    <dgm:cxn modelId="{A781BCF0-27D2-4252-8E48-AC3C6693A3EC}" type="presOf" srcId="{8E3708AB-4095-4E9F-8C92-20703B44E8FF}" destId="{30B5CB7C-8C4C-4A1A-A18E-12EF9E5965FE}" srcOrd="0" destOrd="0" presId="urn:microsoft.com/office/officeart/2005/8/layout/hList9"/>
    <dgm:cxn modelId="{34153E75-2559-4AB0-BC61-1E9627F54F3A}" srcId="{3D3E48DF-6616-4D66-B499-483B4F5903AB}" destId="{CA90E3B2-2ED7-4AC3-AFA2-219ECD07F86C}" srcOrd="0" destOrd="0" parTransId="{707F7DDC-18BD-43B2-9FA6-38762FDF2D32}" sibTransId="{F8A630D3-9E0D-469E-A8C3-781F99C618CD}"/>
    <dgm:cxn modelId="{7F2590EA-4752-4D7E-B106-061A1077DC33}" srcId="{BA5637AA-36AB-48C7-BBDE-6BC3E4254A92}" destId="{61D093A8-9D71-419F-9E0A-CF1D4ED8A60D}" srcOrd="1" destOrd="0" parTransId="{91964235-5CF7-4467-A1CF-848BC3B4CD8A}" sibTransId="{5D33AD26-93E0-4D65-A6F5-1152320D92C9}"/>
    <dgm:cxn modelId="{ADB8C26C-158C-488D-86A2-8C1E5C96B297}" type="presOf" srcId="{96ED128D-5164-447F-9C05-08ADB91C69BC}" destId="{67958CC0-FBBD-41E1-9379-F79FB388880B}" srcOrd="0" destOrd="0" presId="urn:microsoft.com/office/officeart/2005/8/layout/hList9"/>
    <dgm:cxn modelId="{870617AC-DE85-4EB3-8257-0CAD37525B67}" type="presOf" srcId="{CA90E3B2-2ED7-4AC3-AFA2-219ECD07F86C}" destId="{50F747A2-3D38-4026-AB4B-944E302BD3D3}" srcOrd="0" destOrd="0" presId="urn:microsoft.com/office/officeart/2005/8/layout/hList9"/>
    <dgm:cxn modelId="{DB56CB11-3E29-40EA-822D-2E7B12BFE9F4}" srcId="{BA5637AA-36AB-48C7-BBDE-6BC3E4254A92}" destId="{3D3E48DF-6616-4D66-B499-483B4F5903AB}" srcOrd="0" destOrd="0" parTransId="{B19B1FC5-6AF4-47A3-AF9D-8B6B0200A498}" sibTransId="{5D32AEC0-697D-41EF-9EB8-41C2426F912D}"/>
    <dgm:cxn modelId="{70B71FC1-BCD2-4887-A4AA-6A76709C2A3D}" srcId="{61D093A8-9D71-419F-9E0A-CF1D4ED8A60D}" destId="{97712216-6AA2-4446-9D14-93D4B52A69CF}" srcOrd="0" destOrd="0" parTransId="{8933348B-9679-48B7-92B6-B3DE8CE80A58}" sibTransId="{0569ACFF-B822-481E-9684-9485C897C1D7}"/>
    <dgm:cxn modelId="{A5A1F0F7-D6DF-4C84-ABB6-12EA1529C3EC}" type="presOf" srcId="{96ED128D-5164-447F-9C05-08ADB91C69BC}" destId="{32524FF8-94F9-4651-9152-56D73FA15742}" srcOrd="1" destOrd="0" presId="urn:microsoft.com/office/officeart/2005/8/layout/hList9"/>
    <dgm:cxn modelId="{FF719CCF-B6F2-44DC-894B-C83ABD9958B6}" type="presOf" srcId="{2B3C22C5-7687-4DBE-BE54-8B77822A9492}" destId="{13CB6025-0092-4A57-8E01-E55FBE346516}" srcOrd="0" destOrd="0" presId="urn:microsoft.com/office/officeart/2005/8/layout/hList9"/>
    <dgm:cxn modelId="{40D16169-7148-4A02-9BFD-A0EBBBB41A0F}" type="presOf" srcId="{311C3AFB-5D46-4E36-AE6F-DBB1FF6DD0DE}" destId="{CB631421-3774-4F32-8023-1B2D35BA8911}" srcOrd="1" destOrd="0" presId="urn:microsoft.com/office/officeart/2005/8/layout/hList9"/>
    <dgm:cxn modelId="{95FCDB40-2761-472D-8E24-92E35B3401DE}" type="presOf" srcId="{61D093A8-9D71-419F-9E0A-CF1D4ED8A60D}" destId="{C026F700-DCA3-46BA-92BB-2A155ABD2BB4}" srcOrd="0" destOrd="0" presId="urn:microsoft.com/office/officeart/2005/8/layout/hList9"/>
    <dgm:cxn modelId="{188BFACD-6A8F-4F2C-AE8B-01FC79210165}" type="presOf" srcId="{311C3AFB-5D46-4E36-AE6F-DBB1FF6DD0DE}" destId="{547E5506-0C4F-4D55-A964-875160A5655F}" srcOrd="0" destOrd="0" presId="urn:microsoft.com/office/officeart/2005/8/layout/hList9"/>
    <dgm:cxn modelId="{A83470E3-F36D-480F-A2DC-7644626E64AE}" srcId="{3D3E48DF-6616-4D66-B499-483B4F5903AB}" destId="{2B3C22C5-7687-4DBE-BE54-8B77822A9492}" srcOrd="1" destOrd="0" parTransId="{F98B4AE1-CE80-4C43-B263-17B59C8FB689}" sibTransId="{4A99EFE3-1884-4819-8671-0F88C2A13917}"/>
    <dgm:cxn modelId="{A500F0AD-21E6-4127-99BC-3C6A2EF856F3}" srcId="{6494D6A2-DD0F-4622-91A7-364E4D53ABAF}" destId="{311C3AFB-5D46-4E36-AE6F-DBB1FF6DD0DE}" srcOrd="0" destOrd="0" parTransId="{AE47D000-B9B7-403A-9DE3-3753540A8B70}" sibTransId="{BACC32BB-0B48-407B-88D3-EDFB8B9787FF}"/>
    <dgm:cxn modelId="{6D77202B-EF36-4906-8EBD-604F0C5628CF}" type="presOf" srcId="{BA5637AA-36AB-48C7-BBDE-6BC3E4254A92}" destId="{F289C7D6-CFD8-4DFD-AFFF-15D0C45B31C2}" srcOrd="0" destOrd="0" presId="urn:microsoft.com/office/officeart/2005/8/layout/hList9"/>
    <dgm:cxn modelId="{B6895E69-7CB9-42E1-8EC0-F0C1A39E2761}" type="presOf" srcId="{2B3C22C5-7687-4DBE-BE54-8B77822A9492}" destId="{AA4B3820-D315-44AC-AC54-AB5C89ED11A0}" srcOrd="1" destOrd="0" presId="urn:microsoft.com/office/officeart/2005/8/layout/hList9"/>
    <dgm:cxn modelId="{609EDEB9-9669-4626-9A96-83002930A9E1}" type="presOf" srcId="{3D3E48DF-6616-4D66-B499-483B4F5903AB}" destId="{ED6E059F-A564-4E04-991D-568E407E1AE3}" srcOrd="0" destOrd="0" presId="urn:microsoft.com/office/officeart/2005/8/layout/hList9"/>
    <dgm:cxn modelId="{D9EB8F02-2B2A-444B-B9AF-340EA39CCA8A}" srcId="{6494D6A2-DD0F-4622-91A7-364E4D53ABAF}" destId="{96ED128D-5164-447F-9C05-08ADB91C69BC}" srcOrd="1" destOrd="0" parTransId="{332C7BA8-6776-4AF1-987E-4DA6F587DA2C}" sibTransId="{C6D74163-1465-4F05-AF52-C63E40D95BA6}"/>
    <dgm:cxn modelId="{D560145B-EBEA-4648-A4FD-B1CCEE19EF6C}" srcId="{BA5637AA-36AB-48C7-BBDE-6BC3E4254A92}" destId="{6494D6A2-DD0F-4622-91A7-364E4D53ABAF}" srcOrd="2" destOrd="0" parTransId="{04C7ECF9-6AE5-4A1D-85B4-597800B1DBDF}" sibTransId="{0ED62117-3908-4BFB-B658-7E9FA2B94409}"/>
    <dgm:cxn modelId="{0BC7532F-2D46-4BC7-AF97-F7972D442CB9}" type="presOf" srcId="{CA90E3B2-2ED7-4AC3-AFA2-219ECD07F86C}" destId="{A3970914-0526-425F-BA23-8445B8B28855}" srcOrd="1" destOrd="0" presId="urn:microsoft.com/office/officeart/2005/8/layout/hList9"/>
    <dgm:cxn modelId="{C18F7844-6EC8-4599-A029-46368A0AD782}" type="presOf" srcId="{6494D6A2-DD0F-4622-91A7-364E4D53ABAF}" destId="{0B6E31B8-06E0-4A51-8DBA-909B6EA3E91D}" srcOrd="0" destOrd="0" presId="urn:microsoft.com/office/officeart/2005/8/layout/hList9"/>
    <dgm:cxn modelId="{8D6EE5FD-79FF-43C3-B7B4-4F57F376B251}" type="presParOf" srcId="{F289C7D6-CFD8-4DFD-AFFF-15D0C45B31C2}" destId="{97A42E80-D678-4715-A9B1-52FB09E17566}" srcOrd="0" destOrd="0" presId="urn:microsoft.com/office/officeart/2005/8/layout/hList9"/>
    <dgm:cxn modelId="{BB845C11-D96E-4AC6-9E4F-591543D61A0C}" type="presParOf" srcId="{F289C7D6-CFD8-4DFD-AFFF-15D0C45B31C2}" destId="{5577CF6B-CAD4-4CF3-BE64-E68CCD226343}" srcOrd="1" destOrd="0" presId="urn:microsoft.com/office/officeart/2005/8/layout/hList9"/>
    <dgm:cxn modelId="{0654B1B4-69FE-4A87-A300-EBCD69A81311}" type="presParOf" srcId="{5577CF6B-CAD4-4CF3-BE64-E68CCD226343}" destId="{FA5235F7-78AC-4733-9E9A-5C5B73AA90C1}" srcOrd="0" destOrd="0" presId="urn:microsoft.com/office/officeart/2005/8/layout/hList9"/>
    <dgm:cxn modelId="{1BD39641-55F7-4468-A4E0-AB48D3A3E8F0}" type="presParOf" srcId="{5577CF6B-CAD4-4CF3-BE64-E68CCD226343}" destId="{E5C7ADDE-C514-481C-B1F5-7F5F655BAEE3}" srcOrd="1" destOrd="0" presId="urn:microsoft.com/office/officeart/2005/8/layout/hList9"/>
    <dgm:cxn modelId="{9F0F4B9F-BF0A-4B25-ACCD-00375AFF175B}" type="presParOf" srcId="{E5C7ADDE-C514-481C-B1F5-7F5F655BAEE3}" destId="{50F747A2-3D38-4026-AB4B-944E302BD3D3}" srcOrd="0" destOrd="0" presId="urn:microsoft.com/office/officeart/2005/8/layout/hList9"/>
    <dgm:cxn modelId="{63B6EBA5-B775-4460-9D00-D2E64CBD0885}" type="presParOf" srcId="{E5C7ADDE-C514-481C-B1F5-7F5F655BAEE3}" destId="{A3970914-0526-425F-BA23-8445B8B28855}" srcOrd="1" destOrd="0" presId="urn:microsoft.com/office/officeart/2005/8/layout/hList9"/>
    <dgm:cxn modelId="{B577C18A-C8D7-4515-94C3-2DD8F94D6397}" type="presParOf" srcId="{5577CF6B-CAD4-4CF3-BE64-E68CCD226343}" destId="{D2109EA8-0308-4A91-9ED3-3CD94B7DC182}" srcOrd="2" destOrd="0" presId="urn:microsoft.com/office/officeart/2005/8/layout/hList9"/>
    <dgm:cxn modelId="{F64DCC79-56C3-443D-978F-DB0693DA9712}" type="presParOf" srcId="{D2109EA8-0308-4A91-9ED3-3CD94B7DC182}" destId="{13CB6025-0092-4A57-8E01-E55FBE346516}" srcOrd="0" destOrd="0" presId="urn:microsoft.com/office/officeart/2005/8/layout/hList9"/>
    <dgm:cxn modelId="{40A54587-40E2-480F-B1D4-E57F0662E33F}" type="presParOf" srcId="{D2109EA8-0308-4A91-9ED3-3CD94B7DC182}" destId="{AA4B3820-D315-44AC-AC54-AB5C89ED11A0}" srcOrd="1" destOrd="0" presId="urn:microsoft.com/office/officeart/2005/8/layout/hList9"/>
    <dgm:cxn modelId="{84CF2165-606F-4A7A-840E-BA4CDC8DD774}" type="presParOf" srcId="{F289C7D6-CFD8-4DFD-AFFF-15D0C45B31C2}" destId="{E243BA59-275D-4D52-AAEA-159D3C14CF1D}" srcOrd="2" destOrd="0" presId="urn:microsoft.com/office/officeart/2005/8/layout/hList9"/>
    <dgm:cxn modelId="{11DEE762-12C2-44BA-A45D-D82BB4AFD579}" type="presParOf" srcId="{F289C7D6-CFD8-4DFD-AFFF-15D0C45B31C2}" destId="{ED6E059F-A564-4E04-991D-568E407E1AE3}" srcOrd="3" destOrd="0" presId="urn:microsoft.com/office/officeart/2005/8/layout/hList9"/>
    <dgm:cxn modelId="{534086C9-52CF-46E2-B360-5FC70E96EC57}" type="presParOf" srcId="{F289C7D6-CFD8-4DFD-AFFF-15D0C45B31C2}" destId="{042D464A-27C9-425C-A98B-B841E76F9BCC}" srcOrd="4" destOrd="0" presId="urn:microsoft.com/office/officeart/2005/8/layout/hList9"/>
    <dgm:cxn modelId="{F676AB39-89F1-4E83-88D9-B66DD6DDC288}" type="presParOf" srcId="{F289C7D6-CFD8-4DFD-AFFF-15D0C45B31C2}" destId="{CC108B1B-D3CB-4172-936C-DBDDF5E54660}" srcOrd="5" destOrd="0" presId="urn:microsoft.com/office/officeart/2005/8/layout/hList9"/>
    <dgm:cxn modelId="{407F1133-A54B-420C-A40C-61C0594857F8}" type="presParOf" srcId="{F289C7D6-CFD8-4DFD-AFFF-15D0C45B31C2}" destId="{E85795D2-2DDC-4C27-ACF3-AB8030C28065}" srcOrd="6" destOrd="0" presId="urn:microsoft.com/office/officeart/2005/8/layout/hList9"/>
    <dgm:cxn modelId="{1A3A6960-B909-46F1-8E27-407E1AC0043F}" type="presParOf" srcId="{E85795D2-2DDC-4C27-ACF3-AB8030C28065}" destId="{E32ABFEF-91DA-42A4-9CCA-43C5123043A4}" srcOrd="0" destOrd="0" presId="urn:microsoft.com/office/officeart/2005/8/layout/hList9"/>
    <dgm:cxn modelId="{3BA05831-5816-4294-B4FD-0358D5FC7A4B}" type="presParOf" srcId="{E85795D2-2DDC-4C27-ACF3-AB8030C28065}" destId="{EB0A3658-14F4-42C9-BD4A-F8BA9205E848}" srcOrd="1" destOrd="0" presId="urn:microsoft.com/office/officeart/2005/8/layout/hList9"/>
    <dgm:cxn modelId="{08F07D7C-882A-47BA-A1CB-B59ED02CDCD3}" type="presParOf" srcId="{EB0A3658-14F4-42C9-BD4A-F8BA9205E848}" destId="{4EF8AF76-330D-4DDF-8D2C-95A5A108BF70}" srcOrd="0" destOrd="0" presId="urn:microsoft.com/office/officeart/2005/8/layout/hList9"/>
    <dgm:cxn modelId="{D1226307-5A4C-4778-A01E-B0698F8EB00C}" type="presParOf" srcId="{EB0A3658-14F4-42C9-BD4A-F8BA9205E848}" destId="{EC460CC2-7130-4B8E-BEB6-17806DC00548}" srcOrd="1" destOrd="0" presId="urn:microsoft.com/office/officeart/2005/8/layout/hList9"/>
    <dgm:cxn modelId="{0C307D16-1247-48A6-ACDD-F015A8C273D8}" type="presParOf" srcId="{E85795D2-2DDC-4C27-ACF3-AB8030C28065}" destId="{61BCD750-F371-4981-96D9-9E4A5C36141A}" srcOrd="2" destOrd="0" presId="urn:microsoft.com/office/officeart/2005/8/layout/hList9"/>
    <dgm:cxn modelId="{78EC73D5-81FE-477C-80C5-77F35B1F3A90}" type="presParOf" srcId="{61BCD750-F371-4981-96D9-9E4A5C36141A}" destId="{30B5CB7C-8C4C-4A1A-A18E-12EF9E5965FE}" srcOrd="0" destOrd="0" presId="urn:microsoft.com/office/officeart/2005/8/layout/hList9"/>
    <dgm:cxn modelId="{0C2CFEEB-8017-4150-93CA-E5C8636F34BF}" type="presParOf" srcId="{61BCD750-F371-4981-96D9-9E4A5C36141A}" destId="{5906D756-AC03-4C63-A9E3-864D9BD7E1B4}" srcOrd="1" destOrd="0" presId="urn:microsoft.com/office/officeart/2005/8/layout/hList9"/>
    <dgm:cxn modelId="{4C40C8FE-46EA-4EED-9B91-36A7D7BCE05F}" type="presParOf" srcId="{F289C7D6-CFD8-4DFD-AFFF-15D0C45B31C2}" destId="{7BC0EC60-6AD0-458B-A36E-F829F53D527B}" srcOrd="7" destOrd="0" presId="urn:microsoft.com/office/officeart/2005/8/layout/hList9"/>
    <dgm:cxn modelId="{09E384F0-1CBE-49B2-AD79-D7C0755A2B6A}" type="presParOf" srcId="{F289C7D6-CFD8-4DFD-AFFF-15D0C45B31C2}" destId="{C026F700-DCA3-46BA-92BB-2A155ABD2BB4}" srcOrd="8" destOrd="0" presId="urn:microsoft.com/office/officeart/2005/8/layout/hList9"/>
    <dgm:cxn modelId="{1DFB2D1F-829B-48B1-B7D4-35662455E469}" type="presParOf" srcId="{F289C7D6-CFD8-4DFD-AFFF-15D0C45B31C2}" destId="{91AF8ACC-FE1C-4787-82DF-5AD6C541BF20}" srcOrd="9" destOrd="0" presId="urn:microsoft.com/office/officeart/2005/8/layout/hList9"/>
    <dgm:cxn modelId="{D7D4FC62-249E-4D67-A291-FEBBFC494315}" type="presParOf" srcId="{F289C7D6-CFD8-4DFD-AFFF-15D0C45B31C2}" destId="{F594D2AA-5C74-4AF5-BFBF-BD3A43F9B4C9}" srcOrd="10" destOrd="0" presId="urn:microsoft.com/office/officeart/2005/8/layout/hList9"/>
    <dgm:cxn modelId="{C06096EF-612C-4596-8D24-87C337B38DC5}" type="presParOf" srcId="{F289C7D6-CFD8-4DFD-AFFF-15D0C45B31C2}" destId="{5052821A-D819-4349-B4DA-DF8F571CFA59}" srcOrd="11" destOrd="0" presId="urn:microsoft.com/office/officeart/2005/8/layout/hList9"/>
    <dgm:cxn modelId="{FDFFD60A-148F-4454-9A13-3EDCE0EC4D58}" type="presParOf" srcId="{5052821A-D819-4349-B4DA-DF8F571CFA59}" destId="{A2F4614C-B739-49EB-9E51-6D103C7A39B5}" srcOrd="0" destOrd="0" presId="urn:microsoft.com/office/officeart/2005/8/layout/hList9"/>
    <dgm:cxn modelId="{D65C5BF0-101A-40CA-A28A-4E0CED8B9C0C}" type="presParOf" srcId="{5052821A-D819-4349-B4DA-DF8F571CFA59}" destId="{1E4EEFD1-8F3F-46F4-A76D-4F049D46E0DF}" srcOrd="1" destOrd="0" presId="urn:microsoft.com/office/officeart/2005/8/layout/hList9"/>
    <dgm:cxn modelId="{17DA7B87-49BB-423A-8B95-28584C918AE1}" type="presParOf" srcId="{1E4EEFD1-8F3F-46F4-A76D-4F049D46E0DF}" destId="{547E5506-0C4F-4D55-A964-875160A5655F}" srcOrd="0" destOrd="0" presId="urn:microsoft.com/office/officeart/2005/8/layout/hList9"/>
    <dgm:cxn modelId="{8177DCF0-6530-4F03-B795-50B83226FCCB}" type="presParOf" srcId="{1E4EEFD1-8F3F-46F4-A76D-4F049D46E0DF}" destId="{CB631421-3774-4F32-8023-1B2D35BA8911}" srcOrd="1" destOrd="0" presId="urn:microsoft.com/office/officeart/2005/8/layout/hList9"/>
    <dgm:cxn modelId="{00976B70-6E8A-4DE9-87A5-C00F8E7AB355}" type="presParOf" srcId="{5052821A-D819-4349-B4DA-DF8F571CFA59}" destId="{8F834245-A1A6-4F65-8166-ECB9188D950C}" srcOrd="2" destOrd="0" presId="urn:microsoft.com/office/officeart/2005/8/layout/hList9"/>
    <dgm:cxn modelId="{8467CE76-134C-4023-B5EB-C60F15DDC236}" type="presParOf" srcId="{8F834245-A1A6-4F65-8166-ECB9188D950C}" destId="{67958CC0-FBBD-41E1-9379-F79FB388880B}" srcOrd="0" destOrd="0" presId="urn:microsoft.com/office/officeart/2005/8/layout/hList9"/>
    <dgm:cxn modelId="{7A29C1FC-D569-4F46-8D82-8AD8D93CB77B}" type="presParOf" srcId="{8F834245-A1A6-4F65-8166-ECB9188D950C}" destId="{32524FF8-94F9-4651-9152-56D73FA15742}" srcOrd="1" destOrd="0" presId="urn:microsoft.com/office/officeart/2005/8/layout/hList9"/>
    <dgm:cxn modelId="{8AF3E556-399F-4263-9EB1-457A6BAC8AE4}" type="presParOf" srcId="{F289C7D6-CFD8-4DFD-AFFF-15D0C45B31C2}" destId="{2AFFF897-10D1-4B81-9104-3C35F56E79D9}" srcOrd="12" destOrd="0" presId="urn:microsoft.com/office/officeart/2005/8/layout/hList9"/>
    <dgm:cxn modelId="{CC8DC6B1-F3DA-4748-B684-8F5A2B9BA8DB}" type="presParOf" srcId="{F289C7D6-CFD8-4DFD-AFFF-15D0C45B31C2}" destId="{0B6E31B8-06E0-4A51-8DBA-909B6EA3E91D}" srcOrd="1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7903F734-28D1-4C6B-A40C-5A1056486390}" type="doc">
      <dgm:prSet loTypeId="urn:microsoft.com/office/officeart/2005/8/layout/vList2" loCatId="list" qsTypeId="urn:microsoft.com/office/officeart/2005/8/quickstyle/3d1" qsCatId="3D" csTypeId="urn:microsoft.com/office/officeart/2005/8/colors/accent6_1" csCatId="accent6" phldr="1"/>
      <dgm:spPr/>
      <dgm:t>
        <a:bodyPr/>
        <a:lstStyle/>
        <a:p>
          <a:endParaRPr lang="pl-PL"/>
        </a:p>
      </dgm:t>
    </dgm:pt>
    <dgm:pt modelId="{674582EC-A6A6-448C-8EC5-91977D1FB2DB}">
      <dgm:prSet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noFill/>
        <a:ln w="19050">
          <a:solidFill>
            <a:srgbClr val="283172"/>
          </a:solidFill>
        </a:ln>
      </dgm:spPr>
      <dgm:t>
        <a:bodyPr/>
        <a:lstStyle/>
        <a:p>
          <a:pPr rtl="0"/>
          <a:r>
            <a:rPr lang="pl-PL" sz="1600" dirty="0" smtClean="0">
              <a:solidFill>
                <a:srgbClr val="283172"/>
              </a:solidFill>
              <a:latin typeface="Source Sans Pro" pitchFamily="34" charset="-18"/>
            </a:rPr>
            <a:t>Uniwersalne zasady stosowania działań o charakterze aktywizującym</a:t>
          </a:r>
          <a:endParaRPr lang="pl-PL" sz="1600" dirty="0">
            <a:solidFill>
              <a:srgbClr val="283172"/>
            </a:solidFill>
            <a:latin typeface="Source Sans Pro" pitchFamily="34" charset="-18"/>
          </a:endParaRPr>
        </a:p>
      </dgm:t>
    </dgm:pt>
    <dgm:pt modelId="{5B0A5D29-E6B2-42B3-8A70-1B2FA1B471D8}" type="parTrans" cxnId="{4F55075E-1A90-4715-85B4-F1782ABF6183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A8893F8B-9E53-4851-8DDB-DAC10A324DD3}" type="sibTrans" cxnId="{4F55075E-1A90-4715-85B4-F1782ABF6183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628F24C5-0E81-4107-8F86-08DB376BF5E8}">
      <dgm:prSet custT="1"/>
      <dgm:spPr/>
      <dgm:t>
        <a:bodyPr/>
        <a:lstStyle/>
        <a:p>
          <a:pPr rtl="0"/>
          <a:r>
            <a:rPr lang="pl-PL" sz="1100" b="1" dirty="0" smtClean="0">
              <a:solidFill>
                <a:srgbClr val="283172"/>
              </a:solidFill>
              <a:latin typeface="Source Sans Pro Semibold" pitchFamily="34" charset="-18"/>
            </a:rPr>
            <a:t>Uczniowie stanowią podmiot uczenia się </a:t>
          </a:r>
          <a:r>
            <a:rPr lang="pl-PL" sz="1100" dirty="0" smtClean="0">
              <a:solidFill>
                <a:srgbClr val="283172"/>
              </a:solidFill>
              <a:latin typeface="Source Sans Pro" pitchFamily="34" charset="-18"/>
            </a:rPr>
            <a:t>i w związku z tym powinni mieć możliwość podejmowania decyzji na temat treści i formy oraz modyfikacji przebiegu zajęć lekcyjnych.</a:t>
          </a:r>
          <a:endParaRPr lang="pl-PL" sz="1100" dirty="0">
            <a:solidFill>
              <a:srgbClr val="283172"/>
            </a:solidFill>
            <a:latin typeface="Source Sans Pro" pitchFamily="34" charset="-18"/>
          </a:endParaRPr>
        </a:p>
      </dgm:t>
    </dgm:pt>
    <dgm:pt modelId="{909769E4-5E01-4446-9A55-8646269E0FEA}" type="parTrans" cxnId="{A744BB51-9C59-42A8-AF64-2AE6FE573E22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C9EA4529-A064-4026-9449-5FDC3B075A4B}" type="sibTrans" cxnId="{A744BB51-9C59-42A8-AF64-2AE6FE573E22}">
      <dgm:prSet/>
      <dgm:spPr/>
      <dgm:t>
        <a:bodyPr/>
        <a:lstStyle/>
        <a:p>
          <a:endParaRPr lang="pl-PL">
            <a:solidFill>
              <a:srgbClr val="283172"/>
            </a:solidFill>
            <a:latin typeface="Source Sans Pro" pitchFamily="34" charset="-18"/>
          </a:endParaRPr>
        </a:p>
      </dgm:t>
    </dgm:pt>
    <dgm:pt modelId="{86828F31-E542-4632-802A-7BAF0D5B736B}">
      <dgm:prSet custT="1"/>
      <dgm:spPr/>
      <dgm:t>
        <a:bodyPr/>
        <a:lstStyle/>
        <a:p>
          <a:r>
            <a:rPr lang="pl-PL" sz="1100" dirty="0" smtClean="0">
              <a:solidFill>
                <a:srgbClr val="283172"/>
              </a:solidFill>
              <a:latin typeface="Source Sans Pro" pitchFamily="34" charset="-18"/>
            </a:rPr>
            <a:t>Nauczanie przebiega według uniwersalnego schematu, lecz podczas lekcji </a:t>
          </a:r>
          <a:r>
            <a:rPr lang="pl-PL" sz="1100" b="1" dirty="0" smtClean="0">
              <a:solidFill>
                <a:srgbClr val="283172"/>
              </a:solidFill>
              <a:latin typeface="Source Sans Pro Semibold" pitchFamily="34" charset="-18"/>
            </a:rPr>
            <a:t>nauczyciele powinni</a:t>
          </a:r>
          <a:br>
            <a:rPr lang="pl-PL" sz="1100" b="1" dirty="0" smtClean="0">
              <a:solidFill>
                <a:srgbClr val="283172"/>
              </a:solidFill>
              <a:latin typeface="Source Sans Pro Semibold" pitchFamily="34" charset="-18"/>
            </a:rPr>
          </a:br>
          <a:r>
            <a:rPr lang="pl-PL" sz="1100" b="1" dirty="0" smtClean="0">
              <a:solidFill>
                <a:srgbClr val="283172"/>
              </a:solidFill>
              <a:latin typeface="Source Sans Pro Semibold" pitchFamily="34" charset="-18"/>
            </a:rPr>
            <a:t>dążyć do uzupełniania indywidualnych deficytów wiedzy i umiejętności uczniów </a:t>
          </a:r>
          <a:r>
            <a:rPr lang="pl-PL" sz="1100" b="1" dirty="0" smtClean="0">
              <a:solidFill>
                <a:srgbClr val="283172"/>
              </a:solidFill>
              <a:latin typeface="Source Sans Pro Semibold" pitchFamily="34" charset="-18"/>
            </a:rPr>
            <a:t/>
          </a:r>
          <a:br>
            <a:rPr lang="pl-PL" sz="1100" b="1" dirty="0" smtClean="0">
              <a:solidFill>
                <a:srgbClr val="283172"/>
              </a:solidFill>
              <a:latin typeface="Source Sans Pro Semibold" pitchFamily="34" charset="-18"/>
            </a:rPr>
          </a:br>
          <a:r>
            <a:rPr lang="pl-PL" sz="1100" dirty="0" smtClean="0">
              <a:solidFill>
                <a:srgbClr val="283172"/>
              </a:solidFill>
              <a:latin typeface="Source Sans Pro" pitchFamily="34" charset="-18"/>
            </a:rPr>
            <a:t>w </a:t>
          </a:r>
          <a:r>
            <a:rPr lang="pl-PL" sz="1100" dirty="0" smtClean="0">
              <a:solidFill>
                <a:srgbClr val="283172"/>
              </a:solidFill>
              <a:latin typeface="Source Sans Pro" pitchFamily="34" charset="-18"/>
            </a:rPr>
            <a:t>odpowiedzi </a:t>
          </a:r>
          <a:r>
            <a:rPr lang="pl-PL" sz="1100" dirty="0" smtClean="0">
              <a:solidFill>
                <a:srgbClr val="283172"/>
              </a:solidFill>
              <a:latin typeface="Source Sans Pro" pitchFamily="34" charset="-18"/>
            </a:rPr>
            <a:t>na </a:t>
          </a:r>
          <a:r>
            <a:rPr lang="pl-PL" sz="1100" dirty="0" smtClean="0">
              <a:solidFill>
                <a:srgbClr val="283172"/>
              </a:solidFill>
              <a:latin typeface="Source Sans Pro" pitchFamily="34" charset="-18"/>
            </a:rPr>
            <a:t>ich indywidualne potrzeby rozwojowe.</a:t>
          </a:r>
          <a:endParaRPr lang="pl-PL" sz="1100" dirty="0">
            <a:solidFill>
              <a:srgbClr val="283172"/>
            </a:solidFill>
            <a:latin typeface="Source Sans Pro" pitchFamily="34" charset="-18"/>
          </a:endParaRPr>
        </a:p>
      </dgm:t>
    </dgm:pt>
    <dgm:pt modelId="{7C364D19-005D-414B-92C1-2DA9095AF1C7}" type="parTrans" cxnId="{B569A38F-4FB5-40F9-A596-19FD605AB1B0}">
      <dgm:prSet/>
      <dgm:spPr/>
      <dgm:t>
        <a:bodyPr/>
        <a:lstStyle/>
        <a:p>
          <a:endParaRPr lang="pl-PL"/>
        </a:p>
      </dgm:t>
    </dgm:pt>
    <dgm:pt modelId="{E0F1EF3C-6D19-400B-95AF-B1DD6245A2CC}" type="sibTrans" cxnId="{B569A38F-4FB5-40F9-A596-19FD605AB1B0}">
      <dgm:prSet/>
      <dgm:spPr/>
      <dgm:t>
        <a:bodyPr/>
        <a:lstStyle/>
        <a:p>
          <a:endParaRPr lang="pl-PL"/>
        </a:p>
      </dgm:t>
    </dgm:pt>
    <dgm:pt modelId="{3EF52DEC-A5A9-4191-B808-4610FA3378AB}">
      <dgm:prSet custT="1"/>
      <dgm:spPr/>
      <dgm:t>
        <a:bodyPr/>
        <a:lstStyle/>
        <a:p>
          <a:r>
            <a:rPr lang="pl-PL" sz="1100" dirty="0" smtClean="0">
              <a:solidFill>
                <a:srgbClr val="283172"/>
              </a:solidFill>
              <a:latin typeface="Source Sans Pro" pitchFamily="34" charset="-18"/>
            </a:rPr>
            <a:t>Zarówno forma, jak i treść uczenia się określane są w </a:t>
          </a:r>
          <a:r>
            <a:rPr lang="pl-PL" sz="1100" b="1" dirty="0" smtClean="0">
              <a:solidFill>
                <a:srgbClr val="283172"/>
              </a:solidFill>
              <a:latin typeface="Source Sans Pro Semibold" pitchFamily="34" charset="-18"/>
            </a:rPr>
            <a:t>procesie negocjacji </a:t>
          </a:r>
          <a:r>
            <a:rPr lang="pl-PL" sz="1100" dirty="0" smtClean="0">
              <a:solidFill>
                <a:srgbClr val="283172"/>
              </a:solidFill>
              <a:latin typeface="Source Sans Pro" pitchFamily="34" charset="-18"/>
            </a:rPr>
            <a:t>miedzy nauczycielami </a:t>
          </a:r>
          <a:br>
            <a:rPr lang="pl-PL" sz="110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sz="1100" dirty="0" smtClean="0">
              <a:solidFill>
                <a:srgbClr val="283172"/>
              </a:solidFill>
              <a:latin typeface="Source Sans Pro" pitchFamily="34" charset="-18"/>
            </a:rPr>
            <a:t>i uczniami. Powstały w ich rezultacie</a:t>
          </a:r>
          <a:r>
            <a:rPr lang="pl-PL" sz="1100" dirty="0" smtClean="0">
              <a:solidFill>
                <a:srgbClr val="283172"/>
              </a:solidFill>
              <a:latin typeface="Source Sans Pro Semibold" pitchFamily="34" charset="-18"/>
            </a:rPr>
            <a:t> </a:t>
          </a:r>
          <a:r>
            <a:rPr lang="pl-PL" sz="1100" b="1" dirty="0" smtClean="0">
              <a:solidFill>
                <a:srgbClr val="283172"/>
              </a:solidFill>
              <a:latin typeface="Source Sans Pro Semibold" pitchFamily="34" charset="-18"/>
            </a:rPr>
            <a:t>kontrakt</a:t>
          </a:r>
          <a:r>
            <a:rPr lang="pl-PL" sz="1100" dirty="0" smtClean="0">
              <a:solidFill>
                <a:srgbClr val="283172"/>
              </a:solidFill>
              <a:latin typeface="Source Sans Pro Semibold" pitchFamily="34" charset="-18"/>
            </a:rPr>
            <a:t> </a:t>
          </a:r>
          <a:r>
            <a:rPr lang="pl-PL" sz="1100" dirty="0" smtClean="0">
              <a:solidFill>
                <a:srgbClr val="283172"/>
              </a:solidFill>
              <a:latin typeface="Source Sans Pro" pitchFamily="34" charset="-18"/>
            </a:rPr>
            <a:t>może być modyfikowany po uwzględnieniu </a:t>
          </a:r>
          <a:br>
            <a:rPr lang="pl-PL" sz="110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sz="1100" dirty="0" smtClean="0">
              <a:solidFill>
                <a:srgbClr val="283172"/>
              </a:solidFill>
              <a:latin typeface="Source Sans Pro" pitchFamily="34" charset="-18"/>
            </a:rPr>
            <a:t>aktualnych potrzeb.</a:t>
          </a:r>
          <a:endParaRPr lang="pl-PL" sz="1100" dirty="0">
            <a:solidFill>
              <a:srgbClr val="283172"/>
            </a:solidFill>
            <a:latin typeface="Source Sans Pro" pitchFamily="34" charset="-18"/>
          </a:endParaRPr>
        </a:p>
      </dgm:t>
    </dgm:pt>
    <dgm:pt modelId="{7C84F2FB-093A-410D-B5E5-351827509421}" type="parTrans" cxnId="{644D9037-EC5E-4A43-AAC6-5C0588D2ABFF}">
      <dgm:prSet/>
      <dgm:spPr/>
      <dgm:t>
        <a:bodyPr/>
        <a:lstStyle/>
        <a:p>
          <a:endParaRPr lang="pl-PL"/>
        </a:p>
      </dgm:t>
    </dgm:pt>
    <dgm:pt modelId="{DC8990D9-C851-4FBC-95AF-CCA11EEF5069}" type="sibTrans" cxnId="{644D9037-EC5E-4A43-AAC6-5C0588D2ABFF}">
      <dgm:prSet/>
      <dgm:spPr/>
      <dgm:t>
        <a:bodyPr/>
        <a:lstStyle/>
        <a:p>
          <a:endParaRPr lang="pl-PL"/>
        </a:p>
      </dgm:t>
    </dgm:pt>
    <dgm:pt modelId="{FC433305-52C1-4CA6-9A81-EECCB6BFC486}">
      <dgm:prSet custT="1"/>
      <dgm:spPr/>
      <dgm:t>
        <a:bodyPr/>
        <a:lstStyle/>
        <a:p>
          <a:r>
            <a:rPr lang="pl-PL" sz="1100" dirty="0" smtClean="0">
              <a:solidFill>
                <a:srgbClr val="283172"/>
              </a:solidFill>
              <a:latin typeface="Source Sans Pro" pitchFamily="34" charset="-18"/>
            </a:rPr>
            <a:t>Praca podczas lekcji powinna być zorganizowana tak, aby </a:t>
          </a:r>
          <a:r>
            <a:rPr lang="pl-PL" sz="1100" b="1" dirty="0" smtClean="0">
              <a:solidFill>
                <a:srgbClr val="283172"/>
              </a:solidFill>
              <a:latin typeface="Source Sans Pro Semibold" pitchFamily="34" charset="-18"/>
            </a:rPr>
            <a:t>każdy uczeń miał zadanie do wykonania samodzielnie lub w grupie</a:t>
          </a:r>
          <a:r>
            <a:rPr lang="pl-PL" sz="1100" dirty="0" smtClean="0">
              <a:solidFill>
                <a:srgbClr val="283172"/>
              </a:solidFill>
              <a:latin typeface="Source Sans Pro" pitchFamily="34" charset="-18"/>
            </a:rPr>
            <a:t>. Ponadto uczniowie powinni ponosić </a:t>
          </a:r>
          <a:r>
            <a:rPr lang="pl-PL" sz="1100" b="1" dirty="0" smtClean="0">
              <a:solidFill>
                <a:srgbClr val="283172"/>
              </a:solidFill>
              <a:latin typeface="Source Sans Pro Semibold" pitchFamily="34" charset="-18"/>
            </a:rPr>
            <a:t>odpowiedzialność</a:t>
          </a:r>
          <a:r>
            <a:rPr lang="pl-PL" sz="1100" dirty="0" smtClean="0">
              <a:solidFill>
                <a:srgbClr val="283172"/>
              </a:solidFill>
              <a:latin typeface="Source Sans Pro Semibold" pitchFamily="34" charset="-18"/>
            </a:rPr>
            <a:t> </a:t>
          </a:r>
          <a:r>
            <a:rPr lang="pl-PL" sz="1100" dirty="0" smtClean="0">
              <a:solidFill>
                <a:srgbClr val="283172"/>
              </a:solidFill>
              <a:latin typeface="Source Sans Pro" pitchFamily="34" charset="-18"/>
            </a:rPr>
            <a:t>za swoje wyniki </a:t>
          </a:r>
          <a:r>
            <a:rPr lang="pl-PL" sz="1100" dirty="0" smtClean="0">
              <a:solidFill>
                <a:srgbClr val="283172"/>
              </a:solidFill>
              <a:latin typeface="Source Sans Pro" pitchFamily="34" charset="-18"/>
            </a:rPr>
            <a:t>w </a:t>
          </a:r>
          <a:r>
            <a:rPr lang="pl-PL" sz="1100" dirty="0" smtClean="0">
              <a:solidFill>
                <a:srgbClr val="283172"/>
              </a:solidFill>
              <a:latin typeface="Source Sans Pro" pitchFamily="34" charset="-18"/>
            </a:rPr>
            <a:t>nauce.</a:t>
          </a:r>
          <a:endParaRPr lang="pl-PL" sz="1100" dirty="0">
            <a:solidFill>
              <a:srgbClr val="283172"/>
            </a:solidFill>
            <a:latin typeface="Source Sans Pro" pitchFamily="34" charset="-18"/>
          </a:endParaRPr>
        </a:p>
      </dgm:t>
    </dgm:pt>
    <dgm:pt modelId="{170822F3-933D-42CD-9B91-0B63D014D14F}" type="parTrans" cxnId="{180A22A0-E96A-4662-A466-7F521BD378DE}">
      <dgm:prSet/>
      <dgm:spPr/>
      <dgm:t>
        <a:bodyPr/>
        <a:lstStyle/>
        <a:p>
          <a:endParaRPr lang="pl-PL"/>
        </a:p>
      </dgm:t>
    </dgm:pt>
    <dgm:pt modelId="{AC3ACA03-95EE-4291-B80A-8D76B406B9FD}" type="sibTrans" cxnId="{180A22A0-E96A-4662-A466-7F521BD378DE}">
      <dgm:prSet/>
      <dgm:spPr/>
      <dgm:t>
        <a:bodyPr/>
        <a:lstStyle/>
        <a:p>
          <a:endParaRPr lang="pl-PL"/>
        </a:p>
      </dgm:t>
    </dgm:pt>
    <dgm:pt modelId="{B0A27BFC-771D-4211-933D-328DE87BF23C}">
      <dgm:prSet custT="1"/>
      <dgm:spPr/>
      <dgm:t>
        <a:bodyPr/>
        <a:lstStyle/>
        <a:p>
          <a:r>
            <a:rPr lang="pl-PL" sz="1100" b="1" dirty="0" smtClean="0">
              <a:solidFill>
                <a:srgbClr val="283172"/>
              </a:solidFill>
              <a:latin typeface="Source Sans Pro Semibold" pitchFamily="34" charset="-18"/>
            </a:rPr>
            <a:t>Uczniowie wpływają na decyzje zapadające w ramach pracy podczas lekcji oraz sygnalizują własne potrzeby i spostrzeżenia </a:t>
          </a:r>
          <a:r>
            <a:rPr lang="pl-PL" sz="1100" dirty="0" smtClean="0">
              <a:solidFill>
                <a:srgbClr val="283172"/>
              </a:solidFill>
              <a:latin typeface="Source Sans Pro" pitchFamily="34" charset="-18"/>
            </a:rPr>
            <a:t>za pomocą wielostronnej komunikacji mającej szczególne znaczenie dla efektów podejmowanych działań i wzajemnych relacji.</a:t>
          </a:r>
          <a:endParaRPr lang="pl-PL" sz="1100" dirty="0">
            <a:solidFill>
              <a:srgbClr val="283172"/>
            </a:solidFill>
            <a:latin typeface="Source Sans Pro" pitchFamily="34" charset="-18"/>
          </a:endParaRPr>
        </a:p>
      </dgm:t>
    </dgm:pt>
    <dgm:pt modelId="{F29743FC-9CFB-4341-A1DA-43B5907EAA2B}" type="parTrans" cxnId="{3D0417E2-967F-4D0F-AF69-A121F5C89414}">
      <dgm:prSet/>
      <dgm:spPr/>
      <dgm:t>
        <a:bodyPr/>
        <a:lstStyle/>
        <a:p>
          <a:endParaRPr lang="pl-PL"/>
        </a:p>
      </dgm:t>
    </dgm:pt>
    <dgm:pt modelId="{7E740EBC-DD4C-4425-84F3-97B780E2A368}" type="sibTrans" cxnId="{3D0417E2-967F-4D0F-AF69-A121F5C89414}">
      <dgm:prSet/>
      <dgm:spPr/>
      <dgm:t>
        <a:bodyPr/>
        <a:lstStyle/>
        <a:p>
          <a:endParaRPr lang="pl-PL"/>
        </a:p>
      </dgm:t>
    </dgm:pt>
    <dgm:pt modelId="{7C19FCAE-D683-42EA-A5F1-B7B32C85923B}">
      <dgm:prSet custT="1"/>
      <dgm:spPr/>
      <dgm:t>
        <a:bodyPr/>
        <a:lstStyle/>
        <a:p>
          <a:r>
            <a:rPr lang="pl-PL" sz="1100" dirty="0" smtClean="0">
              <a:solidFill>
                <a:srgbClr val="283172"/>
              </a:solidFill>
              <a:latin typeface="Source Sans Pro" pitchFamily="34" charset="-18"/>
            </a:rPr>
            <a:t>Założeniem każdej metody nauczania jest </a:t>
          </a:r>
          <a:r>
            <a:rPr lang="pl-PL" sz="1100" b="1" dirty="0" smtClean="0">
              <a:solidFill>
                <a:srgbClr val="283172"/>
              </a:solidFill>
              <a:latin typeface="Source Sans Pro Semibold" pitchFamily="34" charset="-18"/>
            </a:rPr>
            <a:t>uczenie przez doświadczenie</a:t>
          </a:r>
          <a:r>
            <a:rPr lang="pl-PL" sz="1100" dirty="0" smtClean="0">
              <a:solidFill>
                <a:srgbClr val="283172"/>
              </a:solidFill>
              <a:latin typeface="Source Sans Pro" pitchFamily="34" charset="-18"/>
            </a:rPr>
            <a:t>. Istotne jest zarówno doświadczenie bieżące realizowane przez nauczyciela stawiającego ucznia w sytuacji zadaniowej, </a:t>
          </a:r>
          <a:br>
            <a:rPr lang="pl-PL" sz="110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sz="1100" dirty="0" smtClean="0">
              <a:solidFill>
                <a:srgbClr val="283172"/>
              </a:solidFill>
              <a:latin typeface="Source Sans Pro" pitchFamily="34" charset="-18"/>
            </a:rPr>
            <a:t>jak i przeszłe, podlegające analizie i wymianie w ramach grupy podczas zajęć lekcyjnych.</a:t>
          </a:r>
          <a:endParaRPr lang="pl-PL" sz="1100" dirty="0">
            <a:solidFill>
              <a:srgbClr val="283172"/>
            </a:solidFill>
            <a:latin typeface="Source Sans Pro" pitchFamily="34" charset="-18"/>
          </a:endParaRPr>
        </a:p>
      </dgm:t>
    </dgm:pt>
    <dgm:pt modelId="{B5B0374C-A2D8-491A-BA46-2D618F29DDF5}" type="parTrans" cxnId="{16D713AA-CFA4-4CEC-B426-3C46C32B9D77}">
      <dgm:prSet/>
      <dgm:spPr/>
      <dgm:t>
        <a:bodyPr/>
        <a:lstStyle/>
        <a:p>
          <a:endParaRPr lang="pl-PL"/>
        </a:p>
      </dgm:t>
    </dgm:pt>
    <dgm:pt modelId="{44DF4439-4E21-4897-8E2F-5ABA744BFA6A}" type="sibTrans" cxnId="{16D713AA-CFA4-4CEC-B426-3C46C32B9D77}">
      <dgm:prSet/>
      <dgm:spPr/>
      <dgm:t>
        <a:bodyPr/>
        <a:lstStyle/>
        <a:p>
          <a:endParaRPr lang="pl-PL"/>
        </a:p>
      </dgm:t>
    </dgm:pt>
    <dgm:pt modelId="{0123D4AD-8F17-4942-BA37-E9C624C82E80}" type="pres">
      <dgm:prSet presAssocID="{7903F734-28D1-4C6B-A40C-5A105648639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06C9B451-7769-499B-BB5D-2DECA92EF1DA}" type="pres">
      <dgm:prSet presAssocID="{674582EC-A6A6-448C-8EC5-91977D1FB2DB}" presName="parentText" presStyleLbl="node1" presStyleIdx="0" presStyleCnt="1" custScaleX="97576" custScaleY="208914" custLinFactNeighborX="-2222" custLinFactNeighborY="-2929">
        <dgm:presLayoutVars>
          <dgm:chMax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pl-PL"/>
        </a:p>
      </dgm:t>
    </dgm:pt>
    <dgm:pt modelId="{25347F79-F8DB-498A-82EE-50A6F9F0F0E7}" type="pres">
      <dgm:prSet presAssocID="{674582EC-A6A6-448C-8EC5-91977D1FB2DB}" presName="childText" presStyleLbl="revTx" presStyleIdx="0" presStyleCnt="1" custLinFactNeighborY="939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4F55075E-1A90-4715-85B4-F1782ABF6183}" srcId="{7903F734-28D1-4C6B-A40C-5A1056486390}" destId="{674582EC-A6A6-448C-8EC5-91977D1FB2DB}" srcOrd="0" destOrd="0" parTransId="{5B0A5D29-E6B2-42B3-8A70-1B2FA1B471D8}" sibTransId="{A8893F8B-9E53-4851-8DDB-DAC10A324DD3}"/>
    <dgm:cxn modelId="{3D0417E2-967F-4D0F-AF69-A121F5C89414}" srcId="{674582EC-A6A6-448C-8EC5-91977D1FB2DB}" destId="{B0A27BFC-771D-4211-933D-328DE87BF23C}" srcOrd="4" destOrd="0" parTransId="{F29743FC-9CFB-4341-A1DA-43B5907EAA2B}" sibTransId="{7E740EBC-DD4C-4425-84F3-97B780E2A368}"/>
    <dgm:cxn modelId="{89765E9B-6752-4169-89B6-207DC62430A8}" type="presOf" srcId="{3EF52DEC-A5A9-4191-B808-4610FA3378AB}" destId="{25347F79-F8DB-498A-82EE-50A6F9F0F0E7}" srcOrd="0" destOrd="2" presId="urn:microsoft.com/office/officeart/2005/8/layout/vList2"/>
    <dgm:cxn modelId="{B569A38F-4FB5-40F9-A596-19FD605AB1B0}" srcId="{674582EC-A6A6-448C-8EC5-91977D1FB2DB}" destId="{86828F31-E542-4632-802A-7BAF0D5B736B}" srcOrd="1" destOrd="0" parTransId="{7C364D19-005D-414B-92C1-2DA9095AF1C7}" sibTransId="{E0F1EF3C-6D19-400B-95AF-B1DD6245A2CC}"/>
    <dgm:cxn modelId="{C6A246EA-B821-4F8B-A1A6-C3EB5DCFFD70}" type="presOf" srcId="{FC433305-52C1-4CA6-9A81-EECCB6BFC486}" destId="{25347F79-F8DB-498A-82EE-50A6F9F0F0E7}" srcOrd="0" destOrd="3" presId="urn:microsoft.com/office/officeart/2005/8/layout/vList2"/>
    <dgm:cxn modelId="{C5B75E79-AC29-4F37-9AC6-DCF3D74B76ED}" type="presOf" srcId="{674582EC-A6A6-448C-8EC5-91977D1FB2DB}" destId="{06C9B451-7769-499B-BB5D-2DECA92EF1DA}" srcOrd="0" destOrd="0" presId="urn:microsoft.com/office/officeart/2005/8/layout/vList2"/>
    <dgm:cxn modelId="{180A22A0-E96A-4662-A466-7F521BD378DE}" srcId="{674582EC-A6A6-448C-8EC5-91977D1FB2DB}" destId="{FC433305-52C1-4CA6-9A81-EECCB6BFC486}" srcOrd="3" destOrd="0" parTransId="{170822F3-933D-42CD-9B91-0B63D014D14F}" sibTransId="{AC3ACA03-95EE-4291-B80A-8D76B406B9FD}"/>
    <dgm:cxn modelId="{A744BB51-9C59-42A8-AF64-2AE6FE573E22}" srcId="{674582EC-A6A6-448C-8EC5-91977D1FB2DB}" destId="{628F24C5-0E81-4107-8F86-08DB376BF5E8}" srcOrd="0" destOrd="0" parTransId="{909769E4-5E01-4446-9A55-8646269E0FEA}" sibTransId="{C9EA4529-A064-4026-9449-5FDC3B075A4B}"/>
    <dgm:cxn modelId="{B4139914-041F-4833-892B-94E1415B34AD}" type="presOf" srcId="{86828F31-E542-4632-802A-7BAF0D5B736B}" destId="{25347F79-F8DB-498A-82EE-50A6F9F0F0E7}" srcOrd="0" destOrd="1" presId="urn:microsoft.com/office/officeart/2005/8/layout/vList2"/>
    <dgm:cxn modelId="{A409709F-2615-4D67-BDCC-8ACEACA9583C}" type="presOf" srcId="{7C19FCAE-D683-42EA-A5F1-B7B32C85923B}" destId="{25347F79-F8DB-498A-82EE-50A6F9F0F0E7}" srcOrd="0" destOrd="5" presId="urn:microsoft.com/office/officeart/2005/8/layout/vList2"/>
    <dgm:cxn modelId="{2D86D0ED-6639-4E90-937B-E154DDFDAE28}" type="presOf" srcId="{7903F734-28D1-4C6B-A40C-5A1056486390}" destId="{0123D4AD-8F17-4942-BA37-E9C624C82E80}" srcOrd="0" destOrd="0" presId="urn:microsoft.com/office/officeart/2005/8/layout/vList2"/>
    <dgm:cxn modelId="{644D9037-EC5E-4A43-AAC6-5C0588D2ABFF}" srcId="{674582EC-A6A6-448C-8EC5-91977D1FB2DB}" destId="{3EF52DEC-A5A9-4191-B808-4610FA3378AB}" srcOrd="2" destOrd="0" parTransId="{7C84F2FB-093A-410D-B5E5-351827509421}" sibTransId="{DC8990D9-C851-4FBC-95AF-CCA11EEF5069}"/>
    <dgm:cxn modelId="{C0EC787B-0A1A-4018-9E5C-1EC9FCE23AF5}" type="presOf" srcId="{628F24C5-0E81-4107-8F86-08DB376BF5E8}" destId="{25347F79-F8DB-498A-82EE-50A6F9F0F0E7}" srcOrd="0" destOrd="0" presId="urn:microsoft.com/office/officeart/2005/8/layout/vList2"/>
    <dgm:cxn modelId="{4DF98147-971A-4117-9BA2-E9D791C1E192}" type="presOf" srcId="{B0A27BFC-771D-4211-933D-328DE87BF23C}" destId="{25347F79-F8DB-498A-82EE-50A6F9F0F0E7}" srcOrd="0" destOrd="4" presId="urn:microsoft.com/office/officeart/2005/8/layout/vList2"/>
    <dgm:cxn modelId="{16D713AA-CFA4-4CEC-B426-3C46C32B9D77}" srcId="{674582EC-A6A6-448C-8EC5-91977D1FB2DB}" destId="{7C19FCAE-D683-42EA-A5F1-B7B32C85923B}" srcOrd="5" destOrd="0" parTransId="{B5B0374C-A2D8-491A-BA46-2D618F29DDF5}" sibTransId="{44DF4439-4E21-4897-8E2F-5ABA744BFA6A}"/>
    <dgm:cxn modelId="{B8483B0F-3073-4F71-8B38-342D0A44B900}" type="presParOf" srcId="{0123D4AD-8F17-4942-BA37-E9C624C82E80}" destId="{06C9B451-7769-499B-BB5D-2DECA92EF1DA}" srcOrd="0" destOrd="0" presId="urn:microsoft.com/office/officeart/2005/8/layout/vList2"/>
    <dgm:cxn modelId="{B6FED96C-5912-493D-A463-E33334597582}" type="presParOf" srcId="{0123D4AD-8F17-4942-BA37-E9C624C82E80}" destId="{25347F79-F8DB-498A-82EE-50A6F9F0F0E7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E5874029-6ECF-4470-BEC6-C1F298AE232A}" type="doc">
      <dgm:prSet loTypeId="urn:microsoft.com/office/officeart/2005/8/layout/venn1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pl-PL"/>
        </a:p>
      </dgm:t>
    </dgm:pt>
    <dgm:pt modelId="{99E14BEC-8623-42C3-8C24-27DE7277FA7D}">
      <dgm:prSet custT="1"/>
      <dgm:spPr>
        <a:solidFill>
          <a:srgbClr val="FF8F00">
            <a:alpha val="50000"/>
          </a:srgbClr>
        </a:solidFill>
      </dgm:spPr>
      <dgm:t>
        <a:bodyPr/>
        <a:lstStyle/>
        <a:p>
          <a:pPr algn="l" rtl="0"/>
          <a:r>
            <a:rPr lang="pl-PL" sz="1400" dirty="0" smtClean="0">
              <a:latin typeface="Source Sans Pro" pitchFamily="34" charset="-18"/>
            </a:rPr>
            <a:t>Dokumentacja przebiegu nauczania </a:t>
          </a:r>
          <a:r>
            <a:rPr lang="pl-PL" sz="1400" dirty="0" smtClean="0">
              <a:latin typeface="Source Sans Pro" pitchFamily="34" charset="-18"/>
            </a:rPr>
            <a:t/>
          </a:r>
          <a:br>
            <a:rPr lang="pl-PL" sz="1400" dirty="0" smtClean="0">
              <a:latin typeface="Source Sans Pro" pitchFamily="34" charset="-18"/>
            </a:rPr>
          </a:br>
          <a:r>
            <a:rPr lang="pl-PL" sz="1400" dirty="0" smtClean="0">
              <a:latin typeface="Source Sans Pro" pitchFamily="34" charset="-18"/>
            </a:rPr>
            <a:t>i </a:t>
          </a:r>
          <a:r>
            <a:rPr lang="pl-PL" sz="1400" dirty="0" smtClean="0">
              <a:latin typeface="Source Sans Pro" pitchFamily="34" charset="-18"/>
            </a:rPr>
            <a:t>działalności wychowawczej – rekomendacje</a:t>
          </a:r>
          <a:endParaRPr lang="pl-PL" sz="1400" dirty="0">
            <a:latin typeface="Source Sans Pro" pitchFamily="34" charset="-18"/>
          </a:endParaRPr>
        </a:p>
      </dgm:t>
    </dgm:pt>
    <dgm:pt modelId="{46817374-E0BD-497F-B9C8-3497B6BDDDFB}" type="parTrans" cxnId="{CBBFFA14-28A0-4433-8DA8-EF03578EDBEC}">
      <dgm:prSet/>
      <dgm:spPr/>
      <dgm:t>
        <a:bodyPr/>
        <a:lstStyle/>
        <a:p>
          <a:endParaRPr lang="pl-PL"/>
        </a:p>
      </dgm:t>
    </dgm:pt>
    <dgm:pt modelId="{D8D0104E-7BD0-4891-BD14-9A5E9BB323D2}" type="sibTrans" cxnId="{CBBFFA14-28A0-4433-8DA8-EF03578EDBEC}">
      <dgm:prSet/>
      <dgm:spPr/>
      <dgm:t>
        <a:bodyPr/>
        <a:lstStyle/>
        <a:p>
          <a:endParaRPr lang="pl-PL"/>
        </a:p>
      </dgm:t>
    </dgm:pt>
    <dgm:pt modelId="{90E5E45A-C768-4B78-A824-16483476ABB1}">
      <dgm:prSet custT="1"/>
      <dgm:spPr>
        <a:solidFill>
          <a:schemeClr val="bg1">
            <a:lumMod val="75000"/>
            <a:alpha val="50000"/>
          </a:schemeClr>
        </a:solidFill>
      </dgm:spPr>
      <dgm:t>
        <a:bodyPr/>
        <a:lstStyle/>
        <a:p>
          <a:pPr algn="l" rtl="0"/>
          <a:r>
            <a:rPr lang="pl-PL" sz="1000" dirty="0" smtClean="0">
              <a:latin typeface="Source Sans Pro" pitchFamily="34" charset="-18"/>
            </a:rPr>
            <a:t>Korzystanie z gotowych </a:t>
          </a:r>
          <a:br>
            <a:rPr lang="pl-PL" sz="1000" dirty="0" smtClean="0">
              <a:latin typeface="Source Sans Pro" pitchFamily="34" charset="-18"/>
            </a:rPr>
          </a:br>
          <a:r>
            <a:rPr lang="pl-PL" sz="1000" b="1" dirty="0" smtClean="0">
              <a:latin typeface="Source Sans Pro Semibold" pitchFamily="34" charset="-18"/>
            </a:rPr>
            <a:t>planów dydaktycznych </a:t>
          </a:r>
          <a:br>
            <a:rPr lang="pl-PL" sz="1000" b="1" dirty="0" smtClean="0">
              <a:latin typeface="Source Sans Pro Semibold" pitchFamily="34" charset="-18"/>
            </a:rPr>
          </a:br>
          <a:r>
            <a:rPr lang="pl-PL" sz="1000" b="1" dirty="0" smtClean="0">
              <a:latin typeface="Source Sans Pro Semibold" pitchFamily="34" charset="-18"/>
            </a:rPr>
            <a:t>i wynikowych </a:t>
          </a:r>
          <a:r>
            <a:rPr lang="pl-PL" sz="1000" dirty="0" smtClean="0">
              <a:latin typeface="Source Sans Pro" pitchFamily="34" charset="-18"/>
            </a:rPr>
            <a:t>przygotowanych przez wydawnictwa </a:t>
          </a:r>
          <a:br>
            <a:rPr lang="pl-PL" sz="1000" dirty="0" smtClean="0">
              <a:latin typeface="Source Sans Pro" pitchFamily="34" charset="-18"/>
            </a:rPr>
          </a:br>
          <a:r>
            <a:rPr lang="pl-PL" sz="1000" dirty="0" smtClean="0">
              <a:latin typeface="Source Sans Pro" pitchFamily="34" charset="-18"/>
            </a:rPr>
            <a:t>podręczników szkolnych.</a:t>
          </a:r>
        </a:p>
        <a:p>
          <a:pPr algn="l" rtl="0"/>
          <a:r>
            <a:rPr lang="pl-PL" sz="1000" dirty="0" smtClean="0">
              <a:latin typeface="Source Sans Pro" pitchFamily="34" charset="-18"/>
            </a:rPr>
            <a:t>Zachęcenie uczniów do rozmów na tematy dla nich ważne i na podstawie wypracowanych wniosków tworzenie </a:t>
          </a:r>
          <a:r>
            <a:rPr lang="pl-PL" sz="1000" b="1" dirty="0" smtClean="0">
              <a:latin typeface="Source Sans Pro Semibold" pitchFamily="34" charset="-18"/>
            </a:rPr>
            <a:t>planów wychowawczych.</a:t>
          </a:r>
          <a:endParaRPr lang="pl-PL" sz="1000" dirty="0" smtClean="0">
            <a:latin typeface="Source Sans Pro Semibold" pitchFamily="34" charset="-18"/>
          </a:endParaRPr>
        </a:p>
        <a:p>
          <a:pPr algn="l" rtl="0"/>
          <a:r>
            <a:rPr lang="pl-PL" sz="1000" dirty="0" smtClean="0">
              <a:latin typeface="Source Sans Pro" pitchFamily="34" charset="-18"/>
            </a:rPr>
            <a:t>Korzystanie ze źródeł internetowych zawierających </a:t>
          </a:r>
          <a:r>
            <a:rPr lang="pl-PL" sz="1000" b="1" dirty="0" smtClean="0">
              <a:latin typeface="Source Sans Pro Semibold" pitchFamily="34" charset="-18"/>
            </a:rPr>
            <a:t>scenariusze zajęć.</a:t>
          </a:r>
          <a:endParaRPr lang="pl-PL" sz="1000" dirty="0" smtClean="0">
            <a:latin typeface="Source Sans Pro Semibold" pitchFamily="34" charset="-18"/>
          </a:endParaRPr>
        </a:p>
        <a:p>
          <a:pPr algn="l" rtl="0"/>
          <a:r>
            <a:rPr lang="pl-PL" sz="1000" dirty="0" smtClean="0">
              <a:latin typeface="Source Sans Pro" pitchFamily="34" charset="-18"/>
            </a:rPr>
            <a:t>Systematyczne prowadzenie </a:t>
          </a:r>
          <a:r>
            <a:rPr lang="pl-PL" sz="1000" b="1" dirty="0" smtClean="0">
              <a:latin typeface="Source Sans Pro Semibold" pitchFamily="34" charset="-18"/>
            </a:rPr>
            <a:t>dzienników lekcyjnych </a:t>
          </a:r>
          <a:r>
            <a:rPr lang="pl-PL" sz="1000" b="1" dirty="0" smtClean="0">
              <a:latin typeface="Source Sans Pro" pitchFamily="34" charset="-18"/>
            </a:rPr>
            <a:t/>
          </a:r>
          <a:br>
            <a:rPr lang="pl-PL" sz="1000" b="1" dirty="0" smtClean="0">
              <a:latin typeface="Source Sans Pro" pitchFamily="34" charset="-18"/>
            </a:rPr>
          </a:br>
          <a:r>
            <a:rPr lang="pl-PL" sz="1000" dirty="0" smtClean="0">
              <a:latin typeface="Source Sans Pro" pitchFamily="34" charset="-18"/>
            </a:rPr>
            <a:t>i zapoznawanie się </a:t>
          </a:r>
          <a:br>
            <a:rPr lang="pl-PL" sz="1000" dirty="0" smtClean="0">
              <a:latin typeface="Source Sans Pro" pitchFamily="34" charset="-18"/>
            </a:rPr>
          </a:br>
          <a:r>
            <a:rPr lang="pl-PL" sz="1000" dirty="0" smtClean="0">
              <a:latin typeface="Source Sans Pro" pitchFamily="34" charset="-18"/>
            </a:rPr>
            <a:t>z funkcjonowaniem </a:t>
          </a:r>
          <a:r>
            <a:rPr lang="pl-PL" sz="1000" b="1" dirty="0" smtClean="0">
              <a:latin typeface="Source Sans Pro Semibold" pitchFamily="34" charset="-18"/>
            </a:rPr>
            <a:t>dzienników elektronicznych</a:t>
          </a:r>
          <a:r>
            <a:rPr lang="pl-PL" sz="1000" dirty="0" smtClean="0">
              <a:latin typeface="Source Sans Pro Semibold" pitchFamily="34" charset="-18"/>
            </a:rPr>
            <a:t> </a:t>
          </a:r>
          <a:br>
            <a:rPr lang="pl-PL" sz="1000" dirty="0" smtClean="0">
              <a:latin typeface="Source Sans Pro Semibold" pitchFamily="34" charset="-18"/>
            </a:rPr>
          </a:br>
          <a:r>
            <a:rPr lang="pl-PL" sz="1000" dirty="0" smtClean="0">
              <a:latin typeface="Source Sans Pro" pitchFamily="34" charset="-18"/>
            </a:rPr>
            <a:t>(e-dzienników).</a:t>
          </a:r>
          <a:endParaRPr lang="pl-PL" sz="1000" dirty="0">
            <a:latin typeface="Source Sans Pro" pitchFamily="34" charset="-18"/>
          </a:endParaRPr>
        </a:p>
      </dgm:t>
    </dgm:pt>
    <dgm:pt modelId="{C47CD472-32BF-40E1-991B-A293BAB0BFC8}" type="parTrans" cxnId="{13A34026-5172-46FF-BC49-C74EFEC08EF6}">
      <dgm:prSet/>
      <dgm:spPr/>
      <dgm:t>
        <a:bodyPr/>
        <a:lstStyle/>
        <a:p>
          <a:endParaRPr lang="pl-PL"/>
        </a:p>
      </dgm:t>
    </dgm:pt>
    <dgm:pt modelId="{8B0AA137-FDEA-433B-81CD-8FCC2EFD134F}" type="sibTrans" cxnId="{13A34026-5172-46FF-BC49-C74EFEC08EF6}">
      <dgm:prSet/>
      <dgm:spPr/>
      <dgm:t>
        <a:bodyPr/>
        <a:lstStyle/>
        <a:p>
          <a:endParaRPr lang="pl-PL"/>
        </a:p>
      </dgm:t>
    </dgm:pt>
    <dgm:pt modelId="{247AF67D-0992-4BF0-B41B-8B4B19F71246}" type="pres">
      <dgm:prSet presAssocID="{E5874029-6ECF-4470-BEC6-C1F298AE232A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209BB8D6-2175-4D98-9467-17917974241C}" type="pres">
      <dgm:prSet presAssocID="{99E14BEC-8623-42C3-8C24-27DE7277FA7D}" presName="circ1" presStyleLbl="vennNode1" presStyleIdx="0" presStyleCnt="2" custLinFactNeighborX="-3537" custLinFactNeighborY="-273"/>
      <dgm:spPr/>
      <dgm:t>
        <a:bodyPr/>
        <a:lstStyle/>
        <a:p>
          <a:endParaRPr lang="pl-PL"/>
        </a:p>
      </dgm:t>
    </dgm:pt>
    <dgm:pt modelId="{A25D5279-5A5F-461F-9393-598BACE33A81}" type="pres">
      <dgm:prSet presAssocID="{99E14BEC-8623-42C3-8C24-27DE7277FA7D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B37E440F-49FD-4A4C-B0CF-EC7FB2BEBA40}" type="pres">
      <dgm:prSet presAssocID="{90E5E45A-C768-4B78-A824-16483476ABB1}" presName="circ2" presStyleLbl="vennNode1" presStyleIdx="1" presStyleCnt="2" custLinFactNeighborX="-1359" custLinFactNeighborY="-273"/>
      <dgm:spPr/>
      <dgm:t>
        <a:bodyPr/>
        <a:lstStyle/>
        <a:p>
          <a:endParaRPr lang="pl-PL"/>
        </a:p>
      </dgm:t>
    </dgm:pt>
    <dgm:pt modelId="{9C6FE418-D4AB-4B0B-B5E7-B4BD4B4C2CB4}" type="pres">
      <dgm:prSet presAssocID="{90E5E45A-C768-4B78-A824-16483476ABB1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13A34026-5172-46FF-BC49-C74EFEC08EF6}" srcId="{E5874029-6ECF-4470-BEC6-C1F298AE232A}" destId="{90E5E45A-C768-4B78-A824-16483476ABB1}" srcOrd="1" destOrd="0" parTransId="{C47CD472-32BF-40E1-991B-A293BAB0BFC8}" sibTransId="{8B0AA137-FDEA-433B-81CD-8FCC2EFD134F}"/>
    <dgm:cxn modelId="{0406B172-C620-4EAE-B2B8-E4DCC1807A8F}" type="presOf" srcId="{90E5E45A-C768-4B78-A824-16483476ABB1}" destId="{B37E440F-49FD-4A4C-B0CF-EC7FB2BEBA40}" srcOrd="0" destOrd="0" presId="urn:microsoft.com/office/officeart/2005/8/layout/venn1"/>
    <dgm:cxn modelId="{A6B203A9-173F-4A1C-852A-C182DB33F764}" type="presOf" srcId="{90E5E45A-C768-4B78-A824-16483476ABB1}" destId="{9C6FE418-D4AB-4B0B-B5E7-B4BD4B4C2CB4}" srcOrd="1" destOrd="0" presId="urn:microsoft.com/office/officeart/2005/8/layout/venn1"/>
    <dgm:cxn modelId="{CBBFFA14-28A0-4433-8DA8-EF03578EDBEC}" srcId="{E5874029-6ECF-4470-BEC6-C1F298AE232A}" destId="{99E14BEC-8623-42C3-8C24-27DE7277FA7D}" srcOrd="0" destOrd="0" parTransId="{46817374-E0BD-497F-B9C8-3497B6BDDDFB}" sibTransId="{D8D0104E-7BD0-4891-BD14-9A5E9BB323D2}"/>
    <dgm:cxn modelId="{1C8D68A1-B835-4F7C-9C49-872C6CA0DC31}" type="presOf" srcId="{99E14BEC-8623-42C3-8C24-27DE7277FA7D}" destId="{209BB8D6-2175-4D98-9467-17917974241C}" srcOrd="0" destOrd="0" presId="urn:microsoft.com/office/officeart/2005/8/layout/venn1"/>
    <dgm:cxn modelId="{984BDCAA-6AB2-4C6A-813A-915CBA25702E}" type="presOf" srcId="{99E14BEC-8623-42C3-8C24-27DE7277FA7D}" destId="{A25D5279-5A5F-461F-9393-598BACE33A81}" srcOrd="1" destOrd="0" presId="urn:microsoft.com/office/officeart/2005/8/layout/venn1"/>
    <dgm:cxn modelId="{3C90CBAF-6E81-47DA-8E3C-764A56C97034}" type="presOf" srcId="{E5874029-6ECF-4470-BEC6-C1F298AE232A}" destId="{247AF67D-0992-4BF0-B41B-8B4B19F71246}" srcOrd="0" destOrd="0" presId="urn:microsoft.com/office/officeart/2005/8/layout/venn1"/>
    <dgm:cxn modelId="{5C067B3B-D7DD-4CF2-891B-EB81B0A81D9F}" type="presParOf" srcId="{247AF67D-0992-4BF0-B41B-8B4B19F71246}" destId="{209BB8D6-2175-4D98-9467-17917974241C}" srcOrd="0" destOrd="0" presId="urn:microsoft.com/office/officeart/2005/8/layout/venn1"/>
    <dgm:cxn modelId="{A105255C-5D24-45CB-B9ED-A8EFE0F7DED8}" type="presParOf" srcId="{247AF67D-0992-4BF0-B41B-8B4B19F71246}" destId="{A25D5279-5A5F-461F-9393-598BACE33A81}" srcOrd="1" destOrd="0" presId="urn:microsoft.com/office/officeart/2005/8/layout/venn1"/>
    <dgm:cxn modelId="{9DB87309-60C4-42EC-82DA-CCE4BAF99ECB}" type="presParOf" srcId="{247AF67D-0992-4BF0-B41B-8B4B19F71246}" destId="{B37E440F-49FD-4A4C-B0CF-EC7FB2BEBA40}" srcOrd="2" destOrd="0" presId="urn:microsoft.com/office/officeart/2005/8/layout/venn1"/>
    <dgm:cxn modelId="{50536767-F1BA-4C05-9B4B-C8C6CFE1C00A}" type="presParOf" srcId="{247AF67D-0992-4BF0-B41B-8B4B19F71246}" destId="{9C6FE418-D4AB-4B0B-B5E7-B4BD4B4C2CB4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BCA8956-8770-4F1B-938E-12F2723B9DF1}">
      <dsp:nvSpPr>
        <dsp:cNvPr id="0" name=""/>
        <dsp:cNvSpPr/>
      </dsp:nvSpPr>
      <dsp:spPr>
        <a:xfrm>
          <a:off x="483869" y="0"/>
          <a:ext cx="5483860" cy="3528070"/>
        </a:xfrm>
        <a:prstGeom prst="rightArrow">
          <a:avLst/>
        </a:prstGeom>
        <a:solidFill>
          <a:srgbClr val="FF8F00"/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66E3A9EF-95F6-4288-B569-A0751FF8A1DA}">
      <dsp:nvSpPr>
        <dsp:cNvPr id="0" name=""/>
        <dsp:cNvSpPr/>
      </dsp:nvSpPr>
      <dsp:spPr>
        <a:xfrm>
          <a:off x="1652" y="1122568"/>
          <a:ext cx="1432954" cy="1282933"/>
        </a:xfrm>
        <a:prstGeom prst="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rgbClr val="283172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b="0" kern="1200" dirty="0" smtClean="0">
              <a:solidFill>
                <a:srgbClr val="283172"/>
              </a:solidFill>
              <a:latin typeface="Source Sans Pro" pitchFamily="34" charset="-18"/>
            </a:rPr>
            <a:t>Kompetencje merytoryczne</a:t>
          </a:r>
          <a:endParaRPr lang="pl-PL" sz="1400" b="0" kern="1200" dirty="0">
            <a:solidFill>
              <a:srgbClr val="283172"/>
            </a:solidFill>
            <a:latin typeface="Source Sans Pro" pitchFamily="34" charset="-18"/>
          </a:endParaRPr>
        </a:p>
      </dsp:txBody>
      <dsp:txXfrm>
        <a:off x="1652" y="1122568"/>
        <a:ext cx="1432954" cy="1282933"/>
      </dsp:txXfrm>
    </dsp:sp>
    <dsp:sp modelId="{6542398B-790C-4255-8C22-58A0788DC4EF}">
      <dsp:nvSpPr>
        <dsp:cNvPr id="0" name=""/>
        <dsp:cNvSpPr/>
      </dsp:nvSpPr>
      <dsp:spPr>
        <a:xfrm>
          <a:off x="1673432" y="1122568"/>
          <a:ext cx="1432954" cy="1282933"/>
        </a:xfrm>
        <a:prstGeom prst="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rgbClr val="283172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b="0" kern="1200" dirty="0" smtClean="0">
              <a:solidFill>
                <a:srgbClr val="283172"/>
              </a:solidFill>
              <a:latin typeface="Source Sans Pro" pitchFamily="34" charset="-18"/>
            </a:rPr>
            <a:t>Kompetencje psychologiczno-pedagogiczne</a:t>
          </a:r>
          <a:endParaRPr lang="pl-PL" sz="1400" b="0" kern="1200" dirty="0">
            <a:solidFill>
              <a:srgbClr val="283172"/>
            </a:solidFill>
            <a:latin typeface="Source Sans Pro" pitchFamily="34" charset="-18"/>
          </a:endParaRPr>
        </a:p>
      </dsp:txBody>
      <dsp:txXfrm>
        <a:off x="1673432" y="1122568"/>
        <a:ext cx="1432954" cy="1282933"/>
      </dsp:txXfrm>
    </dsp:sp>
    <dsp:sp modelId="{97D0F0C6-DCD2-4710-A950-BCD2562D115C}">
      <dsp:nvSpPr>
        <dsp:cNvPr id="0" name=""/>
        <dsp:cNvSpPr/>
      </dsp:nvSpPr>
      <dsp:spPr>
        <a:xfrm>
          <a:off x="3345212" y="1122568"/>
          <a:ext cx="1432954" cy="1282933"/>
        </a:xfrm>
        <a:prstGeom prst="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rgbClr val="283172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b="0" kern="1200" dirty="0" smtClean="0">
              <a:solidFill>
                <a:srgbClr val="283172"/>
              </a:solidFill>
              <a:latin typeface="Source Sans Pro" pitchFamily="34" charset="-18"/>
            </a:rPr>
            <a:t>Kompetencje komunikacyjne </a:t>
          </a:r>
          <a:br>
            <a:rPr lang="pl-PL" sz="1400" b="0" kern="120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sz="1400" b="0" kern="1200" dirty="0" smtClean="0">
              <a:solidFill>
                <a:srgbClr val="283172"/>
              </a:solidFill>
              <a:latin typeface="Source Sans Pro" pitchFamily="34" charset="-18"/>
            </a:rPr>
            <a:t>i negocjacyjne</a:t>
          </a:r>
          <a:endParaRPr lang="pl-PL" sz="1400" b="0" kern="1200" dirty="0">
            <a:solidFill>
              <a:srgbClr val="283172"/>
            </a:solidFill>
            <a:latin typeface="Source Sans Pro" pitchFamily="34" charset="-18"/>
          </a:endParaRPr>
        </a:p>
      </dsp:txBody>
      <dsp:txXfrm>
        <a:off x="3345212" y="1122568"/>
        <a:ext cx="1432954" cy="1282933"/>
      </dsp:txXfrm>
    </dsp:sp>
    <dsp:sp modelId="{96FD34C8-B521-401D-8664-3F9929F4BEF4}">
      <dsp:nvSpPr>
        <dsp:cNvPr id="0" name=""/>
        <dsp:cNvSpPr/>
      </dsp:nvSpPr>
      <dsp:spPr>
        <a:xfrm>
          <a:off x="5016992" y="1122568"/>
          <a:ext cx="1432954" cy="1282933"/>
        </a:xfrm>
        <a:prstGeom prst="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rgbClr val="283172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b="0" kern="1200" dirty="0" smtClean="0">
              <a:solidFill>
                <a:srgbClr val="283172"/>
              </a:solidFill>
              <a:latin typeface="Source Sans Pro" pitchFamily="34" charset="-18"/>
            </a:rPr>
            <a:t>Kompetencje autoedukacyjne</a:t>
          </a:r>
          <a:endParaRPr lang="pl-PL" sz="1400" b="0" kern="1200" dirty="0">
            <a:solidFill>
              <a:srgbClr val="283172"/>
            </a:solidFill>
            <a:latin typeface="Source Sans Pro" pitchFamily="34" charset="-18"/>
          </a:endParaRPr>
        </a:p>
      </dsp:txBody>
      <dsp:txXfrm>
        <a:off x="5016992" y="1122568"/>
        <a:ext cx="1432954" cy="1282933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6C9B451-7769-499B-BB5D-2DECA92EF1DA}">
      <dsp:nvSpPr>
        <dsp:cNvPr id="0" name=""/>
        <dsp:cNvSpPr/>
      </dsp:nvSpPr>
      <dsp:spPr>
        <a:xfrm>
          <a:off x="0" y="0"/>
          <a:ext cx="6322461" cy="746460"/>
        </a:xfrm>
        <a:prstGeom prst="rect">
          <a:avLst/>
        </a:prstGeom>
        <a:noFill/>
        <a:ln w="19050" cap="flat" cmpd="sng" algn="ctr">
          <a:solidFill>
            <a:srgbClr val="283172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200" kern="1200" dirty="0" smtClean="0">
              <a:solidFill>
                <a:srgbClr val="283172"/>
              </a:solidFill>
              <a:latin typeface="Source Sans Pro Semibold" pitchFamily="34" charset="-18"/>
            </a:rPr>
            <a:t>Uczeń o wyjątkowym potencjale edukacyjnym </a:t>
          </a:r>
          <a:br>
            <a:rPr lang="pl-PL" sz="2200" kern="1200" dirty="0" smtClean="0">
              <a:solidFill>
                <a:srgbClr val="283172"/>
              </a:solidFill>
              <a:latin typeface="Source Sans Pro Semibold" pitchFamily="34" charset="-18"/>
            </a:rPr>
          </a:br>
          <a:r>
            <a:rPr lang="pl-PL" sz="2200" kern="1200" dirty="0" smtClean="0">
              <a:solidFill>
                <a:srgbClr val="283172"/>
              </a:solidFill>
              <a:latin typeface="Source Sans Pro Semibold" pitchFamily="34" charset="-18"/>
            </a:rPr>
            <a:t>– rekomendacje</a:t>
          </a:r>
          <a:endParaRPr lang="pl-PL" sz="2200" kern="1200" dirty="0">
            <a:solidFill>
              <a:srgbClr val="283172"/>
            </a:solidFill>
            <a:latin typeface="Source Sans Pro Semibold" pitchFamily="34" charset="-18"/>
          </a:endParaRPr>
        </a:p>
      </dsp:txBody>
      <dsp:txXfrm>
        <a:off x="0" y="0"/>
        <a:ext cx="6322461" cy="746460"/>
      </dsp:txXfrm>
    </dsp:sp>
    <dsp:sp modelId="{25347F79-F8DB-498A-82EE-50A6F9F0F0E7}">
      <dsp:nvSpPr>
        <dsp:cNvPr id="0" name=""/>
        <dsp:cNvSpPr/>
      </dsp:nvSpPr>
      <dsp:spPr>
        <a:xfrm>
          <a:off x="0" y="846177"/>
          <a:ext cx="6322461" cy="282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0738" tIns="27940" rIns="156464" bIns="27940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700" kern="1200" dirty="0" smtClean="0">
              <a:solidFill>
                <a:srgbClr val="283172"/>
              </a:solidFill>
              <a:latin typeface="Source Sans Pro" pitchFamily="34" charset="-18"/>
            </a:rPr>
            <a:t>Na etapie diagnozy: rozpoczynanie procesu diagnozy </a:t>
          </a:r>
          <a:r>
            <a:rPr lang="pl-PL" sz="1700" kern="1200" dirty="0" smtClean="0">
              <a:solidFill>
                <a:srgbClr val="283172"/>
              </a:solidFill>
              <a:latin typeface="Source Sans Pro" pitchFamily="34" charset="-18"/>
            </a:rPr>
            <a:t/>
          </a:r>
          <a:br>
            <a:rPr lang="pl-PL" sz="1700" kern="120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sz="1700" kern="1200" dirty="0" smtClean="0">
              <a:solidFill>
                <a:srgbClr val="283172"/>
              </a:solidFill>
              <a:latin typeface="Source Sans Pro" pitchFamily="34" charset="-18"/>
            </a:rPr>
            <a:t>w </a:t>
          </a:r>
          <a:r>
            <a:rPr lang="pl-PL" sz="1700" kern="1200" dirty="0" smtClean="0">
              <a:solidFill>
                <a:srgbClr val="283172"/>
              </a:solidFill>
              <a:latin typeface="Source Sans Pro" pitchFamily="34" charset="-18"/>
            </a:rPr>
            <a:t>momencie przyjęcia ucznia do szkoły, podejście holistyczne, dokonywanie różnicowania w zakresie przyczyn obniżonych osiągnięć szkolnych uczniów, wprowadzenie aspektów </a:t>
          </a:r>
          <a:r>
            <a:rPr lang="pl-PL" sz="1700" b="1" kern="1200" dirty="0" smtClean="0">
              <a:solidFill>
                <a:srgbClr val="283172"/>
              </a:solidFill>
              <a:latin typeface="Source Sans Pro Semibold" pitchFamily="34" charset="-18"/>
            </a:rPr>
            <a:t>diagnozy funkcjonalnej</a:t>
          </a:r>
          <a:r>
            <a:rPr lang="pl-PL" sz="1700" kern="1200" dirty="0" smtClean="0">
              <a:solidFill>
                <a:srgbClr val="283172"/>
              </a:solidFill>
              <a:latin typeface="Source Sans Pro Semibold" pitchFamily="34" charset="-18"/>
            </a:rPr>
            <a:t>, </a:t>
          </a:r>
          <a:r>
            <a:rPr lang="pl-PL" sz="1700" kern="1200" dirty="0" smtClean="0">
              <a:solidFill>
                <a:srgbClr val="283172"/>
              </a:solidFill>
              <a:latin typeface="Source Sans Pro" pitchFamily="34" charset="-18"/>
            </a:rPr>
            <a:t>wykorzystywanie </a:t>
          </a:r>
          <a:r>
            <a:rPr lang="pl-PL" sz="1700" kern="1200" dirty="0" smtClean="0">
              <a:solidFill>
                <a:srgbClr val="283172"/>
              </a:solidFill>
              <a:latin typeface="Source Sans Pro" pitchFamily="34" charset="-18"/>
            </a:rPr>
            <a:t/>
          </a:r>
          <a:br>
            <a:rPr lang="pl-PL" sz="1700" kern="120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sz="1700" kern="1200" dirty="0" smtClean="0">
              <a:solidFill>
                <a:srgbClr val="283172"/>
              </a:solidFill>
              <a:latin typeface="Source Sans Pro" pitchFamily="34" charset="-18"/>
            </a:rPr>
            <a:t>w </a:t>
          </a:r>
          <a:r>
            <a:rPr lang="pl-PL" sz="1700" kern="1200" dirty="0" smtClean="0">
              <a:solidFill>
                <a:srgbClr val="283172"/>
              </a:solidFill>
              <a:latin typeface="Source Sans Pro" pitchFamily="34" charset="-18"/>
            </a:rPr>
            <a:t>diagnozie różnych źródeł informacji.</a:t>
          </a:r>
          <a:endParaRPr lang="pl-PL" sz="1700" kern="1200" dirty="0">
            <a:solidFill>
              <a:srgbClr val="283172"/>
            </a:solidFill>
            <a:latin typeface="Source Sans Pro" pitchFamily="34" charset="-18"/>
          </a:endParaRPr>
        </a:p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700" kern="1200" dirty="0" smtClean="0">
              <a:solidFill>
                <a:srgbClr val="283172"/>
              </a:solidFill>
              <a:latin typeface="Source Sans Pro" pitchFamily="34" charset="-18"/>
            </a:rPr>
            <a:t>Na etapie pracy: </a:t>
          </a:r>
          <a:r>
            <a:rPr lang="pl-PL" sz="1700" b="1" kern="1200" dirty="0" smtClean="0">
              <a:solidFill>
                <a:srgbClr val="283172"/>
              </a:solidFill>
              <a:latin typeface="Source Sans Pro Semibold" pitchFamily="34" charset="-18"/>
            </a:rPr>
            <a:t>zidywidualizowanie toku nauczania</a:t>
          </a:r>
          <a:r>
            <a:rPr lang="pl-PL" sz="1700" kern="1200" dirty="0" smtClean="0">
              <a:solidFill>
                <a:srgbClr val="283172"/>
              </a:solidFill>
              <a:latin typeface="Source Sans Pro Semibold" pitchFamily="34" charset="-18"/>
            </a:rPr>
            <a:t>, </a:t>
          </a:r>
          <a:r>
            <a:rPr lang="pl-PL" sz="1700" kern="1200" dirty="0" smtClean="0">
              <a:solidFill>
                <a:srgbClr val="283172"/>
              </a:solidFill>
              <a:latin typeface="Source Sans Pro" pitchFamily="34" charset="-18"/>
            </a:rPr>
            <a:t>przedstawienie możliwości uczestniczenia w zajęciach dodatkowych (kursy, obozy edukacyjne, olimpiady, konkursy), objęcie ucznia i jego rodziców/opiekunów opieką poradni </a:t>
          </a:r>
          <a:r>
            <a:rPr lang="pl-PL" sz="1700" kern="1200" dirty="0" smtClean="0">
              <a:solidFill>
                <a:srgbClr val="283172"/>
              </a:solidFill>
              <a:latin typeface="Source Sans Pro" pitchFamily="34" charset="-18"/>
            </a:rPr>
            <a:t>psychologiczno-pedagogicznej, przeniesienie </a:t>
          </a:r>
          <a:r>
            <a:rPr lang="pl-PL" sz="1700" kern="1200" dirty="0" smtClean="0">
              <a:solidFill>
                <a:srgbClr val="283172"/>
              </a:solidFill>
              <a:latin typeface="Source Sans Pro" pitchFamily="34" charset="-18"/>
            </a:rPr>
            <a:t>ucznia do klasy starszej rocznikowo.</a:t>
          </a:r>
          <a:endParaRPr lang="pl-PL" sz="1700" kern="1200" dirty="0">
            <a:solidFill>
              <a:srgbClr val="283172"/>
            </a:solidFill>
            <a:latin typeface="Source Sans Pro" pitchFamily="34" charset="-18"/>
          </a:endParaRPr>
        </a:p>
      </dsp:txBody>
      <dsp:txXfrm>
        <a:off x="0" y="846177"/>
        <a:ext cx="6322461" cy="282348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6C9B451-7769-499B-BB5D-2DECA92EF1DA}">
      <dsp:nvSpPr>
        <dsp:cNvPr id="0" name=""/>
        <dsp:cNvSpPr/>
      </dsp:nvSpPr>
      <dsp:spPr>
        <a:xfrm>
          <a:off x="0" y="0"/>
          <a:ext cx="6192688" cy="814319"/>
        </a:xfrm>
        <a:prstGeom prst="rect">
          <a:avLst/>
        </a:prstGeom>
        <a:noFill/>
        <a:ln w="19050" cap="flat" cmpd="sng" algn="ctr">
          <a:solidFill>
            <a:srgbClr val="283172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400" kern="1200" dirty="0" smtClean="0">
              <a:solidFill>
                <a:srgbClr val="283172"/>
              </a:solidFill>
              <a:latin typeface="Source Sans Pro Semibold" pitchFamily="34" charset="-18"/>
            </a:rPr>
            <a:t>Uczeń z rodziny dysfunkcyjnej </a:t>
          </a:r>
          <a:r>
            <a:rPr lang="pl-PL" sz="2400" kern="1200" dirty="0" smtClean="0">
              <a:solidFill>
                <a:srgbClr val="283172"/>
              </a:solidFill>
              <a:latin typeface="Source Sans Pro Semibold" pitchFamily="34" charset="-18"/>
            </a:rPr>
            <a:t/>
          </a:r>
          <a:br>
            <a:rPr lang="pl-PL" sz="2400" kern="1200" dirty="0" smtClean="0">
              <a:solidFill>
                <a:srgbClr val="283172"/>
              </a:solidFill>
              <a:latin typeface="Source Sans Pro Semibold" pitchFamily="34" charset="-18"/>
            </a:rPr>
          </a:br>
          <a:r>
            <a:rPr lang="pl-PL" sz="2400" kern="1200" dirty="0" smtClean="0">
              <a:solidFill>
                <a:srgbClr val="283172"/>
              </a:solidFill>
              <a:latin typeface="Source Sans Pro Semibold" pitchFamily="34" charset="-18"/>
            </a:rPr>
            <a:t>– </a:t>
          </a:r>
          <a:r>
            <a:rPr lang="pl-PL" sz="2400" kern="1200" dirty="0" smtClean="0">
              <a:solidFill>
                <a:srgbClr val="283172"/>
              </a:solidFill>
              <a:latin typeface="Source Sans Pro Semibold" pitchFamily="34" charset="-18"/>
            </a:rPr>
            <a:t>rekomendacje</a:t>
          </a:r>
          <a:endParaRPr lang="pl-PL" sz="2400" kern="1200" dirty="0">
            <a:solidFill>
              <a:srgbClr val="283172"/>
            </a:solidFill>
            <a:latin typeface="Source Sans Pro Semibold" pitchFamily="34" charset="-18"/>
          </a:endParaRPr>
        </a:p>
      </dsp:txBody>
      <dsp:txXfrm>
        <a:off x="0" y="0"/>
        <a:ext cx="6192688" cy="814319"/>
      </dsp:txXfrm>
    </dsp:sp>
    <dsp:sp modelId="{25347F79-F8DB-498A-82EE-50A6F9F0F0E7}">
      <dsp:nvSpPr>
        <dsp:cNvPr id="0" name=""/>
        <dsp:cNvSpPr/>
      </dsp:nvSpPr>
      <dsp:spPr>
        <a:xfrm>
          <a:off x="0" y="895351"/>
          <a:ext cx="6192688" cy="26330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6618" tIns="30480" rIns="170688" bIns="30480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900" kern="1200" dirty="0" smtClean="0">
              <a:solidFill>
                <a:srgbClr val="283172"/>
              </a:solidFill>
              <a:latin typeface="Source Sans Pro" pitchFamily="34" charset="-18"/>
            </a:rPr>
            <a:t>Na etapie diagnozy: uważna obserwacja symptomów behawioralnych i psychologicznych mogących świadczyć </a:t>
          </a:r>
          <a:br>
            <a:rPr lang="pl-PL" sz="1900" kern="120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sz="1900" kern="1200" dirty="0" smtClean="0">
              <a:solidFill>
                <a:srgbClr val="283172"/>
              </a:solidFill>
              <a:latin typeface="Source Sans Pro" pitchFamily="34" charset="-18"/>
            </a:rPr>
            <a:t>o problemie występującym w rodzinie dziecka; </a:t>
          </a:r>
          <a:r>
            <a:rPr lang="pl-PL" sz="1900" b="1" kern="1200" dirty="0" smtClean="0">
              <a:solidFill>
                <a:srgbClr val="283172"/>
              </a:solidFill>
              <a:latin typeface="Source Sans Pro Semibold" pitchFamily="34" charset="-18"/>
            </a:rPr>
            <a:t>postępowanie zgodnie ze schematem rozmowy interwencyjnej</a:t>
          </a:r>
          <a:r>
            <a:rPr lang="pl-PL" sz="1900" b="0" kern="1200" dirty="0" smtClean="0">
              <a:solidFill>
                <a:srgbClr val="283172"/>
              </a:solidFill>
              <a:latin typeface="Source Sans Pro Semibold" pitchFamily="34" charset="-18"/>
            </a:rPr>
            <a:t>.</a:t>
          </a:r>
          <a:endParaRPr lang="pl-PL" sz="1900" kern="1200" dirty="0">
            <a:solidFill>
              <a:srgbClr val="283172"/>
            </a:solidFill>
            <a:latin typeface="Source Sans Pro Semibold" pitchFamily="34" charset="-18"/>
          </a:endParaRPr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900" kern="1200" dirty="0" smtClean="0">
              <a:solidFill>
                <a:srgbClr val="283172"/>
              </a:solidFill>
              <a:latin typeface="Source Sans Pro" pitchFamily="34" charset="-18"/>
            </a:rPr>
            <a:t>Na etapie pracy: zachęcanie do </a:t>
          </a:r>
          <a:r>
            <a:rPr lang="pl-PL" sz="1900" kern="1200" dirty="0" smtClean="0">
              <a:solidFill>
                <a:srgbClr val="283172"/>
              </a:solidFill>
              <a:latin typeface="Source Sans Pro" pitchFamily="34" charset="-18"/>
            </a:rPr>
            <a:t>współpracy z </a:t>
          </a:r>
          <a:r>
            <a:rPr lang="pl-PL" sz="1900" kern="1200" dirty="0" smtClean="0">
              <a:solidFill>
                <a:srgbClr val="283172"/>
              </a:solidFill>
              <a:latin typeface="Source Sans Pro" pitchFamily="34" charset="-18"/>
            </a:rPr>
            <a:t>innymi uczniami, wyznaczanie dodatkowej funkcji w klasie, okazywanie zainteresowania, zachęcanie do rozwijania zainteresowań.</a:t>
          </a:r>
          <a:endParaRPr lang="pl-PL" sz="1900" kern="1200" dirty="0">
            <a:solidFill>
              <a:srgbClr val="283172"/>
            </a:solidFill>
            <a:latin typeface="Source Sans Pro" pitchFamily="34" charset="-18"/>
          </a:endParaRPr>
        </a:p>
      </dsp:txBody>
      <dsp:txXfrm>
        <a:off x="0" y="895351"/>
        <a:ext cx="6192688" cy="263304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6C9B451-7769-499B-BB5D-2DECA92EF1DA}">
      <dsp:nvSpPr>
        <dsp:cNvPr id="0" name=""/>
        <dsp:cNvSpPr/>
      </dsp:nvSpPr>
      <dsp:spPr>
        <a:xfrm>
          <a:off x="0" y="182001"/>
          <a:ext cx="6192688" cy="505439"/>
        </a:xfrm>
        <a:prstGeom prst="rect">
          <a:avLst/>
        </a:prstGeom>
        <a:noFill/>
        <a:ln w="19050" cap="flat" cmpd="sng" algn="ctr">
          <a:solidFill>
            <a:srgbClr val="283172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400" kern="1200" dirty="0" smtClean="0">
              <a:solidFill>
                <a:srgbClr val="283172"/>
              </a:solidFill>
              <a:latin typeface="Source Sans Pro Semibold" pitchFamily="34" charset="-18"/>
            </a:rPr>
            <a:t>Uczeń z </a:t>
          </a:r>
          <a:r>
            <a:rPr lang="pl-PL" sz="2400" kern="1200" dirty="0" smtClean="0">
              <a:solidFill>
                <a:srgbClr val="283172"/>
              </a:solidFill>
              <a:latin typeface="Source Sans Pro Semibold" pitchFamily="34" charset="-18"/>
            </a:rPr>
            <a:t>dysleksją – </a:t>
          </a:r>
          <a:r>
            <a:rPr lang="pl-PL" sz="2400" kern="1200" dirty="0" smtClean="0">
              <a:solidFill>
                <a:srgbClr val="283172"/>
              </a:solidFill>
              <a:latin typeface="Source Sans Pro Semibold" pitchFamily="34" charset="-18"/>
            </a:rPr>
            <a:t>rekomendacje</a:t>
          </a:r>
          <a:endParaRPr lang="pl-PL" sz="2400" kern="1200" dirty="0">
            <a:solidFill>
              <a:srgbClr val="283172"/>
            </a:solidFill>
            <a:latin typeface="Source Sans Pro Semibold" pitchFamily="34" charset="-18"/>
          </a:endParaRPr>
        </a:p>
      </dsp:txBody>
      <dsp:txXfrm>
        <a:off x="0" y="182001"/>
        <a:ext cx="6192688" cy="505439"/>
      </dsp:txXfrm>
    </dsp:sp>
    <dsp:sp modelId="{25347F79-F8DB-498A-82EE-50A6F9F0F0E7}">
      <dsp:nvSpPr>
        <dsp:cNvPr id="0" name=""/>
        <dsp:cNvSpPr/>
      </dsp:nvSpPr>
      <dsp:spPr>
        <a:xfrm>
          <a:off x="0" y="747887"/>
          <a:ext cx="6192688" cy="26330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6618" tIns="30480" rIns="170688" bIns="30480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900" b="0" kern="1200" dirty="0" smtClean="0">
              <a:solidFill>
                <a:srgbClr val="283172"/>
              </a:solidFill>
              <a:latin typeface="Source Sans Pro" pitchFamily="34" charset="-18"/>
            </a:rPr>
            <a:t>Jednostką upoważnioną do wydawania </a:t>
          </a:r>
          <a:br>
            <a:rPr lang="pl-PL" sz="1900" b="0" kern="120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sz="1900" b="0" kern="1200" dirty="0" smtClean="0">
              <a:solidFill>
                <a:srgbClr val="283172"/>
              </a:solidFill>
              <a:latin typeface="Source Sans Pro" pitchFamily="34" charset="-18"/>
            </a:rPr>
            <a:t>diagnozy dotyczącej dysleksji jest przychodnia psychologiczno-pedagogiczna, jednak nauczyciel powinien obserwować ucznia i w przypadku </a:t>
          </a:r>
          <a:br>
            <a:rPr lang="pl-PL" sz="1900" b="0" kern="120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sz="1900" b="0" kern="1200" dirty="0" smtClean="0">
              <a:solidFill>
                <a:srgbClr val="283172"/>
              </a:solidFill>
              <a:latin typeface="Source Sans Pro" pitchFamily="34" charset="-18"/>
            </a:rPr>
            <a:t>zauważenia jakichkolwiek niepokojących sygnałów kierować go na specjalistyczne badania.</a:t>
          </a:r>
          <a:endParaRPr lang="pl-PL" sz="1900" b="0" kern="1200" dirty="0">
            <a:solidFill>
              <a:srgbClr val="283172"/>
            </a:solidFill>
            <a:latin typeface="Source Sans Pro" pitchFamily="34" charset="-18"/>
          </a:endParaRPr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900" b="0" kern="1200" dirty="0" smtClean="0">
              <a:solidFill>
                <a:srgbClr val="283172"/>
              </a:solidFill>
              <a:latin typeface="Source Sans Pro" pitchFamily="34" charset="-18"/>
            </a:rPr>
            <a:t>Na etapie pracy: postępowanie zgodnie </a:t>
          </a:r>
          <a:br>
            <a:rPr lang="pl-PL" sz="1900" b="0" kern="120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sz="1900" b="0" kern="1200" dirty="0" smtClean="0">
              <a:solidFill>
                <a:srgbClr val="283172"/>
              </a:solidFill>
              <a:latin typeface="Source Sans Pro" pitchFamily="34" charset="-18"/>
            </a:rPr>
            <a:t>z </a:t>
          </a:r>
          <a:r>
            <a:rPr lang="pl-PL" sz="1900" b="0" kern="1200" dirty="0" smtClean="0">
              <a:solidFill>
                <a:srgbClr val="283172"/>
              </a:solidFill>
              <a:latin typeface="Source Sans Pro Semibold" pitchFamily="34" charset="-18"/>
            </a:rPr>
            <a:t>pięciostopniowym modelem udzielania </a:t>
          </a:r>
          <a:br>
            <a:rPr lang="pl-PL" sz="1900" b="0" kern="1200" dirty="0" smtClean="0">
              <a:solidFill>
                <a:srgbClr val="283172"/>
              </a:solidFill>
              <a:latin typeface="Source Sans Pro Semibold" pitchFamily="34" charset="-18"/>
            </a:rPr>
          </a:br>
          <a:r>
            <a:rPr lang="pl-PL" sz="1900" b="0" kern="1200" dirty="0" smtClean="0">
              <a:solidFill>
                <a:srgbClr val="283172"/>
              </a:solidFill>
              <a:latin typeface="Source Sans Pro Semibold" pitchFamily="34" charset="-18"/>
            </a:rPr>
            <a:t>pomocy</a:t>
          </a:r>
          <a:r>
            <a:rPr lang="pl-PL" sz="1900" b="0" kern="1200" dirty="0" smtClean="0">
              <a:solidFill>
                <a:srgbClr val="283172"/>
              </a:solidFill>
              <a:latin typeface="Source Sans Pro" pitchFamily="34" charset="-18"/>
            </a:rPr>
            <a:t> dostosowanym do głębokości zaburzeń przejawianych przez ucznia.</a:t>
          </a:r>
        </a:p>
      </dsp:txBody>
      <dsp:txXfrm>
        <a:off x="0" y="747887"/>
        <a:ext cx="6192688" cy="263304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6C9B451-7769-499B-BB5D-2DECA92EF1DA}">
      <dsp:nvSpPr>
        <dsp:cNvPr id="0" name=""/>
        <dsp:cNvSpPr/>
      </dsp:nvSpPr>
      <dsp:spPr>
        <a:xfrm>
          <a:off x="0" y="0"/>
          <a:ext cx="6192688" cy="505439"/>
        </a:xfrm>
        <a:prstGeom prst="rect">
          <a:avLst/>
        </a:prstGeom>
        <a:noFill/>
        <a:ln w="19050" cap="flat" cmpd="sng" algn="ctr">
          <a:solidFill>
            <a:srgbClr val="283172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400" kern="1200" dirty="0" smtClean="0">
              <a:solidFill>
                <a:srgbClr val="283172"/>
              </a:solidFill>
              <a:latin typeface="Source Sans Pro Semibold" pitchFamily="34" charset="-18"/>
            </a:rPr>
            <a:t>Uczeń z </a:t>
          </a:r>
          <a:r>
            <a:rPr lang="pl-PL" sz="2400" kern="1200" dirty="0" err="1" smtClean="0">
              <a:solidFill>
                <a:srgbClr val="283172"/>
              </a:solidFill>
              <a:latin typeface="Source Sans Pro Semibold" pitchFamily="34" charset="-18"/>
            </a:rPr>
            <a:t>ADHD</a:t>
          </a:r>
          <a:r>
            <a:rPr lang="pl-PL" sz="2400" kern="1200" dirty="0" smtClean="0">
              <a:solidFill>
                <a:srgbClr val="283172"/>
              </a:solidFill>
              <a:latin typeface="Source Sans Pro Semibold" pitchFamily="34" charset="-18"/>
            </a:rPr>
            <a:t>– rekomendacje</a:t>
          </a:r>
          <a:endParaRPr lang="pl-PL" sz="2400" kern="1200" dirty="0">
            <a:solidFill>
              <a:srgbClr val="283172"/>
            </a:solidFill>
            <a:latin typeface="Source Sans Pro Semibold" pitchFamily="34" charset="-18"/>
          </a:endParaRPr>
        </a:p>
      </dsp:txBody>
      <dsp:txXfrm>
        <a:off x="0" y="0"/>
        <a:ext cx="6192688" cy="505439"/>
      </dsp:txXfrm>
    </dsp:sp>
    <dsp:sp modelId="{25347F79-F8DB-498A-82EE-50A6F9F0F0E7}">
      <dsp:nvSpPr>
        <dsp:cNvPr id="0" name=""/>
        <dsp:cNvSpPr/>
      </dsp:nvSpPr>
      <dsp:spPr>
        <a:xfrm>
          <a:off x="0" y="623687"/>
          <a:ext cx="6192688" cy="2881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6618" tIns="30480" rIns="170688" bIns="30480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900" kern="1200" dirty="0" smtClean="0">
              <a:solidFill>
                <a:srgbClr val="283172"/>
              </a:solidFill>
              <a:latin typeface="Source Sans Pro" pitchFamily="34" charset="-18"/>
            </a:rPr>
            <a:t>Jednostką upoważnioną do wydawania diagnozy dotyczącej dysleksji jest przychodnia psychologiczno-</a:t>
          </a:r>
          <a:br>
            <a:rPr lang="pl-PL" sz="1900" kern="120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sz="1900" kern="1200" dirty="0" smtClean="0">
              <a:solidFill>
                <a:srgbClr val="283172"/>
              </a:solidFill>
              <a:latin typeface="Source Sans Pro" pitchFamily="34" charset="-18"/>
            </a:rPr>
            <a:t>-pedagogiczna, jednak nauczyciel powinien obserwować ucznia i w przypadku zauważenia jakichkolwiek niepokojących sygnałów kierować </a:t>
          </a:r>
          <a:br>
            <a:rPr lang="pl-PL" sz="1900" kern="120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sz="1900" kern="1200" dirty="0" smtClean="0">
              <a:solidFill>
                <a:srgbClr val="283172"/>
              </a:solidFill>
              <a:latin typeface="Source Sans Pro" pitchFamily="34" charset="-18"/>
            </a:rPr>
            <a:t>go na specjalistyczne badania.</a:t>
          </a:r>
          <a:endParaRPr lang="pl-PL" sz="1900" kern="1200" dirty="0">
            <a:solidFill>
              <a:srgbClr val="283172"/>
            </a:solidFill>
            <a:latin typeface="Source Sans Pro" pitchFamily="34" charset="-18"/>
          </a:endParaRPr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900" kern="1200" dirty="0" smtClean="0">
              <a:solidFill>
                <a:srgbClr val="283172"/>
              </a:solidFill>
              <a:latin typeface="Source Sans Pro" pitchFamily="34" charset="-18"/>
            </a:rPr>
            <a:t>Na etapie pracy: postępowanie zgodnie </a:t>
          </a:r>
          <a:br>
            <a:rPr lang="pl-PL" sz="1900" kern="120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sz="1900" kern="1200" dirty="0" smtClean="0">
              <a:solidFill>
                <a:srgbClr val="283172"/>
              </a:solidFill>
              <a:latin typeface="Source Sans Pro" pitchFamily="34" charset="-18"/>
            </a:rPr>
            <a:t>z </a:t>
          </a:r>
          <a:r>
            <a:rPr lang="pl-PL" sz="1900" b="1" kern="1200" dirty="0" smtClean="0">
              <a:solidFill>
                <a:srgbClr val="283172"/>
              </a:solidFill>
              <a:latin typeface="Source Sans Pro Semibold" pitchFamily="34" charset="-18"/>
            </a:rPr>
            <a:t>pięciostopniowym modelem udzielania </a:t>
          </a:r>
          <a:br>
            <a:rPr lang="pl-PL" sz="1900" b="1" kern="1200" dirty="0" smtClean="0">
              <a:solidFill>
                <a:srgbClr val="283172"/>
              </a:solidFill>
              <a:latin typeface="Source Sans Pro Semibold" pitchFamily="34" charset="-18"/>
            </a:rPr>
          </a:br>
          <a:r>
            <a:rPr lang="pl-PL" sz="1900" b="1" kern="1200" dirty="0" smtClean="0">
              <a:solidFill>
                <a:srgbClr val="283172"/>
              </a:solidFill>
              <a:latin typeface="Source Sans Pro Semibold" pitchFamily="34" charset="-18"/>
            </a:rPr>
            <a:t>pomocy</a:t>
          </a:r>
          <a:r>
            <a:rPr lang="pl-PL" sz="1900" kern="1200" dirty="0" smtClean="0">
              <a:solidFill>
                <a:srgbClr val="283172"/>
              </a:solidFill>
              <a:latin typeface="Source Sans Pro Semibold" pitchFamily="34" charset="-18"/>
            </a:rPr>
            <a:t> </a:t>
          </a:r>
          <a:r>
            <a:rPr lang="pl-PL" sz="1900" kern="1200" dirty="0" smtClean="0">
              <a:solidFill>
                <a:srgbClr val="283172"/>
              </a:solidFill>
              <a:latin typeface="Source Sans Pro" pitchFamily="34" charset="-18"/>
            </a:rPr>
            <a:t>dostosowanym do głębokości zaburzeń </a:t>
          </a:r>
          <a:br>
            <a:rPr lang="pl-PL" sz="1900" kern="120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sz="1900" kern="1200" dirty="0" smtClean="0">
              <a:solidFill>
                <a:srgbClr val="283172"/>
              </a:solidFill>
              <a:latin typeface="Source Sans Pro" pitchFamily="34" charset="-18"/>
            </a:rPr>
            <a:t>przejawianych przez ucznia.</a:t>
          </a:r>
        </a:p>
      </dsp:txBody>
      <dsp:txXfrm>
        <a:off x="0" y="623687"/>
        <a:ext cx="6192688" cy="2881440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0C3801B-022C-4A35-B0AD-C0D20D28322B}">
      <dsp:nvSpPr>
        <dsp:cNvPr id="0" name=""/>
        <dsp:cNvSpPr/>
      </dsp:nvSpPr>
      <dsp:spPr>
        <a:xfrm rot="5400000">
          <a:off x="2808803" y="-375412"/>
          <a:ext cx="2802770" cy="4129024"/>
        </a:xfrm>
        <a:prstGeom prst="rect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bg1">
              <a:lumMod val="95000"/>
            </a:schemeClr>
          </a:solidFill>
          <a:prstDash val="solid"/>
        </a:ln>
        <a:effectLst/>
        <a:scene3d>
          <a:camera prst="orthographicFront"/>
          <a:lightRig rig="flat" dir="t"/>
        </a:scene3d>
        <a:sp3d extrusionH="12700"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400" b="1" kern="1200" dirty="0" smtClean="0">
              <a:solidFill>
                <a:srgbClr val="283172"/>
              </a:solidFill>
              <a:latin typeface="Source Sans Pro" pitchFamily="34" charset="-18"/>
            </a:rPr>
            <a:t>Studia literaturowe </a:t>
          </a:r>
          <a:r>
            <a:rPr lang="pl-PL" sz="1400" kern="1200" dirty="0" smtClean="0">
              <a:solidFill>
                <a:srgbClr val="283172"/>
              </a:solidFill>
              <a:latin typeface="Source Sans Pro" pitchFamily="34" charset="-18"/>
            </a:rPr>
            <a:t>drogą do zrozumienia mechanizmów wypalenia zawodowego.</a:t>
          </a:r>
          <a:endParaRPr lang="pl-PL" sz="1400" kern="1200" dirty="0">
            <a:solidFill>
              <a:srgbClr val="283172"/>
            </a:solidFill>
            <a:latin typeface="Source Sans Pro" pitchFamily="34" charset="-18"/>
          </a:endParaRPr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400" b="1" kern="1200" dirty="0" smtClean="0">
              <a:solidFill>
                <a:srgbClr val="283172"/>
              </a:solidFill>
              <a:latin typeface="Source Sans Pro" pitchFamily="34" charset="-18"/>
            </a:rPr>
            <a:t>Identyfikacja źródeł stresu </a:t>
          </a:r>
          <a:r>
            <a:rPr lang="pl-PL" sz="1400" b="1" kern="1200" dirty="0" smtClean="0">
              <a:solidFill>
                <a:srgbClr val="283172"/>
              </a:solidFill>
              <a:latin typeface="Source Sans Pro" pitchFamily="34" charset="-18"/>
            </a:rPr>
            <a:t/>
          </a:r>
          <a:br>
            <a:rPr lang="pl-PL" sz="1400" b="1" kern="120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sz="1400" b="1" kern="1200" dirty="0" smtClean="0">
              <a:solidFill>
                <a:srgbClr val="283172"/>
              </a:solidFill>
              <a:latin typeface="Source Sans Pro" pitchFamily="34" charset="-18"/>
            </a:rPr>
            <a:t>i </a:t>
          </a:r>
          <a:r>
            <a:rPr lang="pl-PL" sz="1400" b="1" kern="1200" dirty="0" smtClean="0">
              <a:solidFill>
                <a:srgbClr val="283172"/>
              </a:solidFill>
              <a:latin typeface="Source Sans Pro" pitchFamily="34" charset="-18"/>
            </a:rPr>
            <a:t>odnajdywanie sposobów radzenia sobie </a:t>
          </a:r>
          <a:r>
            <a:rPr lang="pl-PL" sz="1400" kern="1200" dirty="0" smtClean="0">
              <a:solidFill>
                <a:srgbClr val="283172"/>
              </a:solidFill>
              <a:latin typeface="Source Sans Pro" pitchFamily="34" charset="-18"/>
            </a:rPr>
            <a:t>ze stresem.</a:t>
          </a:r>
          <a:endParaRPr lang="pl-PL" sz="1400" kern="1200" dirty="0">
            <a:solidFill>
              <a:srgbClr val="283172"/>
            </a:solidFill>
            <a:latin typeface="Source Sans Pro" pitchFamily="34" charset="-18"/>
          </a:endParaRPr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400" b="1" kern="1200" dirty="0" smtClean="0">
              <a:solidFill>
                <a:srgbClr val="283172"/>
              </a:solidFill>
              <a:latin typeface="Source Sans Pro" pitchFamily="34" charset="-18"/>
            </a:rPr>
            <a:t>Praktykowanie radzenia sobie na warsztatach </a:t>
          </a:r>
          <a:r>
            <a:rPr lang="pl-PL" sz="1400" kern="1200" dirty="0" smtClean="0">
              <a:solidFill>
                <a:srgbClr val="283172"/>
              </a:solidFill>
              <a:latin typeface="Source Sans Pro" pitchFamily="34" charset="-18"/>
            </a:rPr>
            <a:t>poświęconych tematyce stresu </a:t>
          </a:r>
          <a:br>
            <a:rPr lang="pl-PL" sz="1400" kern="120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sz="1400" kern="1200" dirty="0" smtClean="0">
              <a:solidFill>
                <a:srgbClr val="283172"/>
              </a:solidFill>
              <a:latin typeface="Source Sans Pro" pitchFamily="34" charset="-18"/>
            </a:rPr>
            <a:t>w czasie kształcenia zawodowego.</a:t>
          </a:r>
          <a:endParaRPr lang="pl-PL" sz="1400" kern="1200" dirty="0">
            <a:solidFill>
              <a:srgbClr val="283172"/>
            </a:solidFill>
            <a:latin typeface="Source Sans Pro" pitchFamily="34" charset="-18"/>
          </a:endParaRPr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400" b="1" kern="1200" dirty="0" smtClean="0">
              <a:solidFill>
                <a:srgbClr val="283172"/>
              </a:solidFill>
              <a:latin typeface="Source Sans Pro" pitchFamily="34" charset="-18"/>
            </a:rPr>
            <a:t>Diagnoza osobowości i predyspozycji zawodowych </a:t>
          </a:r>
          <a:r>
            <a:rPr lang="pl-PL" sz="1400" kern="1200" dirty="0" smtClean="0">
              <a:solidFill>
                <a:srgbClr val="283172"/>
              </a:solidFill>
              <a:latin typeface="Source Sans Pro" pitchFamily="34" charset="-18"/>
            </a:rPr>
            <a:t>podczas przygotowania studentów do pracy nauczyciela.</a:t>
          </a:r>
          <a:endParaRPr lang="pl-PL" sz="1400" kern="1200" dirty="0">
            <a:solidFill>
              <a:srgbClr val="283172"/>
            </a:solidFill>
            <a:latin typeface="Source Sans Pro" pitchFamily="34" charset="-18"/>
          </a:endParaRPr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400" b="1" kern="1200" dirty="0" smtClean="0">
              <a:solidFill>
                <a:srgbClr val="283172"/>
              </a:solidFill>
              <a:latin typeface="Source Sans Pro" pitchFamily="34" charset="-18"/>
            </a:rPr>
            <a:t>Zmiany na etapie studiów wyższych.</a:t>
          </a:r>
          <a:endParaRPr lang="pl-PL" sz="1400" kern="1200" dirty="0">
            <a:solidFill>
              <a:srgbClr val="283172"/>
            </a:solidFill>
            <a:latin typeface="Source Sans Pro" pitchFamily="34" charset="-18"/>
          </a:endParaRPr>
        </a:p>
      </dsp:txBody>
      <dsp:txXfrm rot="5400000">
        <a:off x="2808803" y="-375412"/>
        <a:ext cx="2802770" cy="4129024"/>
      </dsp:txXfrm>
    </dsp:sp>
    <dsp:sp modelId="{EF32BC6A-8851-4D1C-AD24-056CBC12287A}">
      <dsp:nvSpPr>
        <dsp:cNvPr id="0" name=""/>
        <dsp:cNvSpPr/>
      </dsp:nvSpPr>
      <dsp:spPr>
        <a:xfrm>
          <a:off x="104888" y="54135"/>
          <a:ext cx="1968777" cy="3258240"/>
        </a:xfrm>
        <a:prstGeom prst="rect">
          <a:avLst/>
        </a:prstGeom>
        <a:solidFill>
          <a:srgbClr val="FF8F00"/>
        </a:solidFill>
        <a:ln w="25400" cap="flat" cmpd="sng" algn="ctr">
          <a:solidFill>
            <a:schemeClr val="bg1">
              <a:lumMod val="95000"/>
            </a:schemeClr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b="0" kern="1200" dirty="0" smtClean="0">
              <a:solidFill>
                <a:schemeClr val="bg1"/>
              </a:solidFill>
              <a:latin typeface="Source Sans Pro" pitchFamily="34" charset="-18"/>
            </a:rPr>
            <a:t>Stres </a:t>
          </a:r>
          <a:br>
            <a:rPr lang="pl-PL" sz="2000" b="0" kern="1200" dirty="0" smtClean="0">
              <a:solidFill>
                <a:schemeClr val="bg1"/>
              </a:solidFill>
              <a:latin typeface="Source Sans Pro" pitchFamily="34" charset="-18"/>
            </a:rPr>
          </a:br>
          <a:r>
            <a:rPr lang="pl-PL" sz="2000" b="0" kern="1200" dirty="0" smtClean="0">
              <a:solidFill>
                <a:schemeClr val="bg1"/>
              </a:solidFill>
              <a:latin typeface="Source Sans Pro" pitchFamily="34" charset="-18"/>
            </a:rPr>
            <a:t>i wypalenie zawodowe – rekomendacje </a:t>
          </a:r>
          <a:endParaRPr lang="pl-PL" sz="2000" b="0" kern="1200" dirty="0">
            <a:solidFill>
              <a:schemeClr val="bg1"/>
            </a:solidFill>
            <a:latin typeface="Source Sans Pro" pitchFamily="34" charset="-18"/>
          </a:endParaRPr>
        </a:p>
      </dsp:txBody>
      <dsp:txXfrm>
        <a:off x="104888" y="54135"/>
        <a:ext cx="1968777" cy="3258240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0C3801B-022C-4A35-B0AD-C0D20D28322B}">
      <dsp:nvSpPr>
        <dsp:cNvPr id="0" name=""/>
        <dsp:cNvSpPr/>
      </dsp:nvSpPr>
      <dsp:spPr>
        <a:xfrm rot="5400000">
          <a:off x="2730929" y="-375412"/>
          <a:ext cx="2958519" cy="4129024"/>
        </a:xfrm>
        <a:prstGeom prst="rect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bg1">
              <a:lumMod val="95000"/>
            </a:schemeClr>
          </a:solidFill>
          <a:prstDash val="solid"/>
        </a:ln>
        <a:effectLst/>
        <a:scene3d>
          <a:camera prst="orthographicFront"/>
          <a:lightRig rig="flat" dir="t"/>
        </a:scene3d>
        <a:sp3d extrusionH="12700"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77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300" kern="1200" dirty="0" smtClean="0">
              <a:solidFill>
                <a:srgbClr val="283172"/>
              </a:solidFill>
              <a:latin typeface="Source Sans Pro" pitchFamily="34" charset="-18"/>
            </a:rPr>
            <a:t>Stań w swojej obronie.</a:t>
          </a:r>
          <a:endParaRPr lang="pl-PL" sz="1300" kern="1200" dirty="0">
            <a:solidFill>
              <a:srgbClr val="283172"/>
            </a:solidFill>
            <a:latin typeface="Source Sans Pro" pitchFamily="34" charset="-18"/>
          </a:endParaRPr>
        </a:p>
        <a:p>
          <a:pPr marL="114300" lvl="1" indent="-114300" algn="l" defTabSz="577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300" kern="1200" smtClean="0">
              <a:solidFill>
                <a:srgbClr val="283172"/>
              </a:solidFill>
              <a:latin typeface="Source Sans Pro" pitchFamily="34" charset="-18"/>
            </a:rPr>
            <a:t>„Czy ważniejsze jest dla mnie udowodnienie mojej niewinności czy utrzymanie dobrej relacji z moim oskarżycielem?”.</a:t>
          </a:r>
          <a:endParaRPr lang="pl-PL" sz="1300" kern="1200" dirty="0">
            <a:solidFill>
              <a:srgbClr val="283172"/>
            </a:solidFill>
            <a:latin typeface="Source Sans Pro" pitchFamily="34" charset="-18"/>
          </a:endParaRPr>
        </a:p>
        <a:p>
          <a:pPr marL="114300" lvl="1" indent="-114300" algn="l" defTabSz="577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300" kern="1200" dirty="0" smtClean="0">
              <a:solidFill>
                <a:srgbClr val="283172"/>
              </a:solidFill>
              <a:latin typeface="Source Sans Pro" pitchFamily="34" charset="-18"/>
            </a:rPr>
            <a:t>Możesz postawić na swoją wygraną </a:t>
          </a:r>
          <a:r>
            <a:rPr lang="pl-PL" sz="1300" kern="1200" dirty="0" smtClean="0">
              <a:solidFill>
                <a:srgbClr val="283172"/>
              </a:solidFill>
              <a:latin typeface="Source Sans Pro" pitchFamily="34" charset="-18"/>
            </a:rPr>
            <a:t/>
          </a:r>
          <a:br>
            <a:rPr lang="pl-PL" sz="1300" kern="120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sz="1300" kern="1200" dirty="0" smtClean="0">
              <a:solidFill>
                <a:srgbClr val="283172"/>
              </a:solidFill>
              <a:latin typeface="Source Sans Pro" pitchFamily="34" charset="-18"/>
            </a:rPr>
            <a:t>i </a:t>
          </a:r>
          <a:r>
            <a:rPr lang="pl-PL" sz="1300" kern="1200" dirty="0" smtClean="0">
              <a:solidFill>
                <a:srgbClr val="283172"/>
              </a:solidFill>
              <a:latin typeface="Source Sans Pro" pitchFamily="34" charset="-18"/>
            </a:rPr>
            <a:t>zakończyć konflikt </a:t>
          </a:r>
          <a:br>
            <a:rPr lang="pl-PL" sz="1300" kern="120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sz="1300" kern="1200" dirty="0" smtClean="0">
              <a:solidFill>
                <a:srgbClr val="283172"/>
              </a:solidFill>
              <a:latin typeface="Source Sans Pro" pitchFamily="34" charset="-18"/>
            </a:rPr>
            <a:t>w tym miejscu (ale zawsze możesz wrócić) lub przejść do kolejnych etapów.</a:t>
          </a:r>
          <a:endParaRPr lang="pl-PL" sz="1300" kern="1200" dirty="0">
            <a:solidFill>
              <a:srgbClr val="283172"/>
            </a:solidFill>
            <a:latin typeface="Source Sans Pro" pitchFamily="34" charset="-18"/>
          </a:endParaRPr>
        </a:p>
        <a:p>
          <a:pPr marL="114300" lvl="1" indent="-114300" algn="l" defTabSz="577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300" kern="1200" smtClean="0">
              <a:solidFill>
                <a:srgbClr val="283172"/>
              </a:solidFill>
              <a:latin typeface="Source Sans Pro" pitchFamily="34" charset="-18"/>
            </a:rPr>
            <a:t>„Która część oskarżenia jest prawdziwa, nawet jeśli jest to tylko niewielkie ziarno prawdy lub pewien ograniczony jej aspekt?”.</a:t>
          </a:r>
          <a:endParaRPr lang="pl-PL" sz="1300" kern="1200" dirty="0">
            <a:solidFill>
              <a:srgbClr val="283172"/>
            </a:solidFill>
            <a:latin typeface="Source Sans Pro" pitchFamily="34" charset="-18"/>
          </a:endParaRPr>
        </a:p>
        <a:p>
          <a:pPr marL="114300" lvl="1" indent="-114300" algn="l" defTabSz="577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300" kern="1200" smtClean="0">
              <a:solidFill>
                <a:srgbClr val="283172"/>
              </a:solidFill>
              <a:latin typeface="Source Sans Pro" pitchFamily="34" charset="-18"/>
            </a:rPr>
            <a:t>Dalsza eksploracja oskarżenia.</a:t>
          </a:r>
          <a:endParaRPr lang="pl-PL" sz="1300" kern="1200" dirty="0">
            <a:solidFill>
              <a:srgbClr val="283172"/>
            </a:solidFill>
            <a:latin typeface="Source Sans Pro" pitchFamily="34" charset="-18"/>
          </a:endParaRPr>
        </a:p>
        <a:p>
          <a:pPr marL="114300" lvl="1" indent="-114300" algn="l" defTabSz="577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300" kern="1200" dirty="0" smtClean="0">
              <a:solidFill>
                <a:srgbClr val="283172"/>
              </a:solidFill>
              <a:latin typeface="Source Sans Pro" pitchFamily="34" charset="-18"/>
            </a:rPr>
            <a:t>Wytłumacz swojemu oponentowi, z jaką częścią jego zarzutu się zgadzasz.</a:t>
          </a:r>
          <a:endParaRPr lang="pl-PL" sz="1300" kern="1200" dirty="0">
            <a:solidFill>
              <a:srgbClr val="283172"/>
            </a:solidFill>
            <a:latin typeface="Source Sans Pro" pitchFamily="34" charset="-18"/>
          </a:endParaRPr>
        </a:p>
      </dsp:txBody>
      <dsp:txXfrm rot="5400000">
        <a:off x="2730929" y="-375412"/>
        <a:ext cx="2958519" cy="4129024"/>
      </dsp:txXfrm>
    </dsp:sp>
    <dsp:sp modelId="{EF32BC6A-8851-4D1C-AD24-056CBC12287A}">
      <dsp:nvSpPr>
        <dsp:cNvPr id="0" name=""/>
        <dsp:cNvSpPr/>
      </dsp:nvSpPr>
      <dsp:spPr>
        <a:xfrm>
          <a:off x="104888" y="55732"/>
          <a:ext cx="1968777" cy="3255058"/>
        </a:xfrm>
        <a:prstGeom prst="rect">
          <a:avLst/>
        </a:prstGeom>
        <a:solidFill>
          <a:srgbClr val="FF8F00"/>
        </a:solidFill>
        <a:ln w="25400" cap="flat" cmpd="sng" algn="ctr">
          <a:solidFill>
            <a:schemeClr val="bg1">
              <a:lumMod val="95000"/>
            </a:schemeClr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b="0" kern="1200" dirty="0" smtClean="0">
              <a:solidFill>
                <a:schemeClr val="bg1"/>
              </a:solidFill>
              <a:latin typeface="Source Sans Pro" pitchFamily="34" charset="-18"/>
            </a:rPr>
            <a:t>„Zestaw pierwszej pomocy” </a:t>
          </a:r>
          <a:br>
            <a:rPr lang="pl-PL" sz="2000" b="0" kern="1200" dirty="0" smtClean="0">
              <a:solidFill>
                <a:schemeClr val="bg1"/>
              </a:solidFill>
              <a:latin typeface="Source Sans Pro" pitchFamily="34" charset="-18"/>
            </a:rPr>
          </a:br>
          <a:r>
            <a:rPr lang="pl-PL" sz="2000" kern="1200" dirty="0" smtClean="0">
              <a:solidFill>
                <a:schemeClr val="bg1"/>
              </a:solidFill>
              <a:latin typeface="Source Sans Pro" pitchFamily="34" charset="-18"/>
            </a:rPr>
            <a:t>w sytuacji konfliktu</a:t>
          </a:r>
          <a:endParaRPr lang="pl-PL" sz="2000" b="0" kern="1200" dirty="0">
            <a:solidFill>
              <a:schemeClr val="bg1"/>
            </a:solidFill>
            <a:latin typeface="Source Sans Pro" pitchFamily="34" charset="-18"/>
          </a:endParaRPr>
        </a:p>
      </dsp:txBody>
      <dsp:txXfrm>
        <a:off x="104888" y="55732"/>
        <a:ext cx="1968777" cy="3255058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66969E0-1FDB-49C6-B5CB-1B730A8E4BDD}">
      <dsp:nvSpPr>
        <dsp:cNvPr id="0" name=""/>
        <dsp:cNvSpPr/>
      </dsp:nvSpPr>
      <dsp:spPr>
        <a:xfrm>
          <a:off x="771" y="673289"/>
          <a:ext cx="1805885" cy="902942"/>
        </a:xfrm>
        <a:prstGeom prst="rect">
          <a:avLst/>
        </a:prstGeom>
        <a:solidFill>
          <a:srgbClr val="FF8F00"/>
        </a:solidFill>
        <a:ln w="12700" cap="flat" cmpd="sng" algn="ctr">
          <a:solidFill>
            <a:srgbClr val="FF8F00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>
              <a:solidFill>
                <a:schemeClr val="bg1"/>
              </a:solidFill>
              <a:latin typeface="Source Sans Pro" pitchFamily="34" charset="-18"/>
            </a:rPr>
            <a:t>Asymetryczny </a:t>
          </a:r>
          <a:endParaRPr lang="pl-PL" sz="1800" kern="1200" dirty="0">
            <a:solidFill>
              <a:schemeClr val="bg1"/>
            </a:solidFill>
            <a:latin typeface="Source Sans Pro" pitchFamily="34" charset="-18"/>
          </a:endParaRPr>
        </a:p>
      </dsp:txBody>
      <dsp:txXfrm>
        <a:off x="771" y="673289"/>
        <a:ext cx="1805885" cy="902942"/>
      </dsp:txXfrm>
    </dsp:sp>
    <dsp:sp modelId="{98B8DEA2-95B5-49C7-A47E-E8E676A0335F}">
      <dsp:nvSpPr>
        <dsp:cNvPr id="0" name=""/>
        <dsp:cNvSpPr/>
      </dsp:nvSpPr>
      <dsp:spPr>
        <a:xfrm>
          <a:off x="181360" y="1576232"/>
          <a:ext cx="180588" cy="6772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77207"/>
              </a:lnTo>
              <a:lnTo>
                <a:pt x="180588" y="677207"/>
              </a:lnTo>
            </a:path>
          </a:pathLst>
        </a:custGeom>
        <a:noFill/>
        <a:ln w="12700" cap="flat" cmpd="sng" algn="ctr">
          <a:solidFill>
            <a:srgbClr val="283172"/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4736661-2D5F-43AB-AEE7-406C3075A248}">
      <dsp:nvSpPr>
        <dsp:cNvPr id="0" name=""/>
        <dsp:cNvSpPr/>
      </dsp:nvSpPr>
      <dsp:spPr>
        <a:xfrm>
          <a:off x="361948" y="1801967"/>
          <a:ext cx="1444708" cy="902942"/>
        </a:xfrm>
        <a:prstGeom prst="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rgbClr val="283172"/>
          </a:solidFill>
          <a:prstDash val="solid"/>
        </a:ln>
        <a:effectLst/>
        <a:scene3d>
          <a:camera prst="orthographicFront"/>
          <a:lightRig rig="flat" dir="t"/>
        </a:scene3d>
        <a:sp3d z="-190500" extrusionH="12700"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300" kern="1200" dirty="0" smtClean="0">
              <a:solidFill>
                <a:srgbClr val="283172"/>
              </a:solidFill>
              <a:latin typeface="Source Sans Pro" pitchFamily="34" charset="-18"/>
            </a:rPr>
            <a:t>Nauczyciel jest inicjatorem </a:t>
          </a:r>
          <a:br>
            <a:rPr lang="pl-PL" sz="1300" kern="120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sz="1300" kern="1200" dirty="0" smtClean="0">
              <a:solidFill>
                <a:srgbClr val="283172"/>
              </a:solidFill>
              <a:latin typeface="Source Sans Pro" pitchFamily="34" charset="-18"/>
            </a:rPr>
            <a:t>i organizatorem.</a:t>
          </a:r>
          <a:endParaRPr lang="pl-PL" sz="1300" kern="1200" dirty="0">
            <a:solidFill>
              <a:srgbClr val="283172"/>
            </a:solidFill>
            <a:latin typeface="Source Sans Pro" pitchFamily="34" charset="-18"/>
          </a:endParaRPr>
        </a:p>
      </dsp:txBody>
      <dsp:txXfrm>
        <a:off x="361948" y="1801967"/>
        <a:ext cx="1444708" cy="902942"/>
      </dsp:txXfrm>
    </dsp:sp>
    <dsp:sp modelId="{EE613E65-3EC3-4181-9CA9-DF9BDA54892C}">
      <dsp:nvSpPr>
        <dsp:cNvPr id="0" name=""/>
        <dsp:cNvSpPr/>
      </dsp:nvSpPr>
      <dsp:spPr>
        <a:xfrm>
          <a:off x="2258129" y="673289"/>
          <a:ext cx="1805885" cy="902942"/>
        </a:xfrm>
        <a:prstGeom prst="rect">
          <a:avLst/>
        </a:prstGeom>
        <a:solidFill>
          <a:srgbClr val="FF8F00"/>
        </a:solidFill>
        <a:ln w="12700" cap="flat" cmpd="sng" algn="ctr">
          <a:solidFill>
            <a:srgbClr val="FF8F00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>
              <a:solidFill>
                <a:schemeClr val="bg1"/>
              </a:solidFill>
              <a:latin typeface="Source Sans Pro" pitchFamily="34" charset="-18"/>
            </a:rPr>
            <a:t>Scentralizowany </a:t>
          </a:r>
          <a:endParaRPr lang="pl-PL" sz="1800" kern="1200" dirty="0">
            <a:solidFill>
              <a:schemeClr val="bg1"/>
            </a:solidFill>
            <a:latin typeface="Source Sans Pro" pitchFamily="34" charset="-18"/>
          </a:endParaRPr>
        </a:p>
      </dsp:txBody>
      <dsp:txXfrm>
        <a:off x="2258129" y="673289"/>
        <a:ext cx="1805885" cy="902942"/>
      </dsp:txXfrm>
    </dsp:sp>
    <dsp:sp modelId="{2AF8A04A-70AE-4CFC-9CE4-B5AF60251C4D}">
      <dsp:nvSpPr>
        <dsp:cNvPr id="0" name=""/>
        <dsp:cNvSpPr/>
      </dsp:nvSpPr>
      <dsp:spPr>
        <a:xfrm>
          <a:off x="2438717" y="1576232"/>
          <a:ext cx="180588" cy="6772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77207"/>
              </a:lnTo>
              <a:lnTo>
                <a:pt x="180588" y="677207"/>
              </a:lnTo>
            </a:path>
          </a:pathLst>
        </a:custGeom>
        <a:noFill/>
        <a:ln w="12700" cap="flat" cmpd="sng" algn="ctr">
          <a:solidFill>
            <a:srgbClr val="283172"/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313A12-C1FC-43D8-A71E-8B3B3386CC4E}">
      <dsp:nvSpPr>
        <dsp:cNvPr id="0" name=""/>
        <dsp:cNvSpPr/>
      </dsp:nvSpPr>
      <dsp:spPr>
        <a:xfrm>
          <a:off x="2619306" y="1801967"/>
          <a:ext cx="1444708" cy="902942"/>
        </a:xfrm>
        <a:prstGeom prst="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rgbClr val="283172"/>
          </a:solidFill>
          <a:prstDash val="solid"/>
        </a:ln>
        <a:effectLst/>
        <a:scene3d>
          <a:camera prst="orthographicFront"/>
          <a:lightRig rig="flat" dir="t"/>
        </a:scene3d>
        <a:sp3d z="-190500" extrusionH="12700"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300" kern="1200" dirty="0" smtClean="0">
              <a:solidFill>
                <a:srgbClr val="283172"/>
              </a:solidFill>
              <a:latin typeface="Source Sans Pro" pitchFamily="34" charset="-18"/>
            </a:rPr>
            <a:t>Nauczyciel </a:t>
          </a:r>
          <a:br>
            <a:rPr lang="pl-PL" sz="1300" kern="120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sz="1300" kern="1200" dirty="0" smtClean="0">
              <a:solidFill>
                <a:srgbClr val="283172"/>
              </a:solidFill>
              <a:latin typeface="Source Sans Pro" pitchFamily="34" charset="-18"/>
            </a:rPr>
            <a:t>i uczniowie zajmują różne pozycje </a:t>
          </a:r>
          <a:br>
            <a:rPr lang="pl-PL" sz="1300" kern="120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sz="1300" kern="1200" dirty="0" smtClean="0">
              <a:solidFill>
                <a:srgbClr val="283172"/>
              </a:solidFill>
              <a:latin typeface="Source Sans Pro" pitchFamily="34" charset="-18"/>
            </a:rPr>
            <a:t>w herarchii.</a:t>
          </a:r>
          <a:endParaRPr lang="pl-PL" sz="1300" kern="1200" dirty="0">
            <a:solidFill>
              <a:srgbClr val="283172"/>
            </a:solidFill>
            <a:latin typeface="Source Sans Pro" pitchFamily="34" charset="-18"/>
          </a:endParaRPr>
        </a:p>
      </dsp:txBody>
      <dsp:txXfrm>
        <a:off x="2619306" y="1801967"/>
        <a:ext cx="1444708" cy="902942"/>
      </dsp:txXfrm>
    </dsp:sp>
    <dsp:sp modelId="{72DB39D0-6C69-481A-88BC-D87E47C5B7CD}">
      <dsp:nvSpPr>
        <dsp:cNvPr id="0" name=""/>
        <dsp:cNvSpPr/>
      </dsp:nvSpPr>
      <dsp:spPr>
        <a:xfrm>
          <a:off x="4515486" y="673289"/>
          <a:ext cx="1805885" cy="902942"/>
        </a:xfrm>
        <a:prstGeom prst="rect">
          <a:avLst/>
        </a:prstGeom>
        <a:solidFill>
          <a:srgbClr val="FF8F00"/>
        </a:solidFill>
        <a:ln w="12700" cap="flat" cmpd="sng" algn="ctr">
          <a:solidFill>
            <a:srgbClr val="FF8F00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>
              <a:solidFill>
                <a:schemeClr val="bg1"/>
              </a:solidFill>
              <a:latin typeface="Source Sans Pro" pitchFamily="34" charset="-18"/>
            </a:rPr>
            <a:t>Wertykalny </a:t>
          </a:r>
          <a:endParaRPr lang="pl-PL" sz="1800" kern="1200" dirty="0">
            <a:solidFill>
              <a:schemeClr val="bg1"/>
            </a:solidFill>
            <a:latin typeface="Source Sans Pro" pitchFamily="34" charset="-18"/>
          </a:endParaRPr>
        </a:p>
      </dsp:txBody>
      <dsp:txXfrm>
        <a:off x="4515486" y="673289"/>
        <a:ext cx="1805885" cy="902942"/>
      </dsp:txXfrm>
    </dsp:sp>
    <dsp:sp modelId="{9364F3D7-8F24-4E7A-9AB6-7634498F1E95}">
      <dsp:nvSpPr>
        <dsp:cNvPr id="0" name=""/>
        <dsp:cNvSpPr/>
      </dsp:nvSpPr>
      <dsp:spPr>
        <a:xfrm>
          <a:off x="4696074" y="1576232"/>
          <a:ext cx="180588" cy="6772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77207"/>
              </a:lnTo>
              <a:lnTo>
                <a:pt x="180588" y="677207"/>
              </a:lnTo>
            </a:path>
          </a:pathLst>
        </a:custGeom>
        <a:noFill/>
        <a:ln w="12700" cap="flat" cmpd="sng" algn="ctr">
          <a:solidFill>
            <a:srgbClr val="283172"/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B89F562-2C59-4141-A85C-ED2F1B03A418}">
      <dsp:nvSpPr>
        <dsp:cNvPr id="0" name=""/>
        <dsp:cNvSpPr/>
      </dsp:nvSpPr>
      <dsp:spPr>
        <a:xfrm>
          <a:off x="4876663" y="1801967"/>
          <a:ext cx="1444708" cy="902942"/>
        </a:xfrm>
        <a:prstGeom prst="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rgbClr val="283172"/>
          </a:solidFill>
          <a:prstDash val="solid"/>
        </a:ln>
        <a:effectLst/>
        <a:scene3d>
          <a:camera prst="orthographicFront"/>
          <a:lightRig rig="flat" dir="t"/>
        </a:scene3d>
        <a:sp3d z="-190500" extrusionH="12700"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300" kern="1200" dirty="0" smtClean="0">
              <a:solidFill>
                <a:srgbClr val="283172"/>
              </a:solidFill>
              <a:latin typeface="Source Sans Pro" pitchFamily="34" charset="-18"/>
            </a:rPr>
            <a:t>Nauczyciel zajmuje centralną pozycję </a:t>
          </a:r>
          <a:br>
            <a:rPr lang="pl-PL" sz="1300" kern="120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sz="1300" kern="1200" dirty="0" smtClean="0">
              <a:solidFill>
                <a:srgbClr val="283172"/>
              </a:solidFill>
              <a:latin typeface="Source Sans Pro" pitchFamily="34" charset="-18"/>
            </a:rPr>
            <a:t>w grupie.</a:t>
          </a:r>
          <a:endParaRPr lang="pl-PL" sz="1300" kern="1200" dirty="0">
            <a:solidFill>
              <a:srgbClr val="283172"/>
            </a:solidFill>
            <a:latin typeface="Source Sans Pro" pitchFamily="34" charset="-18"/>
          </a:endParaRPr>
        </a:p>
      </dsp:txBody>
      <dsp:txXfrm>
        <a:off x="4876663" y="1801967"/>
        <a:ext cx="1444708" cy="902942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6C9B451-7769-499B-BB5D-2DECA92EF1DA}">
      <dsp:nvSpPr>
        <dsp:cNvPr id="0" name=""/>
        <dsp:cNvSpPr/>
      </dsp:nvSpPr>
      <dsp:spPr>
        <a:xfrm>
          <a:off x="0" y="0"/>
          <a:ext cx="6192716" cy="610739"/>
        </a:xfrm>
        <a:prstGeom prst="rect">
          <a:avLst/>
        </a:prstGeom>
        <a:noFill/>
        <a:ln w="19050" cap="flat" cmpd="sng" algn="ctr">
          <a:solidFill>
            <a:srgbClr val="283172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>
              <a:solidFill>
                <a:srgbClr val="283172"/>
              </a:solidFill>
              <a:latin typeface="Source Sans Pro Semibold" pitchFamily="34" charset="-18"/>
            </a:rPr>
            <a:t>Efektywna komunikacja między nauczycielem a uczniami </a:t>
          </a:r>
          <a:r>
            <a:rPr lang="pl-PL" sz="1800" kern="1200" dirty="0" smtClean="0">
              <a:solidFill>
                <a:srgbClr val="283172"/>
              </a:solidFill>
              <a:latin typeface="Source Sans Pro Semibold" pitchFamily="34" charset="-18"/>
            </a:rPr>
            <a:t/>
          </a:r>
          <a:br>
            <a:rPr lang="pl-PL" sz="1800" kern="1200" dirty="0" smtClean="0">
              <a:solidFill>
                <a:srgbClr val="283172"/>
              </a:solidFill>
              <a:latin typeface="Source Sans Pro Semibold" pitchFamily="34" charset="-18"/>
            </a:rPr>
          </a:br>
          <a:r>
            <a:rPr lang="pl-PL" sz="1800" kern="1200" dirty="0" smtClean="0">
              <a:solidFill>
                <a:srgbClr val="283172"/>
              </a:solidFill>
              <a:latin typeface="Source Sans Pro Semibold" pitchFamily="34" charset="-18"/>
            </a:rPr>
            <a:t>– </a:t>
          </a:r>
          <a:r>
            <a:rPr lang="pl-PL" sz="1800" kern="1200" dirty="0" smtClean="0">
              <a:solidFill>
                <a:srgbClr val="283172"/>
              </a:solidFill>
              <a:latin typeface="Source Sans Pro Semibold" pitchFamily="34" charset="-18"/>
            </a:rPr>
            <a:t>rekomendacje </a:t>
          </a:r>
          <a:endParaRPr lang="pl-PL" sz="1800" kern="1200" dirty="0">
            <a:solidFill>
              <a:srgbClr val="283172"/>
            </a:solidFill>
            <a:latin typeface="Source Sans Pro Semibold" pitchFamily="34" charset="-18"/>
          </a:endParaRPr>
        </a:p>
      </dsp:txBody>
      <dsp:txXfrm>
        <a:off x="0" y="0"/>
        <a:ext cx="6192716" cy="610739"/>
      </dsp:txXfrm>
    </dsp:sp>
    <dsp:sp modelId="{25347F79-F8DB-498A-82EE-50A6F9F0F0E7}">
      <dsp:nvSpPr>
        <dsp:cNvPr id="0" name=""/>
        <dsp:cNvSpPr/>
      </dsp:nvSpPr>
      <dsp:spPr>
        <a:xfrm>
          <a:off x="0" y="622111"/>
          <a:ext cx="6480720" cy="29062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5763" tIns="15240" rIns="85344" bIns="15240" numCol="1" spcCol="1270" anchor="t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200" b="0" kern="1200" dirty="0" smtClean="0">
              <a:solidFill>
                <a:srgbClr val="283172"/>
              </a:solidFill>
              <a:latin typeface="Source Sans Pro Semibold" pitchFamily="34" charset="-18"/>
            </a:rPr>
            <a:t>Weryfikacja kompetencji komunikacyjnych </a:t>
          </a:r>
          <a:r>
            <a:rPr lang="pl-PL" sz="1200" kern="1200" dirty="0" smtClean="0">
              <a:solidFill>
                <a:srgbClr val="283172"/>
              </a:solidFill>
              <a:latin typeface="Source Sans Pro" pitchFamily="34" charset="-18"/>
            </a:rPr>
            <a:t>u kandydatów na studia czy specjalizacje przygotowujące do pracy nauczyciela; należy zwracać szczególną uwagę na ich zdolności empatyczne i umiejętność nawiązywania emocjonalnego kontaktu z uczniami. </a:t>
          </a:r>
          <a:br>
            <a:rPr lang="pl-PL" sz="1200" kern="120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sz="1200" kern="1200" dirty="0" smtClean="0">
              <a:solidFill>
                <a:srgbClr val="283172"/>
              </a:solidFill>
              <a:latin typeface="Source Sans Pro" pitchFamily="34" charset="-18"/>
            </a:rPr>
            <a:t>Weryfikacja może mieć postać rozmowy kwalifikacyjnej.</a:t>
          </a:r>
          <a:endParaRPr lang="pl-PL" sz="1200" kern="1200" dirty="0">
            <a:solidFill>
              <a:srgbClr val="283172"/>
            </a:solidFill>
            <a:latin typeface="Source Sans Pro" pitchFamily="34" charset="-18"/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200" kern="1200" dirty="0" smtClean="0">
              <a:solidFill>
                <a:srgbClr val="283172"/>
              </a:solidFill>
              <a:latin typeface="Source Sans Pro" pitchFamily="34" charset="-18"/>
            </a:rPr>
            <a:t>Wykazywanie się </a:t>
          </a:r>
          <a:r>
            <a:rPr lang="pl-PL" sz="1200" b="1" kern="1200" dirty="0" smtClean="0">
              <a:solidFill>
                <a:srgbClr val="283172"/>
              </a:solidFill>
              <a:latin typeface="Source Sans Pro Semibold" pitchFamily="34" charset="-18"/>
            </a:rPr>
            <a:t>świadomością swoich ograniczeń w zakresie komunikacji</a:t>
          </a:r>
          <a:r>
            <a:rPr lang="pl-PL" sz="1200" kern="1200" dirty="0" smtClean="0">
              <a:solidFill>
                <a:srgbClr val="283172"/>
              </a:solidFill>
              <a:latin typeface="Source Sans Pro" pitchFamily="34" charset="-18"/>
            </a:rPr>
            <a:t>, kontrolowanie swoich odruchów i reakcji podczas zajęć lekcyjnych.</a:t>
          </a:r>
          <a:endParaRPr lang="pl-PL" sz="1200" kern="1200" dirty="0">
            <a:solidFill>
              <a:srgbClr val="283172"/>
            </a:solidFill>
            <a:latin typeface="Source Sans Pro" pitchFamily="34" charset="-18"/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200" kern="1200" dirty="0" smtClean="0">
              <a:solidFill>
                <a:srgbClr val="283172"/>
              </a:solidFill>
              <a:latin typeface="Source Sans Pro" pitchFamily="34" charset="-18"/>
            </a:rPr>
            <a:t>Niezbędne jest, aby nauczyciel na początku każdej lekcji </a:t>
          </a:r>
          <a:r>
            <a:rPr lang="pl-PL" sz="1200" b="1" kern="1200" dirty="0" smtClean="0">
              <a:solidFill>
                <a:srgbClr val="283172"/>
              </a:solidFill>
              <a:latin typeface="Source Sans Pro Semibold" pitchFamily="34" charset="-18"/>
            </a:rPr>
            <a:t>zwracał uwagę na atmosferę panującą w klasie</a:t>
          </a:r>
          <a:r>
            <a:rPr lang="pl-PL" sz="1200" b="1" kern="1200" dirty="0" smtClean="0">
              <a:solidFill>
                <a:srgbClr val="283172"/>
              </a:solidFill>
              <a:latin typeface="Source Sans Pro" pitchFamily="34" charset="-18"/>
            </a:rPr>
            <a:t> </a:t>
          </a:r>
          <a:r>
            <a:rPr lang="pl-PL" sz="1200" kern="1200" dirty="0" smtClean="0">
              <a:solidFill>
                <a:srgbClr val="283172"/>
              </a:solidFill>
              <a:latin typeface="Source Sans Pro" pitchFamily="34" charset="-18"/>
            </a:rPr>
            <a:t>i podejmował odpowiednie środki, by dostosować do niej sposób komunikowania się z uczniami oraz sposób przekazywania informacji.</a:t>
          </a:r>
          <a:endParaRPr lang="pl-PL" sz="1200" kern="1200" dirty="0">
            <a:solidFill>
              <a:srgbClr val="283172"/>
            </a:solidFill>
            <a:latin typeface="Source Sans Pro" pitchFamily="34" charset="-18"/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200" kern="1200" dirty="0" smtClean="0">
              <a:solidFill>
                <a:srgbClr val="283172"/>
              </a:solidFill>
              <a:latin typeface="Source Sans Pro" pitchFamily="34" charset="-18"/>
            </a:rPr>
            <a:t>Uważne </a:t>
          </a:r>
          <a:r>
            <a:rPr lang="pl-PL" sz="1200" b="1" kern="1200" dirty="0" smtClean="0">
              <a:solidFill>
                <a:srgbClr val="283172"/>
              </a:solidFill>
              <a:latin typeface="Source Sans Pro Semibold" pitchFamily="34" charset="-18"/>
            </a:rPr>
            <a:t>wsłuchiwanie się w wypowiedzi uczniów i korygowanie ich błędów stylistycznych</a:t>
          </a:r>
          <a:r>
            <a:rPr lang="pl-PL" sz="1200" kern="1200" dirty="0" smtClean="0">
              <a:solidFill>
                <a:srgbClr val="283172"/>
              </a:solidFill>
              <a:latin typeface="Source Sans Pro" pitchFamily="34" charset="-18"/>
            </a:rPr>
            <a:t>, jednoczesne uważanie na treść, która jest najistotniejsza w procesie nauczania i powinna decydować o ocenie.</a:t>
          </a:r>
          <a:endParaRPr lang="pl-PL" sz="1200" kern="1200" dirty="0">
            <a:solidFill>
              <a:srgbClr val="283172"/>
            </a:solidFill>
            <a:latin typeface="Source Sans Pro" pitchFamily="34" charset="-18"/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200" b="1" kern="1200" dirty="0" smtClean="0">
              <a:solidFill>
                <a:srgbClr val="283172"/>
              </a:solidFill>
              <a:latin typeface="Source Sans Pro Semibold" pitchFamily="34" charset="-18"/>
            </a:rPr>
            <a:t>Dostosowywanie werbalnych środków przekazu informacji do potrzeb </a:t>
          </a:r>
          <a:r>
            <a:rPr lang="pl-PL" sz="1200" b="1" kern="1200" dirty="0" smtClean="0">
              <a:solidFill>
                <a:srgbClr val="283172"/>
              </a:solidFill>
              <a:latin typeface="Source Sans Pro Semibold" pitchFamily="34" charset="-18"/>
            </a:rPr>
            <a:t/>
          </a:r>
          <a:br>
            <a:rPr lang="pl-PL" sz="1200" b="1" kern="1200" dirty="0" smtClean="0">
              <a:solidFill>
                <a:srgbClr val="283172"/>
              </a:solidFill>
              <a:latin typeface="Source Sans Pro Semibold" pitchFamily="34" charset="-18"/>
            </a:rPr>
          </a:br>
          <a:r>
            <a:rPr lang="pl-PL" sz="1200" b="1" kern="1200" dirty="0" smtClean="0">
              <a:solidFill>
                <a:srgbClr val="283172"/>
              </a:solidFill>
              <a:latin typeface="Source Sans Pro Semibold" pitchFamily="34" charset="-18"/>
            </a:rPr>
            <a:t>i </a:t>
          </a:r>
          <a:r>
            <a:rPr lang="pl-PL" sz="1200" b="1" kern="1200" dirty="0" smtClean="0">
              <a:solidFill>
                <a:srgbClr val="283172"/>
              </a:solidFill>
              <a:latin typeface="Source Sans Pro Semibold" pitchFamily="34" charset="-18"/>
            </a:rPr>
            <a:t>umiejętności uczniów</a:t>
          </a:r>
          <a:r>
            <a:rPr lang="pl-PL" sz="1200" kern="1200" dirty="0" smtClean="0">
              <a:solidFill>
                <a:srgbClr val="283172"/>
              </a:solidFill>
              <a:latin typeface="Source Sans Pro" pitchFamily="34" charset="-18"/>
            </a:rPr>
            <a:t>, aby sposób przekazywania wiedzy przez nauczyciela był dla uczniów jasny i rzeczowy.</a:t>
          </a:r>
          <a:endParaRPr lang="pl-PL" sz="1200" kern="1200" dirty="0">
            <a:solidFill>
              <a:srgbClr val="283172"/>
            </a:solidFill>
            <a:latin typeface="Source Sans Pro" pitchFamily="34" charset="-18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200" b="1" kern="1200" dirty="0" smtClean="0">
              <a:solidFill>
                <a:srgbClr val="283172"/>
              </a:solidFill>
              <a:latin typeface="Source Sans Pro Semibold" pitchFamily="34" charset="-18"/>
            </a:rPr>
            <a:t>Świadomość nauczyciela </a:t>
          </a:r>
          <a:r>
            <a:rPr lang="pl-PL" sz="1200" kern="1200" dirty="0" smtClean="0">
              <a:solidFill>
                <a:srgbClr val="283172"/>
              </a:solidFill>
              <a:latin typeface="Source Sans Pro" pitchFamily="34" charset="-18"/>
            </a:rPr>
            <a:t>wysyłanych przez siebie </a:t>
          </a:r>
          <a:r>
            <a:rPr lang="pl-PL" sz="1200" b="1" kern="1200" dirty="0" smtClean="0">
              <a:solidFill>
                <a:srgbClr val="283172"/>
              </a:solidFill>
              <a:latin typeface="Source Sans Pro Semibold" pitchFamily="34" charset="-18"/>
            </a:rPr>
            <a:t>sygnałów niewerbalnych </a:t>
          </a:r>
          <a:r>
            <a:rPr lang="pl-PL" sz="1200" kern="1200" dirty="0" smtClean="0">
              <a:solidFill>
                <a:srgbClr val="283172"/>
              </a:solidFill>
              <a:latin typeface="Source Sans Pro" pitchFamily="34" charset="-18"/>
            </a:rPr>
            <a:t>oraz umiejętność właściwego odczytywania komunikatów wysyłanych przez uczniów</a:t>
          </a:r>
          <a:endParaRPr lang="pl-PL" sz="1200" kern="1200" dirty="0">
            <a:solidFill>
              <a:srgbClr val="283172"/>
            </a:solidFill>
            <a:latin typeface="Source Sans Pro" pitchFamily="34" charset="-18"/>
          </a:endParaRPr>
        </a:p>
      </dsp:txBody>
      <dsp:txXfrm>
        <a:off x="0" y="622111"/>
        <a:ext cx="6480720" cy="2906280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9C67A3D-103F-4706-B2AD-85D5471913B4}">
      <dsp:nvSpPr>
        <dsp:cNvPr id="0" name=""/>
        <dsp:cNvSpPr/>
      </dsp:nvSpPr>
      <dsp:spPr>
        <a:xfrm>
          <a:off x="418975" y="785038"/>
          <a:ext cx="1663303" cy="1453936"/>
        </a:xfrm>
        <a:prstGeom prst="rightArrow">
          <a:avLst>
            <a:gd name="adj1" fmla="val 70000"/>
            <a:gd name="adj2" fmla="val 50000"/>
          </a:avLst>
        </a:prstGeom>
        <a:solidFill>
          <a:schemeClr val="bg1">
            <a:lumMod val="85000"/>
          </a:schemeClr>
        </a:solidFill>
        <a:ln w="12700" cap="flat" cmpd="sng" algn="ctr">
          <a:solidFill>
            <a:srgbClr val="283172"/>
          </a:solidFill>
          <a:prstDash val="solid"/>
        </a:ln>
        <a:effectLst/>
        <a:scene3d>
          <a:camera prst="orthographicFront"/>
          <a:lightRig rig="flat" dir="t"/>
        </a:scene3d>
        <a:sp3d z="-190500" extrusionH="12700"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25400" tIns="6350" rIns="1270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000" kern="1200" dirty="0" smtClean="0">
              <a:solidFill>
                <a:srgbClr val="283172"/>
              </a:solidFill>
              <a:latin typeface="Source Sans Pro Semibold" pitchFamily="34" charset="-18"/>
            </a:rPr>
            <a:t>Faza orientacyjna</a:t>
          </a:r>
          <a:endParaRPr lang="pl-PL" sz="1000" kern="1200" dirty="0">
            <a:solidFill>
              <a:srgbClr val="283172"/>
            </a:solidFill>
            <a:latin typeface="Source Sans Pro Semibold" pitchFamily="34" charset="-18"/>
          </a:endParaRPr>
        </a:p>
      </dsp:txBody>
      <dsp:txXfrm>
        <a:off x="834801" y="785038"/>
        <a:ext cx="1247477" cy="1453936"/>
      </dsp:txXfrm>
    </dsp:sp>
    <dsp:sp modelId="{17D3F790-3A4E-456A-8B49-7AD80820AD0F}">
      <dsp:nvSpPr>
        <dsp:cNvPr id="0" name=""/>
        <dsp:cNvSpPr/>
      </dsp:nvSpPr>
      <dsp:spPr>
        <a:xfrm>
          <a:off x="3150" y="1096181"/>
          <a:ext cx="831651" cy="831651"/>
        </a:xfrm>
        <a:prstGeom prst="ellipse">
          <a:avLst/>
        </a:prstGeom>
        <a:solidFill>
          <a:srgbClr val="FF8F00"/>
        </a:solidFill>
        <a:ln w="12700" cap="flat" cmpd="sng" algn="ctr">
          <a:solidFill>
            <a:schemeClr val="bg1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4000" kern="1200" dirty="0" smtClean="0">
              <a:latin typeface="Source Sans Pro" pitchFamily="34" charset="-18"/>
            </a:rPr>
            <a:t>1</a:t>
          </a:r>
          <a:endParaRPr lang="pl-PL" sz="4000" kern="1200" dirty="0">
            <a:latin typeface="Source Sans Pro" pitchFamily="34" charset="-18"/>
          </a:endParaRPr>
        </a:p>
      </dsp:txBody>
      <dsp:txXfrm>
        <a:off x="3150" y="1096181"/>
        <a:ext cx="831651" cy="831651"/>
      </dsp:txXfrm>
    </dsp:sp>
    <dsp:sp modelId="{CBD12D65-B8A2-4815-BEB1-8FEB3B26FC2E}">
      <dsp:nvSpPr>
        <dsp:cNvPr id="0" name=""/>
        <dsp:cNvSpPr/>
      </dsp:nvSpPr>
      <dsp:spPr>
        <a:xfrm>
          <a:off x="2580637" y="808549"/>
          <a:ext cx="1663303" cy="1453936"/>
        </a:xfrm>
        <a:prstGeom prst="rightArrow">
          <a:avLst>
            <a:gd name="adj1" fmla="val 70000"/>
            <a:gd name="adj2" fmla="val 50000"/>
          </a:avLst>
        </a:prstGeom>
        <a:solidFill>
          <a:schemeClr val="bg1">
            <a:lumMod val="85000"/>
          </a:schemeClr>
        </a:solidFill>
        <a:ln w="12700" cap="flat" cmpd="sng" algn="ctr">
          <a:solidFill>
            <a:srgbClr val="283172"/>
          </a:solidFill>
          <a:prstDash val="solid"/>
        </a:ln>
        <a:effectLst/>
        <a:scene3d>
          <a:camera prst="orthographicFront"/>
          <a:lightRig rig="flat" dir="t"/>
        </a:scene3d>
        <a:sp3d z="-190500" extrusionH="12700"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25400" tIns="6350" rIns="1270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000" kern="1200" dirty="0" smtClean="0">
              <a:solidFill>
                <a:srgbClr val="283172"/>
              </a:solidFill>
              <a:latin typeface="Source Sans Pro Semibold" pitchFamily="34" charset="-18"/>
            </a:rPr>
            <a:t>Faza integracyjna</a:t>
          </a:r>
          <a:endParaRPr lang="pl-PL" sz="1000" kern="1200" dirty="0">
            <a:solidFill>
              <a:srgbClr val="283172"/>
            </a:solidFill>
            <a:latin typeface="Source Sans Pro Semibold" pitchFamily="34" charset="-18"/>
          </a:endParaRPr>
        </a:p>
      </dsp:txBody>
      <dsp:txXfrm>
        <a:off x="2996463" y="808549"/>
        <a:ext cx="1247477" cy="1453936"/>
      </dsp:txXfrm>
    </dsp:sp>
    <dsp:sp modelId="{A4C21C2F-0EC8-4533-916D-DF71CE694350}">
      <dsp:nvSpPr>
        <dsp:cNvPr id="0" name=""/>
        <dsp:cNvSpPr/>
      </dsp:nvSpPr>
      <dsp:spPr>
        <a:xfrm>
          <a:off x="2186235" y="1096181"/>
          <a:ext cx="831651" cy="831651"/>
        </a:xfrm>
        <a:prstGeom prst="ellipse">
          <a:avLst/>
        </a:prstGeom>
        <a:solidFill>
          <a:srgbClr val="FF8F00"/>
        </a:solidFill>
        <a:ln w="12700" cap="flat" cmpd="sng" algn="ctr">
          <a:solidFill>
            <a:schemeClr val="bg1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4000" kern="1200" dirty="0" smtClean="0">
              <a:latin typeface="Source Sans Pro" pitchFamily="34" charset="-18"/>
            </a:rPr>
            <a:t>2</a:t>
          </a:r>
          <a:endParaRPr lang="pl-PL" sz="4000" kern="1200" dirty="0">
            <a:latin typeface="Source Sans Pro" pitchFamily="34" charset="-18"/>
          </a:endParaRPr>
        </a:p>
      </dsp:txBody>
      <dsp:txXfrm>
        <a:off x="2186235" y="1096181"/>
        <a:ext cx="831651" cy="831651"/>
      </dsp:txXfrm>
    </dsp:sp>
    <dsp:sp modelId="{6BF6E87A-2E4F-44FC-88C3-3B6049EC656B}">
      <dsp:nvSpPr>
        <dsp:cNvPr id="0" name=""/>
        <dsp:cNvSpPr/>
      </dsp:nvSpPr>
      <dsp:spPr>
        <a:xfrm>
          <a:off x="4785146" y="785038"/>
          <a:ext cx="1663303" cy="1453936"/>
        </a:xfrm>
        <a:prstGeom prst="rightArrow">
          <a:avLst>
            <a:gd name="adj1" fmla="val 70000"/>
            <a:gd name="adj2" fmla="val 50000"/>
          </a:avLst>
        </a:prstGeom>
        <a:solidFill>
          <a:schemeClr val="bg1">
            <a:lumMod val="85000"/>
          </a:schemeClr>
        </a:solidFill>
        <a:ln w="12700" cap="flat" cmpd="sng" algn="ctr">
          <a:solidFill>
            <a:srgbClr val="283172"/>
          </a:solidFill>
          <a:prstDash val="solid"/>
        </a:ln>
        <a:effectLst/>
        <a:scene3d>
          <a:camera prst="orthographicFront"/>
          <a:lightRig rig="flat" dir="t"/>
        </a:scene3d>
        <a:sp3d z="-190500" extrusionH="12700"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25400" tIns="6350" rIns="1270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000" kern="1200" dirty="0" smtClean="0">
              <a:solidFill>
                <a:srgbClr val="283172"/>
              </a:solidFill>
              <a:latin typeface="Source Sans Pro Semibold" pitchFamily="34" charset="-18"/>
            </a:rPr>
            <a:t>Faza </a:t>
          </a:r>
          <a:r>
            <a:rPr lang="pl-PL" sz="900" kern="1200" dirty="0" smtClean="0">
              <a:solidFill>
                <a:srgbClr val="283172"/>
              </a:solidFill>
              <a:latin typeface="Source Sans Pro Semibold" pitchFamily="34" charset="-18"/>
            </a:rPr>
            <a:t>samorealizacji</a:t>
          </a:r>
          <a:endParaRPr lang="pl-PL" sz="1000" kern="1200" dirty="0">
            <a:solidFill>
              <a:srgbClr val="283172"/>
            </a:solidFill>
            <a:latin typeface="Source Sans Pro Semibold" pitchFamily="34" charset="-18"/>
          </a:endParaRPr>
        </a:p>
      </dsp:txBody>
      <dsp:txXfrm>
        <a:off x="5200972" y="785038"/>
        <a:ext cx="1247477" cy="1453936"/>
      </dsp:txXfrm>
    </dsp:sp>
    <dsp:sp modelId="{F3E46645-42C8-4636-AEAF-AD2DBF936B11}">
      <dsp:nvSpPr>
        <dsp:cNvPr id="0" name=""/>
        <dsp:cNvSpPr/>
      </dsp:nvSpPr>
      <dsp:spPr>
        <a:xfrm>
          <a:off x="4369320" y="1096181"/>
          <a:ext cx="831651" cy="831651"/>
        </a:xfrm>
        <a:prstGeom prst="ellipse">
          <a:avLst/>
        </a:prstGeom>
        <a:solidFill>
          <a:srgbClr val="FF8F00"/>
        </a:solidFill>
        <a:ln w="12700" cap="flat" cmpd="sng" algn="ctr">
          <a:solidFill>
            <a:schemeClr val="bg1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4000" kern="1200" dirty="0" smtClean="0">
              <a:latin typeface="Source Sans Pro" pitchFamily="34" charset="-18"/>
            </a:rPr>
            <a:t>3</a:t>
          </a:r>
          <a:endParaRPr lang="pl-PL" sz="4000" kern="1200" dirty="0">
            <a:latin typeface="Source Sans Pro" pitchFamily="34" charset="-18"/>
          </a:endParaRPr>
        </a:p>
      </dsp:txBody>
      <dsp:txXfrm>
        <a:off x="4369320" y="1096181"/>
        <a:ext cx="831651" cy="831651"/>
      </dsp:txXfrm>
    </dsp:sp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0F747A2-3D38-4026-AB4B-944E302BD3D3}">
      <dsp:nvSpPr>
        <dsp:cNvPr id="0" name=""/>
        <dsp:cNvSpPr/>
      </dsp:nvSpPr>
      <dsp:spPr>
        <a:xfrm>
          <a:off x="559014" y="689989"/>
          <a:ext cx="1437635" cy="1280160"/>
        </a:xfrm>
        <a:prstGeom prst="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rgbClr val="283172"/>
          </a:solidFill>
          <a:prstDash val="solid"/>
        </a:ln>
        <a:effectLst/>
        <a:scene3d>
          <a:camera prst="orthographicFront"/>
          <a:lightRig rig="flat" dir="t"/>
        </a:scene3d>
        <a:sp3d z="-190500" extrusionH="12700"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0" tIns="56896" rIns="56896" bIns="56896" numCol="1" spcCol="1270" anchor="ctr" anchorCtr="0">
          <a:noAutofit/>
        </a:bodyPr>
        <a:lstStyle/>
        <a:p>
          <a:pPr lvl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800" kern="1200" dirty="0" smtClean="0">
              <a:solidFill>
                <a:srgbClr val="283172"/>
              </a:solidFill>
              <a:latin typeface="Source Sans Pro Semibold" pitchFamily="34" charset="-18"/>
            </a:rPr>
            <a:t>zdobycie podstawowych informacji o uczniach</a:t>
          </a:r>
          <a:endParaRPr lang="pl-PL" sz="800" kern="1200" dirty="0">
            <a:solidFill>
              <a:srgbClr val="283172"/>
            </a:solidFill>
            <a:latin typeface="Source Sans Pro Semibold" pitchFamily="34" charset="-18"/>
          </a:endParaRPr>
        </a:p>
      </dsp:txBody>
      <dsp:txXfrm>
        <a:off x="789036" y="689989"/>
        <a:ext cx="1207614" cy="1280160"/>
      </dsp:txXfrm>
    </dsp:sp>
    <dsp:sp modelId="{13CB6025-0092-4A57-8E01-E55FBE346516}">
      <dsp:nvSpPr>
        <dsp:cNvPr id="0" name=""/>
        <dsp:cNvSpPr/>
      </dsp:nvSpPr>
      <dsp:spPr>
        <a:xfrm>
          <a:off x="559014" y="1970149"/>
          <a:ext cx="1437635" cy="1280160"/>
        </a:xfrm>
        <a:prstGeom prst="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rgbClr val="283172"/>
          </a:solidFill>
          <a:prstDash val="solid"/>
        </a:ln>
        <a:effectLst/>
        <a:scene3d>
          <a:camera prst="orthographicFront"/>
          <a:lightRig rig="flat" dir="t"/>
        </a:scene3d>
        <a:sp3d z="-190500" extrusionH="12700"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0" tIns="56896" rIns="56896" bIns="56896" numCol="1" spcCol="1270" anchor="ctr" anchorCtr="0">
          <a:noAutofit/>
        </a:bodyPr>
        <a:lstStyle/>
        <a:p>
          <a:pPr lvl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800" kern="1200" dirty="0" smtClean="0">
              <a:solidFill>
                <a:srgbClr val="283172"/>
              </a:solidFill>
              <a:latin typeface="Source Sans Pro Semibold" pitchFamily="34" charset="-18"/>
            </a:rPr>
            <a:t>stwarzanie warunków sprzyjających nawiązywaniu przyjaznych kontaktów</a:t>
          </a:r>
          <a:endParaRPr lang="pl-PL" sz="800" kern="1200" dirty="0">
            <a:solidFill>
              <a:srgbClr val="283172"/>
            </a:solidFill>
            <a:latin typeface="Source Sans Pro Semibold" pitchFamily="34" charset="-18"/>
          </a:endParaRPr>
        </a:p>
      </dsp:txBody>
      <dsp:txXfrm>
        <a:off x="789036" y="1970149"/>
        <a:ext cx="1207614" cy="1280160"/>
      </dsp:txXfrm>
    </dsp:sp>
    <dsp:sp modelId="{ED6E059F-A564-4E04-991D-568E407E1AE3}">
      <dsp:nvSpPr>
        <dsp:cNvPr id="0" name=""/>
        <dsp:cNvSpPr/>
      </dsp:nvSpPr>
      <dsp:spPr>
        <a:xfrm>
          <a:off x="40379" y="349768"/>
          <a:ext cx="850552" cy="850552"/>
        </a:xfrm>
        <a:prstGeom prst="ellipse">
          <a:avLst/>
        </a:prstGeom>
        <a:solidFill>
          <a:srgbClr val="FF8F00"/>
        </a:solidFill>
        <a:ln w="12700" cap="flat" cmpd="sng" algn="ctr">
          <a:solidFill>
            <a:schemeClr val="bg1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4500" kern="1200" dirty="0" smtClean="0">
              <a:latin typeface="Source Sans Pro" pitchFamily="34" charset="-18"/>
            </a:rPr>
            <a:t>1</a:t>
          </a:r>
          <a:endParaRPr lang="pl-PL" sz="4500" kern="1200" dirty="0">
            <a:latin typeface="Source Sans Pro" pitchFamily="34" charset="-18"/>
          </a:endParaRPr>
        </a:p>
      </dsp:txBody>
      <dsp:txXfrm>
        <a:off x="40379" y="349768"/>
        <a:ext cx="850552" cy="850552"/>
      </dsp:txXfrm>
    </dsp:sp>
    <dsp:sp modelId="{4EF8AF76-330D-4DDF-8D2C-95A5A108BF70}">
      <dsp:nvSpPr>
        <dsp:cNvPr id="0" name=""/>
        <dsp:cNvSpPr/>
      </dsp:nvSpPr>
      <dsp:spPr>
        <a:xfrm>
          <a:off x="2847203" y="689989"/>
          <a:ext cx="1437635" cy="1280160"/>
        </a:xfrm>
        <a:prstGeom prst="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rgbClr val="283172"/>
          </a:solidFill>
          <a:prstDash val="solid"/>
        </a:ln>
        <a:effectLst/>
        <a:scene3d>
          <a:camera prst="orthographicFront"/>
          <a:lightRig rig="flat" dir="t"/>
        </a:scene3d>
        <a:sp3d z="-190500" extrusionH="12700"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0" tIns="56896" rIns="56896" bIns="56896" numCol="1" spcCol="1270" anchor="ctr" anchorCtr="0">
          <a:noAutofit/>
        </a:bodyPr>
        <a:lstStyle/>
        <a:p>
          <a:pPr lvl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800" kern="1200" dirty="0" smtClean="0">
              <a:solidFill>
                <a:srgbClr val="283172"/>
              </a:solidFill>
              <a:latin typeface="Source Sans Pro Semibold" pitchFamily="34" charset="-18"/>
            </a:rPr>
            <a:t>dbanie o przestrzeganie ustalonych wcześniej zasad przy otwartości </a:t>
          </a:r>
          <a:br>
            <a:rPr lang="pl-PL" sz="800" kern="1200" dirty="0" smtClean="0">
              <a:solidFill>
                <a:srgbClr val="283172"/>
              </a:solidFill>
              <a:latin typeface="Source Sans Pro Semibold" pitchFamily="34" charset="-18"/>
            </a:rPr>
          </a:br>
          <a:r>
            <a:rPr lang="pl-PL" sz="800" kern="1200" dirty="0" smtClean="0">
              <a:solidFill>
                <a:srgbClr val="283172"/>
              </a:solidFill>
              <a:latin typeface="Source Sans Pro Semibold" pitchFamily="34" charset="-18"/>
            </a:rPr>
            <a:t>na wprowadzanie modyfikacji</a:t>
          </a:r>
          <a:endParaRPr lang="pl-PL" sz="800" kern="1200" dirty="0">
            <a:solidFill>
              <a:srgbClr val="283172"/>
            </a:solidFill>
            <a:latin typeface="Source Sans Pro Semibold" pitchFamily="34" charset="-18"/>
          </a:endParaRPr>
        </a:p>
      </dsp:txBody>
      <dsp:txXfrm>
        <a:off x="3077224" y="689989"/>
        <a:ext cx="1207614" cy="1280160"/>
      </dsp:txXfrm>
    </dsp:sp>
    <dsp:sp modelId="{30B5CB7C-8C4C-4A1A-A18E-12EF9E5965FE}">
      <dsp:nvSpPr>
        <dsp:cNvPr id="0" name=""/>
        <dsp:cNvSpPr/>
      </dsp:nvSpPr>
      <dsp:spPr>
        <a:xfrm>
          <a:off x="2847203" y="1970149"/>
          <a:ext cx="1437635" cy="1280160"/>
        </a:xfrm>
        <a:prstGeom prst="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rgbClr val="283172"/>
          </a:solidFill>
          <a:prstDash val="solid"/>
        </a:ln>
        <a:effectLst/>
        <a:scene3d>
          <a:camera prst="orthographicFront"/>
          <a:lightRig rig="flat" dir="t"/>
        </a:scene3d>
        <a:sp3d z="-190500" extrusionH="12700"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0" tIns="56896" rIns="56896" bIns="56896" numCol="1" spcCol="1270" anchor="ctr" anchorCtr="0">
          <a:noAutofit/>
        </a:bodyPr>
        <a:lstStyle/>
        <a:p>
          <a:pPr lvl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800" kern="1200" dirty="0" smtClean="0">
              <a:solidFill>
                <a:srgbClr val="283172"/>
              </a:solidFill>
              <a:latin typeface="Source Sans Pro Semibold" pitchFamily="34" charset="-18"/>
            </a:rPr>
            <a:t>omówienie kwestii dotyczących skutecznej komunikacji i współpracy </a:t>
          </a:r>
          <a:br>
            <a:rPr lang="pl-PL" sz="800" kern="1200" dirty="0" smtClean="0">
              <a:solidFill>
                <a:srgbClr val="283172"/>
              </a:solidFill>
              <a:latin typeface="Source Sans Pro Semibold" pitchFamily="34" charset="-18"/>
            </a:rPr>
          </a:br>
          <a:r>
            <a:rPr lang="pl-PL" sz="800" kern="1200" dirty="0" smtClean="0">
              <a:solidFill>
                <a:srgbClr val="283172"/>
              </a:solidFill>
              <a:latin typeface="Source Sans Pro Semibold" pitchFamily="34" charset="-18"/>
            </a:rPr>
            <a:t>w zespole </a:t>
          </a:r>
          <a:endParaRPr lang="pl-PL" sz="800" kern="1200" dirty="0">
            <a:solidFill>
              <a:srgbClr val="283172"/>
            </a:solidFill>
            <a:latin typeface="Source Sans Pro Semibold" pitchFamily="34" charset="-18"/>
          </a:endParaRPr>
        </a:p>
      </dsp:txBody>
      <dsp:txXfrm>
        <a:off x="3077224" y="1970149"/>
        <a:ext cx="1207614" cy="1280160"/>
      </dsp:txXfrm>
    </dsp:sp>
    <dsp:sp modelId="{C026F700-DCA3-46BA-92BB-2A155ABD2BB4}">
      <dsp:nvSpPr>
        <dsp:cNvPr id="0" name=""/>
        <dsp:cNvSpPr/>
      </dsp:nvSpPr>
      <dsp:spPr>
        <a:xfrm>
          <a:off x="2328567" y="349768"/>
          <a:ext cx="850552" cy="850552"/>
        </a:xfrm>
        <a:prstGeom prst="ellipse">
          <a:avLst/>
        </a:prstGeom>
        <a:solidFill>
          <a:srgbClr val="FF8F00"/>
        </a:solidFill>
        <a:ln w="12700" cap="flat" cmpd="sng" algn="ctr">
          <a:solidFill>
            <a:schemeClr val="bg1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4500" kern="1200" dirty="0" smtClean="0">
              <a:latin typeface="Source Sans Pro" pitchFamily="34" charset="-18"/>
            </a:rPr>
            <a:t>2</a:t>
          </a:r>
          <a:endParaRPr lang="pl-PL" sz="4500" kern="1200" dirty="0">
            <a:latin typeface="Source Sans Pro" pitchFamily="34" charset="-18"/>
          </a:endParaRPr>
        </a:p>
      </dsp:txBody>
      <dsp:txXfrm>
        <a:off x="2328567" y="349768"/>
        <a:ext cx="850552" cy="850552"/>
      </dsp:txXfrm>
    </dsp:sp>
    <dsp:sp modelId="{547E5506-0C4F-4D55-A964-875160A5655F}">
      <dsp:nvSpPr>
        <dsp:cNvPr id="0" name=""/>
        <dsp:cNvSpPr/>
      </dsp:nvSpPr>
      <dsp:spPr>
        <a:xfrm>
          <a:off x="5135391" y="689989"/>
          <a:ext cx="1437635" cy="1280160"/>
        </a:xfrm>
        <a:prstGeom prst="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rgbClr val="283172"/>
          </a:solidFill>
          <a:prstDash val="solid"/>
        </a:ln>
        <a:effectLst/>
        <a:scene3d>
          <a:camera prst="orthographicFront"/>
          <a:lightRig rig="flat" dir="t"/>
        </a:scene3d>
        <a:sp3d z="-190500" extrusionH="12700"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0" tIns="56896" rIns="56896" bIns="56896" numCol="1" spcCol="1270" anchor="ctr" anchorCtr="0">
          <a:noAutofit/>
        </a:bodyPr>
        <a:lstStyle/>
        <a:p>
          <a:pPr lvl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800" kern="1200" dirty="0" smtClean="0">
              <a:solidFill>
                <a:srgbClr val="283172"/>
              </a:solidFill>
              <a:latin typeface="Source Sans Pro Semibold" pitchFamily="34" charset="-18"/>
            </a:rPr>
            <a:t>czuwanie nad komunikacją </a:t>
          </a:r>
          <a:br>
            <a:rPr lang="pl-PL" sz="800" kern="1200" dirty="0" smtClean="0">
              <a:solidFill>
                <a:srgbClr val="283172"/>
              </a:solidFill>
              <a:latin typeface="Source Sans Pro Semibold" pitchFamily="34" charset="-18"/>
            </a:rPr>
          </a:br>
          <a:r>
            <a:rPr lang="pl-PL" sz="800" kern="1200" dirty="0" smtClean="0">
              <a:solidFill>
                <a:srgbClr val="283172"/>
              </a:solidFill>
              <a:latin typeface="Source Sans Pro Semibold" pitchFamily="34" charset="-18"/>
            </a:rPr>
            <a:t>i przepływem informacji </a:t>
          </a:r>
          <a:br>
            <a:rPr lang="pl-PL" sz="800" kern="1200" dirty="0" smtClean="0">
              <a:solidFill>
                <a:srgbClr val="283172"/>
              </a:solidFill>
              <a:latin typeface="Source Sans Pro Semibold" pitchFamily="34" charset="-18"/>
            </a:rPr>
          </a:br>
          <a:r>
            <a:rPr lang="pl-PL" sz="800" kern="1200" dirty="0" smtClean="0">
              <a:solidFill>
                <a:srgbClr val="283172"/>
              </a:solidFill>
              <a:latin typeface="Source Sans Pro Semibold" pitchFamily="34" charset="-18"/>
            </a:rPr>
            <a:t>w zespole oraz wspieranie uczniów </a:t>
          </a:r>
          <a:r>
            <a:rPr lang="pl-PL" sz="800" kern="1200" dirty="0" smtClean="0">
              <a:solidFill>
                <a:srgbClr val="283172"/>
              </a:solidFill>
              <a:latin typeface="Source Sans Pro Semibold" pitchFamily="34" charset="-18"/>
            </a:rPr>
            <a:t/>
          </a:r>
          <a:br>
            <a:rPr lang="pl-PL" sz="800" kern="1200" dirty="0" smtClean="0">
              <a:solidFill>
                <a:srgbClr val="283172"/>
              </a:solidFill>
              <a:latin typeface="Source Sans Pro Semibold" pitchFamily="34" charset="-18"/>
            </a:rPr>
          </a:br>
          <a:r>
            <a:rPr lang="pl-PL" sz="800" kern="1200" dirty="0" smtClean="0">
              <a:solidFill>
                <a:srgbClr val="283172"/>
              </a:solidFill>
              <a:latin typeface="Source Sans Pro Semibold" pitchFamily="34" charset="-18"/>
            </a:rPr>
            <a:t>w </a:t>
          </a:r>
          <a:r>
            <a:rPr lang="pl-PL" sz="800" kern="1200" dirty="0" smtClean="0">
              <a:solidFill>
                <a:srgbClr val="283172"/>
              </a:solidFill>
              <a:latin typeface="Source Sans Pro Semibold" pitchFamily="34" charset="-18"/>
            </a:rPr>
            <a:t>sytuacjach kryzysowych</a:t>
          </a:r>
          <a:endParaRPr lang="pl-PL" sz="800" kern="1200" dirty="0">
            <a:solidFill>
              <a:srgbClr val="283172"/>
            </a:solidFill>
            <a:latin typeface="Source Sans Pro Semibold" pitchFamily="34" charset="-18"/>
          </a:endParaRPr>
        </a:p>
      </dsp:txBody>
      <dsp:txXfrm>
        <a:off x="5365413" y="689989"/>
        <a:ext cx="1207614" cy="1280160"/>
      </dsp:txXfrm>
    </dsp:sp>
    <dsp:sp modelId="{67958CC0-FBBD-41E1-9379-F79FB388880B}">
      <dsp:nvSpPr>
        <dsp:cNvPr id="0" name=""/>
        <dsp:cNvSpPr/>
      </dsp:nvSpPr>
      <dsp:spPr>
        <a:xfrm>
          <a:off x="5135391" y="1970149"/>
          <a:ext cx="1437635" cy="1280160"/>
        </a:xfrm>
        <a:prstGeom prst="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rgbClr val="283172"/>
          </a:solidFill>
          <a:prstDash val="solid"/>
        </a:ln>
        <a:effectLst/>
        <a:scene3d>
          <a:camera prst="orthographicFront"/>
          <a:lightRig rig="flat" dir="t"/>
        </a:scene3d>
        <a:sp3d z="-190500" extrusionH="12700"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0" tIns="56896" rIns="56896" bIns="56896" numCol="1" spcCol="1270" anchor="ctr" anchorCtr="0">
          <a:noAutofit/>
        </a:bodyPr>
        <a:lstStyle/>
        <a:p>
          <a:pPr lvl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800" kern="1200" dirty="0" smtClean="0">
              <a:solidFill>
                <a:srgbClr val="283172"/>
              </a:solidFill>
              <a:latin typeface="Source Sans Pro Semibold" pitchFamily="34" charset="-18"/>
            </a:rPr>
            <a:t>wzmacnianie w uczniach postawy tolerancji oraz akceptacji dla innych za pomocą odpowiednich gier oraz ćwiczeń integracyjnych </a:t>
          </a:r>
          <a:endParaRPr lang="pl-PL" sz="800" kern="1200" dirty="0">
            <a:solidFill>
              <a:srgbClr val="283172"/>
            </a:solidFill>
            <a:latin typeface="Source Sans Pro Semibold" pitchFamily="34" charset="-18"/>
          </a:endParaRPr>
        </a:p>
      </dsp:txBody>
      <dsp:txXfrm>
        <a:off x="5365413" y="1970149"/>
        <a:ext cx="1207614" cy="1280160"/>
      </dsp:txXfrm>
    </dsp:sp>
    <dsp:sp modelId="{0B6E31B8-06E0-4A51-8DBA-909B6EA3E91D}">
      <dsp:nvSpPr>
        <dsp:cNvPr id="0" name=""/>
        <dsp:cNvSpPr/>
      </dsp:nvSpPr>
      <dsp:spPr>
        <a:xfrm>
          <a:off x="4616756" y="349768"/>
          <a:ext cx="850552" cy="850552"/>
        </a:xfrm>
        <a:prstGeom prst="ellipse">
          <a:avLst/>
        </a:prstGeom>
        <a:solidFill>
          <a:srgbClr val="FF8F00"/>
        </a:solidFill>
        <a:ln w="12700" cap="flat" cmpd="sng" algn="ctr">
          <a:solidFill>
            <a:schemeClr val="bg1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4500" kern="1200" dirty="0" smtClean="0">
              <a:latin typeface="Source Sans Pro" pitchFamily="34" charset="-18"/>
            </a:rPr>
            <a:t>3</a:t>
          </a:r>
          <a:endParaRPr lang="pl-PL" sz="4500" kern="1200" dirty="0">
            <a:latin typeface="Source Sans Pro" pitchFamily="34" charset="-18"/>
          </a:endParaRPr>
        </a:p>
      </dsp:txBody>
      <dsp:txXfrm>
        <a:off x="4616756" y="349768"/>
        <a:ext cx="850552" cy="850552"/>
      </dsp:txXfrm>
    </dsp:sp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6C9B451-7769-499B-BB5D-2DECA92EF1DA}">
      <dsp:nvSpPr>
        <dsp:cNvPr id="0" name=""/>
        <dsp:cNvSpPr/>
      </dsp:nvSpPr>
      <dsp:spPr>
        <a:xfrm>
          <a:off x="0" y="0"/>
          <a:ext cx="6323627" cy="821282"/>
        </a:xfrm>
        <a:prstGeom prst="rect">
          <a:avLst/>
        </a:prstGeom>
        <a:noFill/>
        <a:ln w="19050" cap="flat" cmpd="sng" algn="ctr">
          <a:solidFill>
            <a:srgbClr val="283172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>
              <a:solidFill>
                <a:srgbClr val="283172"/>
              </a:solidFill>
              <a:latin typeface="Source Sans Pro" pitchFamily="34" charset="-18"/>
            </a:rPr>
            <a:t>Uniwersalne zasady stosowania działań o charakterze aktywizującym</a:t>
          </a:r>
          <a:endParaRPr lang="pl-PL" sz="1600" kern="1200" dirty="0">
            <a:solidFill>
              <a:srgbClr val="283172"/>
            </a:solidFill>
            <a:latin typeface="Source Sans Pro" pitchFamily="34" charset="-18"/>
          </a:endParaRPr>
        </a:p>
      </dsp:txBody>
      <dsp:txXfrm>
        <a:off x="0" y="0"/>
        <a:ext cx="6323627" cy="821282"/>
      </dsp:txXfrm>
    </dsp:sp>
    <dsp:sp modelId="{25347F79-F8DB-498A-82EE-50A6F9F0F0E7}">
      <dsp:nvSpPr>
        <dsp:cNvPr id="0" name=""/>
        <dsp:cNvSpPr/>
      </dsp:nvSpPr>
      <dsp:spPr>
        <a:xfrm>
          <a:off x="0" y="876721"/>
          <a:ext cx="6480720" cy="26516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5763" tIns="13970" rIns="78232" bIns="13970" numCol="1" spcCol="1270" anchor="t" anchorCtr="0">
          <a:noAutofit/>
        </a:bodyPr>
        <a:lstStyle/>
        <a:p>
          <a:pPr marL="57150" lvl="1" indent="-57150" algn="l" defTabSz="4889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100" b="1" kern="1200" dirty="0" smtClean="0">
              <a:solidFill>
                <a:srgbClr val="283172"/>
              </a:solidFill>
              <a:latin typeface="Source Sans Pro Semibold" pitchFamily="34" charset="-18"/>
            </a:rPr>
            <a:t>Uczniowie stanowią podmiot uczenia się </a:t>
          </a:r>
          <a:r>
            <a:rPr lang="pl-PL" sz="1100" kern="1200" dirty="0" smtClean="0">
              <a:solidFill>
                <a:srgbClr val="283172"/>
              </a:solidFill>
              <a:latin typeface="Source Sans Pro" pitchFamily="34" charset="-18"/>
            </a:rPr>
            <a:t>i w związku z tym powinni mieć możliwość podejmowania decyzji na temat treści i formy oraz modyfikacji przebiegu zajęć lekcyjnych.</a:t>
          </a:r>
          <a:endParaRPr lang="pl-PL" sz="1100" kern="1200" dirty="0">
            <a:solidFill>
              <a:srgbClr val="283172"/>
            </a:solidFill>
            <a:latin typeface="Source Sans Pro" pitchFamily="34" charset="-18"/>
          </a:endParaRP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100" kern="1200" dirty="0" smtClean="0">
              <a:solidFill>
                <a:srgbClr val="283172"/>
              </a:solidFill>
              <a:latin typeface="Source Sans Pro" pitchFamily="34" charset="-18"/>
            </a:rPr>
            <a:t>Nauczanie przebiega według uniwersalnego schematu, lecz podczas lekcji </a:t>
          </a:r>
          <a:r>
            <a:rPr lang="pl-PL" sz="1100" b="1" kern="1200" dirty="0" smtClean="0">
              <a:solidFill>
                <a:srgbClr val="283172"/>
              </a:solidFill>
              <a:latin typeface="Source Sans Pro Semibold" pitchFamily="34" charset="-18"/>
            </a:rPr>
            <a:t>nauczyciele powinni</a:t>
          </a:r>
          <a:br>
            <a:rPr lang="pl-PL" sz="1100" b="1" kern="1200" dirty="0" smtClean="0">
              <a:solidFill>
                <a:srgbClr val="283172"/>
              </a:solidFill>
              <a:latin typeface="Source Sans Pro Semibold" pitchFamily="34" charset="-18"/>
            </a:rPr>
          </a:br>
          <a:r>
            <a:rPr lang="pl-PL" sz="1100" b="1" kern="1200" dirty="0" smtClean="0">
              <a:solidFill>
                <a:srgbClr val="283172"/>
              </a:solidFill>
              <a:latin typeface="Source Sans Pro Semibold" pitchFamily="34" charset="-18"/>
            </a:rPr>
            <a:t>dążyć do uzupełniania indywidualnych deficytów wiedzy i umiejętności uczniów </a:t>
          </a:r>
          <a:r>
            <a:rPr lang="pl-PL" sz="1100" b="1" kern="1200" dirty="0" smtClean="0">
              <a:solidFill>
                <a:srgbClr val="283172"/>
              </a:solidFill>
              <a:latin typeface="Source Sans Pro Semibold" pitchFamily="34" charset="-18"/>
            </a:rPr>
            <a:t/>
          </a:r>
          <a:br>
            <a:rPr lang="pl-PL" sz="1100" b="1" kern="1200" dirty="0" smtClean="0">
              <a:solidFill>
                <a:srgbClr val="283172"/>
              </a:solidFill>
              <a:latin typeface="Source Sans Pro Semibold" pitchFamily="34" charset="-18"/>
            </a:rPr>
          </a:br>
          <a:r>
            <a:rPr lang="pl-PL" sz="1100" kern="1200" dirty="0" smtClean="0">
              <a:solidFill>
                <a:srgbClr val="283172"/>
              </a:solidFill>
              <a:latin typeface="Source Sans Pro" pitchFamily="34" charset="-18"/>
            </a:rPr>
            <a:t>w </a:t>
          </a:r>
          <a:r>
            <a:rPr lang="pl-PL" sz="1100" kern="1200" dirty="0" smtClean="0">
              <a:solidFill>
                <a:srgbClr val="283172"/>
              </a:solidFill>
              <a:latin typeface="Source Sans Pro" pitchFamily="34" charset="-18"/>
            </a:rPr>
            <a:t>odpowiedzi </a:t>
          </a:r>
          <a:r>
            <a:rPr lang="pl-PL" sz="1100" kern="1200" dirty="0" smtClean="0">
              <a:solidFill>
                <a:srgbClr val="283172"/>
              </a:solidFill>
              <a:latin typeface="Source Sans Pro" pitchFamily="34" charset="-18"/>
            </a:rPr>
            <a:t>na </a:t>
          </a:r>
          <a:r>
            <a:rPr lang="pl-PL" sz="1100" kern="1200" dirty="0" smtClean="0">
              <a:solidFill>
                <a:srgbClr val="283172"/>
              </a:solidFill>
              <a:latin typeface="Source Sans Pro" pitchFamily="34" charset="-18"/>
            </a:rPr>
            <a:t>ich indywidualne potrzeby rozwojowe.</a:t>
          </a:r>
          <a:endParaRPr lang="pl-PL" sz="1100" kern="1200" dirty="0">
            <a:solidFill>
              <a:srgbClr val="283172"/>
            </a:solidFill>
            <a:latin typeface="Source Sans Pro" pitchFamily="34" charset="-18"/>
          </a:endParaRP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100" kern="1200" dirty="0" smtClean="0">
              <a:solidFill>
                <a:srgbClr val="283172"/>
              </a:solidFill>
              <a:latin typeface="Source Sans Pro" pitchFamily="34" charset="-18"/>
            </a:rPr>
            <a:t>Zarówno forma, jak i treść uczenia się określane są w </a:t>
          </a:r>
          <a:r>
            <a:rPr lang="pl-PL" sz="1100" b="1" kern="1200" dirty="0" smtClean="0">
              <a:solidFill>
                <a:srgbClr val="283172"/>
              </a:solidFill>
              <a:latin typeface="Source Sans Pro Semibold" pitchFamily="34" charset="-18"/>
            </a:rPr>
            <a:t>procesie negocjacji </a:t>
          </a:r>
          <a:r>
            <a:rPr lang="pl-PL" sz="1100" kern="1200" dirty="0" smtClean="0">
              <a:solidFill>
                <a:srgbClr val="283172"/>
              </a:solidFill>
              <a:latin typeface="Source Sans Pro" pitchFamily="34" charset="-18"/>
            </a:rPr>
            <a:t>miedzy nauczycielami </a:t>
          </a:r>
          <a:br>
            <a:rPr lang="pl-PL" sz="1100" kern="120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sz="1100" kern="1200" dirty="0" smtClean="0">
              <a:solidFill>
                <a:srgbClr val="283172"/>
              </a:solidFill>
              <a:latin typeface="Source Sans Pro" pitchFamily="34" charset="-18"/>
            </a:rPr>
            <a:t>i uczniami. Powstały w ich rezultacie</a:t>
          </a:r>
          <a:r>
            <a:rPr lang="pl-PL" sz="1100" kern="1200" dirty="0" smtClean="0">
              <a:solidFill>
                <a:srgbClr val="283172"/>
              </a:solidFill>
              <a:latin typeface="Source Sans Pro Semibold" pitchFamily="34" charset="-18"/>
            </a:rPr>
            <a:t> </a:t>
          </a:r>
          <a:r>
            <a:rPr lang="pl-PL" sz="1100" b="1" kern="1200" dirty="0" smtClean="0">
              <a:solidFill>
                <a:srgbClr val="283172"/>
              </a:solidFill>
              <a:latin typeface="Source Sans Pro Semibold" pitchFamily="34" charset="-18"/>
            </a:rPr>
            <a:t>kontrakt</a:t>
          </a:r>
          <a:r>
            <a:rPr lang="pl-PL" sz="1100" kern="1200" dirty="0" smtClean="0">
              <a:solidFill>
                <a:srgbClr val="283172"/>
              </a:solidFill>
              <a:latin typeface="Source Sans Pro Semibold" pitchFamily="34" charset="-18"/>
            </a:rPr>
            <a:t> </a:t>
          </a:r>
          <a:r>
            <a:rPr lang="pl-PL" sz="1100" kern="1200" dirty="0" smtClean="0">
              <a:solidFill>
                <a:srgbClr val="283172"/>
              </a:solidFill>
              <a:latin typeface="Source Sans Pro" pitchFamily="34" charset="-18"/>
            </a:rPr>
            <a:t>może być modyfikowany po uwzględnieniu </a:t>
          </a:r>
          <a:br>
            <a:rPr lang="pl-PL" sz="1100" kern="120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sz="1100" kern="1200" dirty="0" smtClean="0">
              <a:solidFill>
                <a:srgbClr val="283172"/>
              </a:solidFill>
              <a:latin typeface="Source Sans Pro" pitchFamily="34" charset="-18"/>
            </a:rPr>
            <a:t>aktualnych potrzeb.</a:t>
          </a:r>
          <a:endParaRPr lang="pl-PL" sz="1100" kern="1200" dirty="0">
            <a:solidFill>
              <a:srgbClr val="283172"/>
            </a:solidFill>
            <a:latin typeface="Source Sans Pro" pitchFamily="34" charset="-18"/>
          </a:endParaRP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100" kern="1200" dirty="0" smtClean="0">
              <a:solidFill>
                <a:srgbClr val="283172"/>
              </a:solidFill>
              <a:latin typeface="Source Sans Pro" pitchFamily="34" charset="-18"/>
            </a:rPr>
            <a:t>Praca podczas lekcji powinna być zorganizowana tak, aby </a:t>
          </a:r>
          <a:r>
            <a:rPr lang="pl-PL" sz="1100" b="1" kern="1200" dirty="0" smtClean="0">
              <a:solidFill>
                <a:srgbClr val="283172"/>
              </a:solidFill>
              <a:latin typeface="Source Sans Pro Semibold" pitchFamily="34" charset="-18"/>
            </a:rPr>
            <a:t>każdy uczeń miał zadanie do wykonania samodzielnie lub w grupie</a:t>
          </a:r>
          <a:r>
            <a:rPr lang="pl-PL" sz="1100" kern="1200" dirty="0" smtClean="0">
              <a:solidFill>
                <a:srgbClr val="283172"/>
              </a:solidFill>
              <a:latin typeface="Source Sans Pro" pitchFamily="34" charset="-18"/>
            </a:rPr>
            <a:t>. Ponadto uczniowie powinni ponosić </a:t>
          </a:r>
          <a:r>
            <a:rPr lang="pl-PL" sz="1100" b="1" kern="1200" dirty="0" smtClean="0">
              <a:solidFill>
                <a:srgbClr val="283172"/>
              </a:solidFill>
              <a:latin typeface="Source Sans Pro Semibold" pitchFamily="34" charset="-18"/>
            </a:rPr>
            <a:t>odpowiedzialność</a:t>
          </a:r>
          <a:r>
            <a:rPr lang="pl-PL" sz="1100" kern="1200" dirty="0" smtClean="0">
              <a:solidFill>
                <a:srgbClr val="283172"/>
              </a:solidFill>
              <a:latin typeface="Source Sans Pro Semibold" pitchFamily="34" charset="-18"/>
            </a:rPr>
            <a:t> </a:t>
          </a:r>
          <a:r>
            <a:rPr lang="pl-PL" sz="1100" kern="1200" dirty="0" smtClean="0">
              <a:solidFill>
                <a:srgbClr val="283172"/>
              </a:solidFill>
              <a:latin typeface="Source Sans Pro" pitchFamily="34" charset="-18"/>
            </a:rPr>
            <a:t>za swoje wyniki </a:t>
          </a:r>
          <a:r>
            <a:rPr lang="pl-PL" sz="1100" kern="1200" dirty="0" smtClean="0">
              <a:solidFill>
                <a:srgbClr val="283172"/>
              </a:solidFill>
              <a:latin typeface="Source Sans Pro" pitchFamily="34" charset="-18"/>
            </a:rPr>
            <a:t>w </a:t>
          </a:r>
          <a:r>
            <a:rPr lang="pl-PL" sz="1100" kern="1200" dirty="0" smtClean="0">
              <a:solidFill>
                <a:srgbClr val="283172"/>
              </a:solidFill>
              <a:latin typeface="Source Sans Pro" pitchFamily="34" charset="-18"/>
            </a:rPr>
            <a:t>nauce.</a:t>
          </a:r>
          <a:endParaRPr lang="pl-PL" sz="1100" kern="1200" dirty="0">
            <a:solidFill>
              <a:srgbClr val="283172"/>
            </a:solidFill>
            <a:latin typeface="Source Sans Pro" pitchFamily="34" charset="-18"/>
          </a:endParaRP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100" b="1" kern="1200" dirty="0" smtClean="0">
              <a:solidFill>
                <a:srgbClr val="283172"/>
              </a:solidFill>
              <a:latin typeface="Source Sans Pro Semibold" pitchFamily="34" charset="-18"/>
            </a:rPr>
            <a:t>Uczniowie wpływają na decyzje zapadające w ramach pracy podczas lekcji oraz sygnalizują własne potrzeby i spostrzeżenia </a:t>
          </a:r>
          <a:r>
            <a:rPr lang="pl-PL" sz="1100" kern="1200" dirty="0" smtClean="0">
              <a:solidFill>
                <a:srgbClr val="283172"/>
              </a:solidFill>
              <a:latin typeface="Source Sans Pro" pitchFamily="34" charset="-18"/>
            </a:rPr>
            <a:t>za pomocą wielostronnej komunikacji mającej szczególne znaczenie dla efektów podejmowanych działań i wzajemnych relacji.</a:t>
          </a:r>
          <a:endParaRPr lang="pl-PL" sz="1100" kern="1200" dirty="0">
            <a:solidFill>
              <a:srgbClr val="283172"/>
            </a:solidFill>
            <a:latin typeface="Source Sans Pro" pitchFamily="34" charset="-18"/>
          </a:endParaRP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100" kern="1200" dirty="0" smtClean="0">
              <a:solidFill>
                <a:srgbClr val="283172"/>
              </a:solidFill>
              <a:latin typeface="Source Sans Pro" pitchFamily="34" charset="-18"/>
            </a:rPr>
            <a:t>Założeniem każdej metody nauczania jest </a:t>
          </a:r>
          <a:r>
            <a:rPr lang="pl-PL" sz="1100" b="1" kern="1200" dirty="0" smtClean="0">
              <a:solidFill>
                <a:srgbClr val="283172"/>
              </a:solidFill>
              <a:latin typeface="Source Sans Pro Semibold" pitchFamily="34" charset="-18"/>
            </a:rPr>
            <a:t>uczenie przez doświadczenie</a:t>
          </a:r>
          <a:r>
            <a:rPr lang="pl-PL" sz="1100" kern="1200" dirty="0" smtClean="0">
              <a:solidFill>
                <a:srgbClr val="283172"/>
              </a:solidFill>
              <a:latin typeface="Source Sans Pro" pitchFamily="34" charset="-18"/>
            </a:rPr>
            <a:t>. Istotne jest zarówno doświadczenie bieżące realizowane przez nauczyciela stawiającego ucznia w sytuacji zadaniowej, </a:t>
          </a:r>
          <a:br>
            <a:rPr lang="pl-PL" sz="1100" kern="1200" dirty="0" smtClean="0">
              <a:solidFill>
                <a:srgbClr val="283172"/>
              </a:solidFill>
              <a:latin typeface="Source Sans Pro" pitchFamily="34" charset="-18"/>
            </a:rPr>
          </a:br>
          <a:r>
            <a:rPr lang="pl-PL" sz="1100" kern="1200" dirty="0" smtClean="0">
              <a:solidFill>
                <a:srgbClr val="283172"/>
              </a:solidFill>
              <a:latin typeface="Source Sans Pro" pitchFamily="34" charset="-18"/>
            </a:rPr>
            <a:t>jak i przeszłe, podlegające analizie i wymianie w ramach grupy podczas zajęć lekcyjnych.</a:t>
          </a:r>
          <a:endParaRPr lang="pl-PL" sz="1100" kern="1200" dirty="0">
            <a:solidFill>
              <a:srgbClr val="283172"/>
            </a:solidFill>
            <a:latin typeface="Source Sans Pro" pitchFamily="34" charset="-18"/>
          </a:endParaRPr>
        </a:p>
      </dsp:txBody>
      <dsp:txXfrm>
        <a:off x="0" y="876721"/>
        <a:ext cx="6480720" cy="2651670"/>
      </dsp:txXfrm>
    </dsp:sp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09BB8D6-2175-4D98-9467-17917974241C}">
      <dsp:nvSpPr>
        <dsp:cNvPr id="0" name=""/>
        <dsp:cNvSpPr/>
      </dsp:nvSpPr>
      <dsp:spPr>
        <a:xfrm>
          <a:off x="216304" y="16"/>
          <a:ext cx="3359822" cy="3359822"/>
        </a:xfrm>
        <a:prstGeom prst="ellipse">
          <a:avLst/>
        </a:prstGeom>
        <a:solidFill>
          <a:srgbClr val="FF8F00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kern="1200" dirty="0" smtClean="0">
              <a:latin typeface="Source Sans Pro" pitchFamily="34" charset="-18"/>
            </a:rPr>
            <a:t>Dokumentacja przebiegu nauczania </a:t>
          </a:r>
          <a:r>
            <a:rPr lang="pl-PL" sz="1400" kern="1200" dirty="0" smtClean="0">
              <a:latin typeface="Source Sans Pro" pitchFamily="34" charset="-18"/>
            </a:rPr>
            <a:t/>
          </a:r>
          <a:br>
            <a:rPr lang="pl-PL" sz="1400" kern="1200" dirty="0" smtClean="0">
              <a:latin typeface="Source Sans Pro" pitchFamily="34" charset="-18"/>
            </a:rPr>
          </a:br>
          <a:r>
            <a:rPr lang="pl-PL" sz="1400" kern="1200" dirty="0" smtClean="0">
              <a:latin typeface="Source Sans Pro" pitchFamily="34" charset="-18"/>
            </a:rPr>
            <a:t>i </a:t>
          </a:r>
          <a:r>
            <a:rPr lang="pl-PL" sz="1400" kern="1200" dirty="0" smtClean="0">
              <a:latin typeface="Source Sans Pro" pitchFamily="34" charset="-18"/>
            </a:rPr>
            <a:t>działalności wychowawczej – rekomendacje</a:t>
          </a:r>
          <a:endParaRPr lang="pl-PL" sz="1400" kern="1200" dirty="0">
            <a:latin typeface="Source Sans Pro" pitchFamily="34" charset="-18"/>
          </a:endParaRPr>
        </a:p>
      </dsp:txBody>
      <dsp:txXfrm>
        <a:off x="685469" y="396211"/>
        <a:ext cx="1937195" cy="2567432"/>
      </dsp:txXfrm>
    </dsp:sp>
    <dsp:sp modelId="{B37E440F-49FD-4A4C-B0CF-EC7FB2BEBA40}">
      <dsp:nvSpPr>
        <dsp:cNvPr id="0" name=""/>
        <dsp:cNvSpPr/>
      </dsp:nvSpPr>
      <dsp:spPr>
        <a:xfrm>
          <a:off x="2710975" y="16"/>
          <a:ext cx="3359822" cy="3359822"/>
        </a:xfrm>
        <a:prstGeom prst="ellipse">
          <a:avLst/>
        </a:prstGeom>
        <a:solidFill>
          <a:schemeClr val="bg1">
            <a:lumMod val="75000"/>
            <a:alpha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000" kern="1200" dirty="0" smtClean="0">
              <a:latin typeface="Source Sans Pro" pitchFamily="34" charset="-18"/>
            </a:rPr>
            <a:t>Korzystanie z gotowych </a:t>
          </a:r>
          <a:br>
            <a:rPr lang="pl-PL" sz="1000" kern="1200" dirty="0" smtClean="0">
              <a:latin typeface="Source Sans Pro" pitchFamily="34" charset="-18"/>
            </a:rPr>
          </a:br>
          <a:r>
            <a:rPr lang="pl-PL" sz="1000" b="1" kern="1200" dirty="0" smtClean="0">
              <a:latin typeface="Source Sans Pro Semibold" pitchFamily="34" charset="-18"/>
            </a:rPr>
            <a:t>planów dydaktycznych </a:t>
          </a:r>
          <a:br>
            <a:rPr lang="pl-PL" sz="1000" b="1" kern="1200" dirty="0" smtClean="0">
              <a:latin typeface="Source Sans Pro Semibold" pitchFamily="34" charset="-18"/>
            </a:rPr>
          </a:br>
          <a:r>
            <a:rPr lang="pl-PL" sz="1000" b="1" kern="1200" dirty="0" smtClean="0">
              <a:latin typeface="Source Sans Pro Semibold" pitchFamily="34" charset="-18"/>
            </a:rPr>
            <a:t>i wynikowych </a:t>
          </a:r>
          <a:r>
            <a:rPr lang="pl-PL" sz="1000" kern="1200" dirty="0" smtClean="0">
              <a:latin typeface="Source Sans Pro" pitchFamily="34" charset="-18"/>
            </a:rPr>
            <a:t>przygotowanych przez wydawnictwa </a:t>
          </a:r>
          <a:br>
            <a:rPr lang="pl-PL" sz="1000" kern="1200" dirty="0" smtClean="0">
              <a:latin typeface="Source Sans Pro" pitchFamily="34" charset="-18"/>
            </a:rPr>
          </a:br>
          <a:r>
            <a:rPr lang="pl-PL" sz="1000" kern="1200" dirty="0" smtClean="0">
              <a:latin typeface="Source Sans Pro" pitchFamily="34" charset="-18"/>
            </a:rPr>
            <a:t>podręczników szkolnych.</a:t>
          </a:r>
        </a:p>
        <a:p>
          <a:pPr lvl="0" algn="l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000" kern="1200" dirty="0" smtClean="0">
              <a:latin typeface="Source Sans Pro" pitchFamily="34" charset="-18"/>
            </a:rPr>
            <a:t>Zachęcenie uczniów do rozmów na tematy dla nich ważne i na podstawie wypracowanych wniosków tworzenie </a:t>
          </a:r>
          <a:r>
            <a:rPr lang="pl-PL" sz="1000" b="1" kern="1200" dirty="0" smtClean="0">
              <a:latin typeface="Source Sans Pro Semibold" pitchFamily="34" charset="-18"/>
            </a:rPr>
            <a:t>planów wychowawczych.</a:t>
          </a:r>
          <a:endParaRPr lang="pl-PL" sz="1000" kern="1200" dirty="0" smtClean="0">
            <a:latin typeface="Source Sans Pro Semibold" pitchFamily="34" charset="-18"/>
          </a:endParaRPr>
        </a:p>
        <a:p>
          <a:pPr lvl="0" algn="l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000" kern="1200" dirty="0" smtClean="0">
              <a:latin typeface="Source Sans Pro" pitchFamily="34" charset="-18"/>
            </a:rPr>
            <a:t>Korzystanie ze źródeł internetowych zawierających </a:t>
          </a:r>
          <a:r>
            <a:rPr lang="pl-PL" sz="1000" b="1" kern="1200" dirty="0" smtClean="0">
              <a:latin typeface="Source Sans Pro Semibold" pitchFamily="34" charset="-18"/>
            </a:rPr>
            <a:t>scenariusze zajęć.</a:t>
          </a:r>
          <a:endParaRPr lang="pl-PL" sz="1000" kern="1200" dirty="0" smtClean="0">
            <a:latin typeface="Source Sans Pro Semibold" pitchFamily="34" charset="-18"/>
          </a:endParaRPr>
        </a:p>
        <a:p>
          <a:pPr lvl="0" algn="l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000" kern="1200" dirty="0" smtClean="0">
              <a:latin typeface="Source Sans Pro" pitchFamily="34" charset="-18"/>
            </a:rPr>
            <a:t>Systematyczne prowadzenie </a:t>
          </a:r>
          <a:r>
            <a:rPr lang="pl-PL" sz="1000" b="1" kern="1200" dirty="0" smtClean="0">
              <a:latin typeface="Source Sans Pro Semibold" pitchFamily="34" charset="-18"/>
            </a:rPr>
            <a:t>dzienników lekcyjnych </a:t>
          </a:r>
          <a:r>
            <a:rPr lang="pl-PL" sz="1000" b="1" kern="1200" dirty="0" smtClean="0">
              <a:latin typeface="Source Sans Pro" pitchFamily="34" charset="-18"/>
            </a:rPr>
            <a:t/>
          </a:r>
          <a:br>
            <a:rPr lang="pl-PL" sz="1000" b="1" kern="1200" dirty="0" smtClean="0">
              <a:latin typeface="Source Sans Pro" pitchFamily="34" charset="-18"/>
            </a:rPr>
          </a:br>
          <a:r>
            <a:rPr lang="pl-PL" sz="1000" kern="1200" dirty="0" smtClean="0">
              <a:latin typeface="Source Sans Pro" pitchFamily="34" charset="-18"/>
            </a:rPr>
            <a:t>i zapoznawanie się </a:t>
          </a:r>
          <a:br>
            <a:rPr lang="pl-PL" sz="1000" kern="1200" dirty="0" smtClean="0">
              <a:latin typeface="Source Sans Pro" pitchFamily="34" charset="-18"/>
            </a:rPr>
          </a:br>
          <a:r>
            <a:rPr lang="pl-PL" sz="1000" kern="1200" dirty="0" smtClean="0">
              <a:latin typeface="Source Sans Pro" pitchFamily="34" charset="-18"/>
            </a:rPr>
            <a:t>z funkcjonowaniem </a:t>
          </a:r>
          <a:r>
            <a:rPr lang="pl-PL" sz="1000" b="1" kern="1200" dirty="0" smtClean="0">
              <a:latin typeface="Source Sans Pro Semibold" pitchFamily="34" charset="-18"/>
            </a:rPr>
            <a:t>dzienników elektronicznych</a:t>
          </a:r>
          <a:r>
            <a:rPr lang="pl-PL" sz="1000" kern="1200" dirty="0" smtClean="0">
              <a:latin typeface="Source Sans Pro Semibold" pitchFamily="34" charset="-18"/>
            </a:rPr>
            <a:t> </a:t>
          </a:r>
          <a:br>
            <a:rPr lang="pl-PL" sz="1000" kern="1200" dirty="0" smtClean="0">
              <a:latin typeface="Source Sans Pro Semibold" pitchFamily="34" charset="-18"/>
            </a:rPr>
          </a:br>
          <a:r>
            <a:rPr lang="pl-PL" sz="1000" kern="1200" dirty="0" smtClean="0">
              <a:latin typeface="Source Sans Pro" pitchFamily="34" charset="-18"/>
            </a:rPr>
            <a:t>(e-dzienników).</a:t>
          </a:r>
          <a:endParaRPr lang="pl-PL" sz="1000" kern="1200" dirty="0">
            <a:latin typeface="Source Sans Pro" pitchFamily="34" charset="-18"/>
          </a:endParaRPr>
        </a:p>
      </dsp:txBody>
      <dsp:txXfrm>
        <a:off x="3664438" y="396211"/>
        <a:ext cx="1937195" cy="25674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tytułowy"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58458" y="96144"/>
            <a:ext cx="6452235" cy="720079"/>
          </a:xfrm>
        </p:spPr>
        <p:txBody>
          <a:bodyPr anchor="b"/>
          <a:lstStyle/>
          <a:p>
            <a:r>
              <a:rPr lang="pl-PL" dirty="0" smtClean="0"/>
              <a:t>Kliknij, aby edytować styl wzorca tytułu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00199" y="1254602"/>
            <a:ext cx="6610495" cy="337804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200"/>
            </a:lvl4pPr>
            <a:lvl5pPr>
              <a:defRPr sz="1400"/>
            </a:lvl5pPr>
          </a:lstStyle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  <a:p>
            <a:pPr lvl="4"/>
            <a:r>
              <a:rPr lang="pl-PL" dirty="0" smtClean="0"/>
              <a:t>Piąty poziom</a:t>
            </a:r>
            <a:endParaRPr lang="pl-P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ytuł i zawartość"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58458" y="96144"/>
            <a:ext cx="6452235" cy="720079"/>
          </a:xfrm>
        </p:spPr>
        <p:txBody>
          <a:bodyPr anchor="b"/>
          <a:lstStyle/>
          <a:p>
            <a:r>
              <a:rPr lang="pl-PL" dirty="0" smtClean="0"/>
              <a:t>Kliknij, aby edytować styl wzorca tytułu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8458" y="1254602"/>
            <a:ext cx="6452235" cy="337804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200"/>
            </a:lvl4pPr>
            <a:lvl5pPr>
              <a:defRPr sz="1400"/>
            </a:lvl5pPr>
          </a:lstStyle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  <a:p>
            <a:pPr lvl="4"/>
            <a:r>
              <a:rPr lang="pl-PL" dirty="0" smtClean="0"/>
              <a:t>Piąty poziom</a:t>
            </a:r>
            <a:endParaRPr lang="pl-P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66313" y="3455133"/>
            <a:ext cx="6093778" cy="1067905"/>
          </a:xfrm>
        </p:spPr>
        <p:txBody>
          <a:bodyPr anchor="t"/>
          <a:lstStyle>
            <a:lvl1pPr algn="l">
              <a:defRPr sz="3100" b="1" cap="all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566313" y="2278945"/>
            <a:ext cx="6093778" cy="1176188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5844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71689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07533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33779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9222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150669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50911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86755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2014-04-02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358457" y="1254602"/>
            <a:ext cx="3166375" cy="3548481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3644318" y="1254602"/>
            <a:ext cx="3166375" cy="3548481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2014-04-02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58457" y="1203571"/>
            <a:ext cx="3167620" cy="501591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58445" indent="0">
              <a:buNone/>
              <a:defRPr sz="1600" b="1"/>
            </a:lvl2pPr>
            <a:lvl3pPr marL="716890" indent="0">
              <a:buNone/>
              <a:defRPr sz="1400" b="1"/>
            </a:lvl3pPr>
            <a:lvl4pPr marL="1075334" indent="0">
              <a:buNone/>
              <a:defRPr sz="1300" b="1"/>
            </a:lvl4pPr>
            <a:lvl5pPr marL="1433779" indent="0">
              <a:buNone/>
              <a:defRPr sz="1300" b="1"/>
            </a:lvl5pPr>
            <a:lvl6pPr marL="1792224" indent="0">
              <a:buNone/>
              <a:defRPr sz="1300" b="1"/>
            </a:lvl6pPr>
            <a:lvl7pPr marL="2150669" indent="0">
              <a:buNone/>
              <a:defRPr sz="1300" b="1"/>
            </a:lvl7pPr>
            <a:lvl8pPr marL="2509114" indent="0">
              <a:buNone/>
              <a:defRPr sz="1300" b="1"/>
            </a:lvl8pPr>
            <a:lvl9pPr marL="2867558" indent="0">
              <a:buNone/>
              <a:defRPr sz="13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358457" y="1705162"/>
            <a:ext cx="3167620" cy="309792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3641829" y="1203571"/>
            <a:ext cx="3168864" cy="501591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58445" indent="0">
              <a:buNone/>
              <a:defRPr sz="1600" b="1"/>
            </a:lvl2pPr>
            <a:lvl3pPr marL="716890" indent="0">
              <a:buNone/>
              <a:defRPr sz="1400" b="1"/>
            </a:lvl3pPr>
            <a:lvl4pPr marL="1075334" indent="0">
              <a:buNone/>
              <a:defRPr sz="1300" b="1"/>
            </a:lvl4pPr>
            <a:lvl5pPr marL="1433779" indent="0">
              <a:buNone/>
              <a:defRPr sz="1300" b="1"/>
            </a:lvl5pPr>
            <a:lvl6pPr marL="1792224" indent="0">
              <a:buNone/>
              <a:defRPr sz="1300" b="1"/>
            </a:lvl6pPr>
            <a:lvl7pPr marL="2150669" indent="0">
              <a:buNone/>
              <a:defRPr sz="1300" b="1"/>
            </a:lvl7pPr>
            <a:lvl8pPr marL="2509114" indent="0">
              <a:buNone/>
              <a:defRPr sz="1300" b="1"/>
            </a:lvl8pPr>
            <a:lvl9pPr marL="2867558" indent="0">
              <a:buNone/>
              <a:defRPr sz="13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3641829" y="1705162"/>
            <a:ext cx="3168864" cy="309792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2014-04-02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2014-04-02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2014-04-02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58458" y="214079"/>
            <a:ext cx="2358601" cy="911080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02939" y="214079"/>
            <a:ext cx="4007754" cy="4589004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358458" y="1125159"/>
            <a:ext cx="2358601" cy="3677924"/>
          </a:xfrm>
        </p:spPr>
        <p:txBody>
          <a:bodyPr/>
          <a:lstStyle>
            <a:lvl1pPr marL="0" indent="0">
              <a:buNone/>
              <a:defRPr sz="1100"/>
            </a:lvl1pPr>
            <a:lvl2pPr marL="358445" indent="0">
              <a:buNone/>
              <a:defRPr sz="900"/>
            </a:lvl2pPr>
            <a:lvl3pPr marL="716890" indent="0">
              <a:buNone/>
              <a:defRPr sz="800"/>
            </a:lvl3pPr>
            <a:lvl4pPr marL="1075334" indent="0">
              <a:buNone/>
              <a:defRPr sz="700"/>
            </a:lvl4pPr>
            <a:lvl5pPr marL="1433779" indent="0">
              <a:buNone/>
              <a:defRPr sz="700"/>
            </a:lvl5pPr>
            <a:lvl6pPr marL="1792224" indent="0">
              <a:buNone/>
              <a:defRPr sz="700"/>
            </a:lvl6pPr>
            <a:lvl7pPr marL="2150669" indent="0">
              <a:buNone/>
              <a:defRPr sz="700"/>
            </a:lvl7pPr>
            <a:lvl8pPr marL="2509114" indent="0">
              <a:buNone/>
              <a:defRPr sz="700"/>
            </a:lvl8pPr>
            <a:lvl9pPr marL="2867558" indent="0">
              <a:buNone/>
              <a:defRPr sz="7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2014-04-02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05204" y="3763804"/>
            <a:ext cx="4301490" cy="444338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405204" y="480433"/>
            <a:ext cx="4301490" cy="3226118"/>
          </a:xfrm>
        </p:spPr>
        <p:txBody>
          <a:bodyPr/>
          <a:lstStyle>
            <a:lvl1pPr marL="0" indent="0">
              <a:buNone/>
              <a:defRPr sz="2500"/>
            </a:lvl1pPr>
            <a:lvl2pPr marL="358445" indent="0">
              <a:buNone/>
              <a:defRPr sz="2200"/>
            </a:lvl2pPr>
            <a:lvl3pPr marL="716890" indent="0">
              <a:buNone/>
              <a:defRPr sz="1900"/>
            </a:lvl3pPr>
            <a:lvl4pPr marL="1075334" indent="0">
              <a:buNone/>
              <a:defRPr sz="1600"/>
            </a:lvl4pPr>
            <a:lvl5pPr marL="1433779" indent="0">
              <a:buNone/>
              <a:defRPr sz="1600"/>
            </a:lvl5pPr>
            <a:lvl6pPr marL="1792224" indent="0">
              <a:buNone/>
              <a:defRPr sz="1600"/>
            </a:lvl6pPr>
            <a:lvl7pPr marL="2150669" indent="0">
              <a:buNone/>
              <a:defRPr sz="1600"/>
            </a:lvl7pPr>
            <a:lvl8pPr marL="2509114" indent="0">
              <a:buNone/>
              <a:defRPr sz="1600"/>
            </a:lvl8pPr>
            <a:lvl9pPr marL="2867558" indent="0">
              <a:buNone/>
              <a:defRPr sz="16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405204" y="4208143"/>
            <a:ext cx="4301490" cy="631034"/>
          </a:xfrm>
        </p:spPr>
        <p:txBody>
          <a:bodyPr/>
          <a:lstStyle>
            <a:lvl1pPr marL="0" indent="0">
              <a:buNone/>
              <a:defRPr sz="1100"/>
            </a:lvl1pPr>
            <a:lvl2pPr marL="358445" indent="0">
              <a:buNone/>
              <a:defRPr sz="900"/>
            </a:lvl2pPr>
            <a:lvl3pPr marL="716890" indent="0">
              <a:buNone/>
              <a:defRPr sz="800"/>
            </a:lvl3pPr>
            <a:lvl4pPr marL="1075334" indent="0">
              <a:buNone/>
              <a:defRPr sz="700"/>
            </a:lvl4pPr>
            <a:lvl5pPr marL="1433779" indent="0">
              <a:buNone/>
              <a:defRPr sz="700"/>
            </a:lvl5pPr>
            <a:lvl6pPr marL="1792224" indent="0">
              <a:buNone/>
              <a:defRPr sz="700"/>
            </a:lvl6pPr>
            <a:lvl7pPr marL="2150669" indent="0">
              <a:buNone/>
              <a:defRPr sz="700"/>
            </a:lvl7pPr>
            <a:lvl8pPr marL="2509114" indent="0">
              <a:buNone/>
              <a:defRPr sz="700"/>
            </a:lvl8pPr>
            <a:lvl9pPr marL="2867558" indent="0">
              <a:buNone/>
              <a:defRPr sz="7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2014-04-02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2014-04-02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5197634" y="215324"/>
            <a:ext cx="1613059" cy="4587759"/>
          </a:xfrm>
        </p:spPr>
        <p:txBody>
          <a:bodyPr vert="eaVert"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358458" y="215324"/>
            <a:ext cx="4719690" cy="4587759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2014-04-02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358458" y="215324"/>
            <a:ext cx="6452235" cy="896144"/>
          </a:xfrm>
          <a:prstGeom prst="rect">
            <a:avLst/>
          </a:prstGeom>
        </p:spPr>
        <p:txBody>
          <a:bodyPr vert="horz" lIns="71689" tIns="35844" rIns="71689" bIns="35844" rtlCol="0" anchor="ctr">
            <a:noAutofit/>
          </a:bodyPr>
          <a:lstStyle/>
          <a:p>
            <a:r>
              <a:rPr lang="pl-PL" dirty="0" smtClean="0"/>
              <a:t>Kliknij, aby edytować styl wzorca tytułu</a:t>
            </a:r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58458" y="1254602"/>
            <a:ext cx="6452235" cy="3548481"/>
          </a:xfrm>
          <a:prstGeom prst="rect">
            <a:avLst/>
          </a:prstGeom>
        </p:spPr>
        <p:txBody>
          <a:bodyPr vert="horz" lIns="71689" tIns="35844" rIns="71689" bIns="35844" rtlCol="0">
            <a:normAutofit/>
          </a:bodyPr>
          <a:lstStyle/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  <a:p>
            <a:pPr lvl="4"/>
            <a:r>
              <a:rPr lang="pl-PL" dirty="0" smtClean="0"/>
              <a:t>Piąty poziom</a:t>
            </a:r>
            <a:endParaRPr lang="pl-PL" dirty="0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358457" y="4983556"/>
            <a:ext cx="1672802" cy="286268"/>
          </a:xfrm>
          <a:prstGeom prst="rect">
            <a:avLst/>
          </a:prstGeom>
        </p:spPr>
        <p:txBody>
          <a:bodyPr vert="horz" lIns="71689" tIns="35844" rIns="71689" bIns="35844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21E02-25CB-4963-84BC-0813985E7D90}" type="datetimeFigureOut">
              <a:rPr lang="pl-PL" smtClean="0"/>
              <a:pPr/>
              <a:t>2014-04-02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2449460" y="4983556"/>
            <a:ext cx="2270231" cy="286268"/>
          </a:xfrm>
          <a:prstGeom prst="rect">
            <a:avLst/>
          </a:prstGeom>
        </p:spPr>
        <p:txBody>
          <a:bodyPr vert="horz" lIns="71689" tIns="35844" rIns="71689" bIns="35844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5137891" y="4983556"/>
            <a:ext cx="1672802" cy="286268"/>
          </a:xfrm>
          <a:prstGeom prst="rect">
            <a:avLst/>
          </a:prstGeom>
        </p:spPr>
        <p:txBody>
          <a:bodyPr vert="horz" lIns="71689" tIns="35844" rIns="71689" bIns="35844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r" defTabSz="716890" rtl="0" eaLnBrk="1" latinLnBrk="0" hangingPunct="1">
        <a:spcBef>
          <a:spcPct val="0"/>
        </a:spcBef>
        <a:buNone/>
        <a:defRPr sz="2000" kern="1200">
          <a:solidFill>
            <a:srgbClr val="283172"/>
          </a:solidFill>
          <a:latin typeface="Source Sans Pro" pitchFamily="34" charset="-18"/>
          <a:ea typeface="+mj-ea"/>
          <a:cs typeface="+mj-cs"/>
        </a:defRPr>
      </a:lvl1pPr>
    </p:titleStyle>
    <p:bodyStyle>
      <a:lvl1pPr marL="268834" indent="-268834" algn="l" defTabSz="716890" rtl="0" eaLnBrk="1" latinLnBrk="0" hangingPunct="1">
        <a:spcBef>
          <a:spcPct val="20000"/>
        </a:spcBef>
        <a:buFont typeface="Arial" pitchFamily="34" charset="0"/>
        <a:buNone/>
        <a:defRPr sz="2500" kern="1200">
          <a:solidFill>
            <a:srgbClr val="283172"/>
          </a:solidFill>
          <a:latin typeface="Source Sans Pro" pitchFamily="34" charset="-18"/>
          <a:ea typeface="+mn-ea"/>
          <a:cs typeface="+mn-cs"/>
        </a:defRPr>
      </a:lvl1pPr>
      <a:lvl2pPr marL="582473" indent="-224028" algn="l" defTabSz="716890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rgbClr val="283172"/>
          </a:solidFill>
          <a:latin typeface="Source Sans Pro" pitchFamily="34" charset="-18"/>
          <a:ea typeface="+mn-ea"/>
          <a:cs typeface="+mn-cs"/>
        </a:defRPr>
      </a:lvl2pPr>
      <a:lvl3pPr marL="896112" indent="-179222" algn="l" defTabSz="7168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rgbClr val="283172"/>
          </a:solidFill>
          <a:latin typeface="Source Sans Pro" pitchFamily="34" charset="-18"/>
          <a:ea typeface="+mn-ea"/>
          <a:cs typeface="+mn-cs"/>
        </a:defRPr>
      </a:lvl3pPr>
      <a:lvl4pPr marL="1254557" indent="-179222" algn="l" defTabSz="71689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rgbClr val="283172"/>
          </a:solidFill>
          <a:latin typeface="Source Sans Pro" pitchFamily="34" charset="-18"/>
          <a:ea typeface="+mn-ea"/>
          <a:cs typeface="+mn-cs"/>
        </a:defRPr>
      </a:lvl4pPr>
      <a:lvl5pPr marL="1613002" indent="-179222" algn="l" defTabSz="71689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rgbClr val="283172"/>
          </a:solidFill>
          <a:latin typeface="Source Sans Pro" pitchFamily="34" charset="-18"/>
          <a:ea typeface="+mn-ea"/>
          <a:cs typeface="+mn-cs"/>
        </a:defRPr>
      </a:lvl5pPr>
      <a:lvl6pPr marL="1971446" indent="-179222" algn="l" defTabSz="71689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29891" indent="-179222" algn="l" defTabSz="71689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688336" indent="-179222" algn="l" defTabSz="71689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046781" indent="-179222" algn="l" defTabSz="71689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71689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8445" algn="l" defTabSz="71689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16890" algn="l" defTabSz="71689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75334" algn="l" defTabSz="71689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33779" algn="l" defTabSz="71689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92224" algn="l" defTabSz="71689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50669" algn="l" defTabSz="71689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09114" algn="l" defTabSz="71689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67558" algn="l" defTabSz="71689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3200" dirty="0" smtClean="0"/>
              <a:t>Cele projektu</a:t>
            </a:r>
            <a:endParaRPr lang="pl-PL" sz="3200" dirty="0"/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</p:nvPr>
        </p:nvGraphicFramePr>
        <p:xfrm>
          <a:off x="430783" y="1320279"/>
          <a:ext cx="6322144" cy="3096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1072"/>
                <a:gridCol w="3161072"/>
              </a:tblGrid>
              <a:tr h="432186">
                <a:tc>
                  <a:txBody>
                    <a:bodyPr/>
                    <a:lstStyle/>
                    <a:p>
                      <a:r>
                        <a:rPr lang="pl-PL" b="0" dirty="0" smtClean="0">
                          <a:solidFill>
                            <a:schemeClr val="bg1"/>
                          </a:solidFill>
                          <a:latin typeface="Source Sans Pro" pitchFamily="34" charset="-18"/>
                        </a:rPr>
                        <a:t>Cele ogóle</a:t>
                      </a:r>
                      <a:endParaRPr lang="pl-PL" b="0" dirty="0">
                        <a:solidFill>
                          <a:schemeClr val="bg1"/>
                        </a:solidFill>
                        <a:latin typeface="Source Sans Pro" pitchFamily="34" charset="-1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8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b="0" dirty="0" smtClean="0">
                          <a:solidFill>
                            <a:schemeClr val="bg1"/>
                          </a:solidFill>
                          <a:latin typeface="Source Sans Pro" pitchFamily="34" charset="-18"/>
                        </a:rPr>
                        <a:t>Cele szczegółowe</a:t>
                      </a:r>
                      <a:endParaRPr lang="pl-PL" b="0" dirty="0">
                        <a:solidFill>
                          <a:schemeClr val="bg1"/>
                        </a:solidFill>
                        <a:latin typeface="Source Sans Pro" pitchFamily="34" charset="-1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8F00"/>
                    </a:solidFill>
                  </a:tcPr>
                </a:tc>
              </a:tr>
              <a:tr h="2664158">
                <a:tc>
                  <a:txBody>
                    <a:bodyPr/>
                    <a:lstStyle/>
                    <a:p>
                      <a:pPr marL="0" marR="0" indent="0" algn="l" defTabSz="7168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0" dirty="0" smtClean="0">
                          <a:solidFill>
                            <a:srgbClr val="283172"/>
                          </a:solidFill>
                          <a:latin typeface="Source Sans Pro" pitchFamily="34" charset="-18"/>
                        </a:rPr>
                        <a:t>Zwiększenie potencjału Państwowej Wyższej Szkoły Zawodowej im. Szymona Szymonowica w Zamościu w obszarze przygotowywania </a:t>
                      </a:r>
                      <a:br>
                        <a:rPr lang="pl-PL" sz="1200" b="0" dirty="0" smtClean="0">
                          <a:solidFill>
                            <a:srgbClr val="283172"/>
                          </a:solidFill>
                          <a:latin typeface="Source Sans Pro" pitchFamily="34" charset="-18"/>
                        </a:rPr>
                      </a:br>
                      <a:r>
                        <a:rPr lang="pl-PL" sz="1200" b="0" dirty="0" smtClean="0">
                          <a:solidFill>
                            <a:srgbClr val="283172"/>
                          </a:solidFill>
                          <a:latin typeface="Source Sans Pro" pitchFamily="34" charset="-18"/>
                        </a:rPr>
                        <a:t>i wdrażania zmodernizowanego programu praktyk pedagogicznych dzięki realizacji praktyk w wybranych placówkach oświatowych, dla których organem prowadzącym jest Miasto Zamość.</a:t>
                      </a:r>
                    </a:p>
                    <a:p>
                      <a:endParaRPr lang="pl-PL" sz="1200" b="0" dirty="0">
                        <a:solidFill>
                          <a:srgbClr val="283172"/>
                        </a:solidFill>
                        <a:latin typeface="Source Sans Pro" pitchFamily="34" charset="-1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200" b="0" dirty="0" smtClean="0">
                          <a:solidFill>
                            <a:srgbClr val="283172"/>
                          </a:solidFill>
                          <a:latin typeface="Source Sans Pro" pitchFamily="34" charset="-18"/>
                        </a:rPr>
                        <a:t>Podniesienie jakości pracy szkół, dla których organem prowadzącym jest Miasto Zamość, dzięki realizacji praktyk w oparciu </a:t>
                      </a:r>
                      <a:br>
                        <a:rPr lang="pl-PL" sz="1200" b="0" dirty="0" smtClean="0">
                          <a:solidFill>
                            <a:srgbClr val="283172"/>
                          </a:solidFill>
                          <a:latin typeface="Source Sans Pro" pitchFamily="34" charset="-18"/>
                        </a:rPr>
                      </a:br>
                      <a:r>
                        <a:rPr lang="pl-PL" sz="1200" b="0" dirty="0" smtClean="0">
                          <a:solidFill>
                            <a:srgbClr val="283172"/>
                          </a:solidFill>
                          <a:latin typeface="Source Sans Pro" pitchFamily="34" charset="-18"/>
                        </a:rPr>
                        <a:t>o wypracowany program praktyk pedagogicznych.</a:t>
                      </a:r>
                    </a:p>
                    <a:p>
                      <a:r>
                        <a:rPr lang="pl-PL" sz="1200" b="0" dirty="0" smtClean="0">
                          <a:solidFill>
                            <a:srgbClr val="283172"/>
                          </a:solidFill>
                          <a:latin typeface="Source Sans Pro" pitchFamily="34" charset="-18"/>
                        </a:rPr>
                        <a:t>Działania edukacyjne skierowane zarówno do studentów (rozwój praktycznych umiejętności efektywnej realizacji procesu dydaktycznego </a:t>
                      </a:r>
                      <a:br>
                        <a:rPr lang="pl-PL" sz="1200" b="0" dirty="0" smtClean="0">
                          <a:solidFill>
                            <a:srgbClr val="283172"/>
                          </a:solidFill>
                          <a:latin typeface="Source Sans Pro" pitchFamily="34" charset="-18"/>
                        </a:rPr>
                      </a:br>
                      <a:r>
                        <a:rPr lang="pl-PL" sz="1200" b="0" dirty="0" smtClean="0">
                          <a:solidFill>
                            <a:srgbClr val="283172"/>
                          </a:solidFill>
                          <a:latin typeface="Source Sans Pro" pitchFamily="34" charset="-18"/>
                        </a:rPr>
                        <a:t>i wychowawczego), jak i nauczycieli (pogłębianie kompetencji potrzebnych do moderowania procesu odbywania praktyk zawodowych przez studentów).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Zakres tematyczny rekomendacji</a:t>
            </a:r>
            <a:endParaRPr lang="pl-PL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358458" y="1608311"/>
            <a:ext cx="6452235" cy="3024336"/>
          </a:xfrm>
        </p:spPr>
        <p:txBody>
          <a:bodyPr/>
          <a:lstStyle/>
          <a:p>
            <a:pPr marL="0" indent="0"/>
            <a:r>
              <a:rPr lang="pl-PL" dirty="0" smtClean="0"/>
              <a:t>W ramach projektu </a:t>
            </a:r>
            <a:r>
              <a:rPr lang="pl-PL" dirty="0" smtClean="0">
                <a:latin typeface="Source Sans Pro Semibold" pitchFamily="34" charset="-18"/>
              </a:rPr>
              <a:t>zostały opracowane </a:t>
            </a:r>
            <a:br>
              <a:rPr lang="pl-PL" dirty="0" smtClean="0">
                <a:latin typeface="Source Sans Pro Semibold" pitchFamily="34" charset="-18"/>
              </a:rPr>
            </a:br>
            <a:r>
              <a:rPr lang="pl-PL" dirty="0" smtClean="0">
                <a:latin typeface="Source Sans Pro Semibold" pitchFamily="34" charset="-18"/>
              </a:rPr>
              <a:t>rekomendacje</a:t>
            </a:r>
            <a:r>
              <a:rPr lang="pl-PL" dirty="0" smtClean="0"/>
              <a:t> dotyczące:</a:t>
            </a:r>
          </a:p>
          <a:p>
            <a:pPr>
              <a:buFont typeface="Arial" pitchFamily="34" charset="0"/>
              <a:buChar char="•"/>
            </a:pPr>
            <a:r>
              <a:rPr lang="pl-PL" dirty="0" smtClean="0"/>
              <a:t>sytuacji trudnych w pracy nauczyciela,</a:t>
            </a:r>
          </a:p>
          <a:p>
            <a:pPr>
              <a:buFont typeface="Arial" pitchFamily="34" charset="0"/>
              <a:buChar char="•"/>
            </a:pPr>
            <a:r>
              <a:rPr lang="pl-PL" dirty="0" smtClean="0"/>
              <a:t>technik pracy z grupą i jednostką,</a:t>
            </a:r>
          </a:p>
          <a:p>
            <a:pPr>
              <a:buFont typeface="Arial" pitchFamily="34" charset="0"/>
              <a:buChar char="•"/>
            </a:pPr>
            <a:r>
              <a:rPr lang="pl-PL" dirty="0" smtClean="0"/>
              <a:t>organizacji pracy nauczyciela.</a:t>
            </a:r>
          </a:p>
          <a:p>
            <a:endParaRPr lang="pl-PL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Sytuacje trudne w pracy nauczyciela </a:t>
            </a:r>
            <a:br>
              <a:rPr lang="pl-PL" dirty="0" smtClean="0"/>
            </a:br>
            <a:r>
              <a:rPr lang="pl-PL" sz="1400" dirty="0" smtClean="0"/>
              <a:t>Zakres merytoryczny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>
                <a:latin typeface="Source Sans Pro Semibold" pitchFamily="34" charset="-18"/>
              </a:rPr>
              <a:t>Budowanie autorytetu</a:t>
            </a:r>
            <a:r>
              <a:rPr lang="pl-PL" dirty="0" smtClean="0"/>
              <a:t>:</a:t>
            </a:r>
          </a:p>
          <a:p>
            <a:pPr lvl="1"/>
            <a:r>
              <a:rPr lang="pl-PL" dirty="0" smtClean="0"/>
              <a:t>rola autorytetu nauczyciela w edukacji dzieci </a:t>
            </a:r>
            <a:br>
              <a:rPr lang="pl-PL" dirty="0" smtClean="0"/>
            </a:br>
            <a:r>
              <a:rPr lang="pl-PL" dirty="0" smtClean="0"/>
              <a:t>i młodzieży szkolnej;</a:t>
            </a:r>
          </a:p>
          <a:p>
            <a:pPr lvl="1"/>
            <a:r>
              <a:rPr lang="pl-PL" dirty="0" smtClean="0"/>
              <a:t>braki w wiedzy i umiejętnościach studentów szkół pedagogicznych przedstawione na konferencji dotyczącej kształcenia przyszłych nauczycieli </a:t>
            </a:r>
            <a:br>
              <a:rPr lang="pl-PL" dirty="0" smtClean="0"/>
            </a:br>
            <a:r>
              <a:rPr lang="pl-PL" dirty="0" smtClean="0"/>
              <a:t>i przygotowania kandydatów na studia wyższe (Łódź, kwiecień 2010 roku);</a:t>
            </a:r>
          </a:p>
          <a:p>
            <a:pPr lvl="1"/>
            <a:r>
              <a:rPr lang="pl-PL" dirty="0" smtClean="0"/>
              <a:t>oczekiwania uczniów oraz społeczeństwa wobec współczesnych nauczycieli.</a:t>
            </a:r>
          </a:p>
          <a:p>
            <a:pPr lvl="1"/>
            <a:endParaRPr lang="pl-PL" dirty="0" smtClean="0"/>
          </a:p>
          <a:p>
            <a:endParaRPr lang="pl-PL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Sytuacje trudne w pracy nauczyciela </a:t>
            </a:r>
            <a:br>
              <a:rPr lang="pl-PL" dirty="0" smtClean="0"/>
            </a:br>
            <a:r>
              <a:rPr lang="pl-PL" sz="1400" dirty="0" smtClean="0"/>
              <a:t>Zakres merytoryczny</a:t>
            </a:r>
            <a:endParaRPr lang="pl-PL" dirty="0"/>
          </a:p>
        </p:txBody>
      </p:sp>
      <p:graphicFrame>
        <p:nvGraphicFramePr>
          <p:cNvPr id="5" name="Symbol zastępczy zawartości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237850203"/>
              </p:ext>
            </p:extLst>
          </p:nvPr>
        </p:nvGraphicFramePr>
        <p:xfrm>
          <a:off x="358775" y="1104255"/>
          <a:ext cx="6451600" cy="35280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BCA8956-8770-4F1B-938E-12F2723B9D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graphicEl>
                                              <a:dgm id="{EBCA8956-8770-4F1B-938E-12F2723B9D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graphicEl>
                                              <a:dgm id="{EBCA8956-8770-4F1B-938E-12F2723B9D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6E3A9EF-95F6-4288-B569-A0751FF8A1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graphicEl>
                                              <a:dgm id="{66E3A9EF-95F6-4288-B569-A0751FF8A1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graphicEl>
                                              <a:dgm id="{66E3A9EF-95F6-4288-B569-A0751FF8A1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542398B-790C-4255-8C22-58A0788DC4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graphicEl>
                                              <a:dgm id="{6542398B-790C-4255-8C22-58A0788DC4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graphicEl>
                                              <a:dgm id="{6542398B-790C-4255-8C22-58A0788DC4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7D0F0C6-DCD2-4710-A950-BCD2562D11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graphicEl>
                                              <a:dgm id="{97D0F0C6-DCD2-4710-A950-BCD2562D11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graphicEl>
                                              <a:dgm id="{97D0F0C6-DCD2-4710-A950-BCD2562D11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6FD34C8-B521-401D-8664-3F9929F4BE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graphicEl>
                                              <a:dgm id="{96FD34C8-B521-401D-8664-3F9929F4BE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graphicEl>
                                              <a:dgm id="{96FD34C8-B521-401D-8664-3F9929F4BE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Sytuacje trudne w pracy nauczyciela </a:t>
            </a:r>
            <a:br>
              <a:rPr lang="pl-PL" dirty="0" smtClean="0"/>
            </a:br>
            <a:r>
              <a:rPr lang="pl-PL" sz="1400" dirty="0" smtClean="0"/>
              <a:t>Zakres merytoryczny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l-PL" dirty="0" smtClean="0">
                <a:latin typeface="Source Sans Pro Semibold" pitchFamily="34" charset="-18"/>
              </a:rPr>
              <a:t>Budowanie autorytetu – rekomendacje</a:t>
            </a:r>
          </a:p>
          <a:p>
            <a:pPr lvl="1">
              <a:buNone/>
            </a:pPr>
            <a:r>
              <a:rPr lang="pl-PL" dirty="0" smtClean="0"/>
              <a:t>– Rozwijanie kompetencji:</a:t>
            </a:r>
          </a:p>
          <a:p>
            <a:pPr lvl="2"/>
            <a:r>
              <a:rPr lang="pl-PL" dirty="0" smtClean="0"/>
              <a:t>merytorycznych (wiedza na temat nauczanego przedmiotu, </a:t>
            </a:r>
            <a:br>
              <a:rPr lang="pl-PL" dirty="0" smtClean="0"/>
            </a:br>
            <a:r>
              <a:rPr lang="pl-PL" dirty="0" smtClean="0"/>
              <a:t>poparta znajomością wymagań programowych oraz dostępnych podręczników i pomocy dydaktycznych, w tym nowoczesnych rozwiązań z zakresu </a:t>
            </a:r>
            <a:r>
              <a:rPr lang="pl-PL" dirty="0" err="1" smtClean="0"/>
              <a:t>ICT</a:t>
            </a:r>
            <a:r>
              <a:rPr lang="pl-PL" dirty="0" smtClean="0"/>
              <a:t>, znajomość prawa oświatowego i jego interpretacji);</a:t>
            </a:r>
          </a:p>
          <a:p>
            <a:pPr lvl="2"/>
            <a:r>
              <a:rPr lang="pl-PL" dirty="0" smtClean="0"/>
              <a:t>psychologiczno-pedagogicznych (rozwijanie i uaktualnianie </a:t>
            </a:r>
            <a:br>
              <a:rPr lang="pl-PL" dirty="0" smtClean="0"/>
            </a:br>
            <a:r>
              <a:rPr lang="pl-PL" dirty="0" smtClean="0"/>
              <a:t>wiedzy zdobytej na studiach za pomocą analizy najnowszych publikacji z dziedziny pedagogiki i psychologii zamieszczanych </a:t>
            </a:r>
            <a:br>
              <a:rPr lang="pl-PL" dirty="0" smtClean="0"/>
            </a:br>
            <a:r>
              <a:rPr lang="pl-PL" dirty="0" smtClean="0"/>
              <a:t>w specjalistycznych czasopismach, takich jak kwartalnik wydawany </a:t>
            </a:r>
            <a:br>
              <a:rPr lang="pl-PL" dirty="0" smtClean="0"/>
            </a:br>
            <a:r>
              <a:rPr lang="pl-PL" dirty="0" smtClean="0"/>
              <a:t>w języku angielskim „The New </a:t>
            </a:r>
            <a:r>
              <a:rPr lang="pl-PL" dirty="0" err="1" smtClean="0"/>
              <a:t>Educational</a:t>
            </a:r>
            <a:r>
              <a:rPr lang="pl-PL" dirty="0" smtClean="0"/>
              <a:t> </a:t>
            </a:r>
            <a:r>
              <a:rPr lang="pl-PL" dirty="0" err="1" smtClean="0"/>
              <a:t>Review</a:t>
            </a:r>
            <a:r>
              <a:rPr lang="pl-PL" dirty="0" smtClean="0"/>
              <a:t>” czy polskojęzyczne „Ruch Pedagogiczny”, „Edukacja Dorosłych”, </a:t>
            </a:r>
            <a:br>
              <a:rPr lang="pl-PL" dirty="0" smtClean="0"/>
            </a:br>
            <a:r>
              <a:rPr lang="pl-PL" dirty="0" smtClean="0"/>
              <a:t>„Kultura i Edukacja” i inne);</a:t>
            </a:r>
          </a:p>
          <a:p>
            <a:endParaRPr lang="pl-PL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Sytuacje trudne w pracy nauczyciela </a:t>
            </a:r>
            <a:br>
              <a:rPr lang="pl-PL" dirty="0" smtClean="0"/>
            </a:br>
            <a:r>
              <a:rPr lang="pl-PL" sz="1400" dirty="0" smtClean="0"/>
              <a:t>Zakres merytoryczny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dirty="0" smtClean="0">
                <a:latin typeface="Source Sans Pro Semibold" pitchFamily="34" charset="-18"/>
              </a:rPr>
              <a:t>Budowanie autorytetu – rekomendacje</a:t>
            </a:r>
          </a:p>
          <a:p>
            <a:pPr lvl="1"/>
            <a:r>
              <a:rPr lang="pl-PL" dirty="0" smtClean="0"/>
              <a:t>Rozwijanie kompetencji:</a:t>
            </a:r>
          </a:p>
          <a:p>
            <a:pPr lvl="2"/>
            <a:r>
              <a:rPr lang="pl-PL" dirty="0" smtClean="0"/>
              <a:t>komunikacyjnych i negocjacyjnych (doskonalenie umiejętności podejmowania nieraz trudnych dyskusji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z </a:t>
            </a:r>
            <a:r>
              <a:rPr lang="pl-PL" dirty="0" smtClean="0"/>
              <a:t>uczniami, szacunek dla odmienności, umiejętność dostrzeżenia i docenienia wartości wynikającej z istniejących różnic, jak również budowania połączeń między odmiennymi punktami </a:t>
            </a:r>
            <a:r>
              <a:rPr lang="pl-PL" dirty="0" smtClean="0"/>
              <a:t>widzenia</a:t>
            </a:r>
            <a:r>
              <a:rPr lang="pl-PL" dirty="0" smtClean="0"/>
              <a:t>);</a:t>
            </a:r>
          </a:p>
          <a:p>
            <a:pPr lvl="2"/>
            <a:r>
              <a:rPr lang="pl-PL" dirty="0" smtClean="0"/>
              <a:t>autoedukacyjnych (poszerzanie swoich kwalifikacji </a:t>
            </a:r>
            <a:br>
              <a:rPr lang="pl-PL" dirty="0" smtClean="0"/>
            </a:br>
            <a:r>
              <a:rPr lang="pl-PL" dirty="0" smtClean="0"/>
              <a:t>i kompetencji w myśl realizacji idei uczenia się przez całe życie [ang. </a:t>
            </a:r>
            <a:r>
              <a:rPr lang="pl-PL" i="1" dirty="0" err="1" smtClean="0"/>
              <a:t>Lifelong</a:t>
            </a:r>
            <a:r>
              <a:rPr lang="pl-PL" i="1" dirty="0" smtClean="0"/>
              <a:t> Learning</a:t>
            </a:r>
            <a:r>
              <a:rPr lang="pl-PL" dirty="0" smtClean="0"/>
              <a:t>] dzięki udziałowi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w </a:t>
            </a:r>
            <a:r>
              <a:rPr lang="pl-PL" dirty="0" smtClean="0"/>
              <a:t>konferencjach, szkoleniach czy projektach skierowanych do nauczycieli).</a:t>
            </a:r>
          </a:p>
          <a:p>
            <a:endParaRPr lang="pl-PL" dirty="0" smtClean="0"/>
          </a:p>
          <a:p>
            <a:endParaRPr lang="pl-PL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Sytuacje trudne w pracy nauczyciela </a:t>
            </a:r>
            <a:br>
              <a:rPr lang="pl-PL" dirty="0" smtClean="0"/>
            </a:br>
            <a:r>
              <a:rPr lang="pl-PL" sz="1400" dirty="0" smtClean="0"/>
              <a:t>Zakres merytoryczny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00199" y="1320279"/>
            <a:ext cx="6610495" cy="3312368"/>
          </a:xfrm>
        </p:spPr>
        <p:txBody>
          <a:bodyPr>
            <a:normAutofit/>
          </a:bodyPr>
          <a:lstStyle/>
          <a:p>
            <a:r>
              <a:rPr lang="pl-PL" dirty="0" smtClean="0">
                <a:latin typeface="Source Sans Pro Semibold" pitchFamily="34" charset="-18"/>
              </a:rPr>
              <a:t>Praca z uczniami o specjalnych potrzebach edukacyjnych</a:t>
            </a:r>
          </a:p>
          <a:p>
            <a:pPr lvl="1"/>
            <a:r>
              <a:rPr lang="pl-PL" dirty="0" smtClean="0"/>
              <a:t>Uczeń o wyjątkowym potencjale edukacyjnym:</a:t>
            </a:r>
          </a:p>
          <a:p>
            <a:pPr lvl="2"/>
            <a:r>
              <a:rPr lang="pl-PL" dirty="0" smtClean="0"/>
              <a:t>trudności z definiowaniem pojęcia „uczeń zdolny” </a:t>
            </a:r>
            <a:br>
              <a:rPr lang="pl-PL" dirty="0" smtClean="0"/>
            </a:br>
            <a:r>
              <a:rPr lang="pl-PL" dirty="0" smtClean="0"/>
              <a:t>i konieczność przyjęcia jednej definicji pozwalającej </a:t>
            </a:r>
            <a:br>
              <a:rPr lang="pl-PL" dirty="0" smtClean="0"/>
            </a:br>
            <a:r>
              <a:rPr lang="pl-PL" dirty="0" smtClean="0"/>
              <a:t>na poprawne przeprowadzanie procedur diagnostycznych;</a:t>
            </a:r>
          </a:p>
          <a:p>
            <a:pPr lvl="2"/>
            <a:r>
              <a:rPr lang="pl-PL" dirty="0" smtClean="0"/>
              <a:t>profil psychologiczny uczniów o wyjątkowym potencjale edukacyjnym; </a:t>
            </a:r>
          </a:p>
          <a:p>
            <a:pPr lvl="2"/>
            <a:r>
              <a:rPr lang="pl-PL" dirty="0" smtClean="0"/>
              <a:t>współwystępujące deficyty rozwojowe i wynikająca z nich </a:t>
            </a:r>
            <a:br>
              <a:rPr lang="pl-PL" dirty="0" smtClean="0"/>
            </a:br>
            <a:r>
              <a:rPr lang="pl-PL" dirty="0" smtClean="0"/>
              <a:t>swoista dwoistość w funkcjonowaniu uczniów zdolnych.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Sytuacje trudne w pracy nauczyciela </a:t>
            </a:r>
            <a:br>
              <a:rPr lang="pl-PL" dirty="0" smtClean="0"/>
            </a:br>
            <a:r>
              <a:rPr lang="pl-PL" sz="1400" dirty="0" smtClean="0"/>
              <a:t>Zakres merytoryczny</a:t>
            </a:r>
            <a:endParaRPr lang="pl-PL" dirty="0"/>
          </a:p>
        </p:txBody>
      </p:sp>
      <p:graphicFrame>
        <p:nvGraphicFramePr>
          <p:cNvPr id="5" name="Symbol zastępczy zawartości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060345014"/>
              </p:ext>
            </p:extLst>
          </p:nvPr>
        </p:nvGraphicFramePr>
        <p:xfrm>
          <a:off x="430466" y="1034997"/>
          <a:ext cx="6322461" cy="36696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Sytuacje trudne w pracy nauczyciela </a:t>
            </a:r>
            <a:br>
              <a:rPr lang="pl-PL" dirty="0" smtClean="0"/>
            </a:br>
            <a:r>
              <a:rPr lang="pl-PL" sz="1400" dirty="0" smtClean="0"/>
              <a:t>Zakres merytoryczny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00199" y="1320279"/>
            <a:ext cx="6610495" cy="3312368"/>
          </a:xfrm>
        </p:spPr>
        <p:txBody>
          <a:bodyPr>
            <a:normAutofit/>
          </a:bodyPr>
          <a:lstStyle/>
          <a:p>
            <a:pPr marL="0" indent="0"/>
            <a:r>
              <a:rPr lang="pl-PL" sz="2400" dirty="0" smtClean="0">
                <a:latin typeface="Source Sans Pro Semibold" pitchFamily="34" charset="-18"/>
              </a:rPr>
              <a:t>Praca z uczniami o specjalnych potrzebach </a:t>
            </a:r>
            <a:br>
              <a:rPr lang="pl-PL" sz="2400" dirty="0" smtClean="0">
                <a:latin typeface="Source Sans Pro Semibold" pitchFamily="34" charset="-18"/>
              </a:rPr>
            </a:br>
            <a:r>
              <a:rPr lang="pl-PL" sz="2400" dirty="0" smtClean="0">
                <a:latin typeface="Source Sans Pro Semibold" pitchFamily="34" charset="-18"/>
              </a:rPr>
              <a:t>edukacyjnych</a:t>
            </a:r>
          </a:p>
          <a:p>
            <a:pPr lvl="1"/>
            <a:r>
              <a:rPr lang="pl-PL" sz="2000" dirty="0" smtClean="0"/>
              <a:t>Uczeń z rodziny dysfunkcyjnej:</a:t>
            </a:r>
          </a:p>
          <a:p>
            <a:pPr lvl="2"/>
            <a:r>
              <a:rPr lang="pl-PL" sz="1800" dirty="0" smtClean="0"/>
              <a:t>ogólny profil psychologiczny ucznia z rodziny dysfunkcyjnej (zaniżone poczucie wartości i aspiracje, zakłócony rozwój intelektualny, emocjonalny </a:t>
            </a:r>
            <a:r>
              <a:rPr lang="pl-PL" sz="1800" dirty="0" smtClean="0"/>
              <a:t/>
            </a:r>
            <a:br>
              <a:rPr lang="pl-PL" sz="1800" dirty="0" smtClean="0"/>
            </a:br>
            <a:r>
              <a:rPr lang="pl-PL" sz="1800" dirty="0" smtClean="0"/>
              <a:t>i </a:t>
            </a:r>
            <a:r>
              <a:rPr lang="pl-PL" sz="1800" dirty="0" smtClean="0"/>
              <a:t>społeczny, bardzo często występujące trudności </a:t>
            </a:r>
            <a:r>
              <a:rPr lang="pl-PL" sz="1800" dirty="0" smtClean="0"/>
              <a:t/>
            </a:r>
            <a:br>
              <a:rPr lang="pl-PL" sz="1800" dirty="0" smtClean="0"/>
            </a:br>
            <a:r>
              <a:rPr lang="pl-PL" sz="1800" dirty="0" smtClean="0"/>
              <a:t>i </a:t>
            </a:r>
            <a:r>
              <a:rPr lang="pl-PL" sz="1800" dirty="0" smtClean="0"/>
              <a:t>niepowodzenia </a:t>
            </a:r>
            <a:r>
              <a:rPr lang="pl-PL" sz="1800" dirty="0" smtClean="0"/>
              <a:t>w </a:t>
            </a:r>
            <a:r>
              <a:rPr lang="pl-PL" sz="1800" dirty="0" smtClean="0"/>
              <a:t>szkole).</a:t>
            </a:r>
          </a:p>
          <a:p>
            <a:pPr lvl="2"/>
            <a:endParaRPr lang="pl-PL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Sytuacje trudne w pracy nauczyciela </a:t>
            </a:r>
            <a:br>
              <a:rPr lang="pl-PL" dirty="0" smtClean="0"/>
            </a:br>
            <a:r>
              <a:rPr lang="pl-PL" sz="1400" dirty="0" smtClean="0"/>
              <a:t>Zakres merytoryczny</a:t>
            </a:r>
            <a:endParaRPr lang="pl-PL" dirty="0"/>
          </a:p>
        </p:txBody>
      </p:sp>
      <p:graphicFrame>
        <p:nvGraphicFramePr>
          <p:cNvPr id="5" name="Symbol zastępczy zawartości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060345014"/>
              </p:ext>
            </p:extLst>
          </p:nvPr>
        </p:nvGraphicFramePr>
        <p:xfrm>
          <a:off x="488231" y="1104255"/>
          <a:ext cx="6192688" cy="3528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Sytuacje trudne w pracy nauczyciela </a:t>
            </a:r>
            <a:br>
              <a:rPr lang="pl-PL" dirty="0" smtClean="0"/>
            </a:br>
            <a:r>
              <a:rPr lang="pl-PL" sz="1400" dirty="0" smtClean="0"/>
              <a:t>Zakres merytoryczny</a:t>
            </a:r>
            <a:endParaRPr lang="pl-PL" dirty="0"/>
          </a:p>
        </p:txBody>
      </p:sp>
      <p:graphicFrame>
        <p:nvGraphicFramePr>
          <p:cNvPr id="5" name="Symbol zastępczy zawartości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060345014"/>
              </p:ext>
            </p:extLst>
          </p:nvPr>
        </p:nvGraphicFramePr>
        <p:xfrm>
          <a:off x="488231" y="1104255"/>
          <a:ext cx="6192688" cy="3528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Sytuacje trudne w pracy nauczyciela </a:t>
            </a:r>
            <a:br>
              <a:rPr lang="pl-PL" dirty="0" smtClean="0"/>
            </a:br>
            <a:r>
              <a:rPr lang="pl-PL" sz="1400" dirty="0" smtClean="0"/>
              <a:t>Zakres merytoryczny</a:t>
            </a:r>
            <a:endParaRPr lang="pl-PL" dirty="0"/>
          </a:p>
        </p:txBody>
      </p:sp>
      <p:graphicFrame>
        <p:nvGraphicFramePr>
          <p:cNvPr id="5" name="Symbol zastępczy zawartości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060345014"/>
              </p:ext>
            </p:extLst>
          </p:nvPr>
        </p:nvGraphicFramePr>
        <p:xfrm>
          <a:off x="488231" y="1104255"/>
          <a:ext cx="6192688" cy="3528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Sytuacje trudne w pracy nauczyciela </a:t>
            </a:r>
            <a:br>
              <a:rPr lang="pl-PL" dirty="0" smtClean="0"/>
            </a:br>
            <a:r>
              <a:rPr lang="pl-PL" sz="1400" dirty="0" smtClean="0"/>
              <a:t>Zakres merytoryczny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00199" y="1320279"/>
            <a:ext cx="6610495" cy="3312368"/>
          </a:xfrm>
        </p:spPr>
        <p:txBody>
          <a:bodyPr>
            <a:normAutofit/>
          </a:bodyPr>
          <a:lstStyle/>
          <a:p>
            <a:r>
              <a:rPr lang="pl-PL" dirty="0" smtClean="0">
                <a:latin typeface="Source Sans Pro Semibold" pitchFamily="34" charset="-18"/>
              </a:rPr>
              <a:t>Stres i wypalenie zawodowe:</a:t>
            </a:r>
          </a:p>
          <a:p>
            <a:pPr lvl="1"/>
            <a:r>
              <a:rPr lang="pl-PL" dirty="0" smtClean="0"/>
              <a:t>zawód nauczyciela jako jeden z zawodów </a:t>
            </a:r>
            <a:br>
              <a:rPr lang="pl-PL" dirty="0" smtClean="0"/>
            </a:br>
            <a:r>
              <a:rPr lang="pl-PL" dirty="0" smtClean="0"/>
              <a:t>zaliczanych do grupy zawodów pomocowych </a:t>
            </a:r>
            <a:br>
              <a:rPr lang="pl-PL" dirty="0" smtClean="0"/>
            </a:br>
            <a:r>
              <a:rPr lang="pl-PL" dirty="0" smtClean="0"/>
              <a:t>(ang. </a:t>
            </a:r>
            <a:r>
              <a:rPr lang="pl-PL" i="1" dirty="0" err="1" smtClean="0"/>
              <a:t>helping</a:t>
            </a:r>
            <a:r>
              <a:rPr lang="pl-PL" i="1" dirty="0" smtClean="0"/>
              <a:t> </a:t>
            </a:r>
            <a:r>
              <a:rPr lang="pl-PL" i="1" dirty="0" err="1" smtClean="0"/>
              <a:t>professions</a:t>
            </a:r>
            <a:r>
              <a:rPr lang="pl-PL" dirty="0" smtClean="0"/>
              <a:t>) i związane z tym </a:t>
            </a:r>
            <a:br>
              <a:rPr lang="pl-PL" dirty="0" smtClean="0"/>
            </a:br>
            <a:r>
              <a:rPr lang="pl-PL" dirty="0" smtClean="0"/>
              <a:t>zagrożenia dla zdrowia i funkcjonowania </a:t>
            </a:r>
            <a:br>
              <a:rPr lang="pl-PL" dirty="0" smtClean="0"/>
            </a:br>
            <a:r>
              <a:rPr lang="pl-PL" dirty="0" smtClean="0"/>
              <a:t>społecznego jednostki;</a:t>
            </a:r>
          </a:p>
          <a:p>
            <a:pPr lvl="1"/>
            <a:r>
              <a:rPr lang="pl-PL" dirty="0" smtClean="0"/>
              <a:t>zawód nauczyciela a zwiększona podatność </a:t>
            </a:r>
            <a:br>
              <a:rPr lang="pl-PL" dirty="0" smtClean="0"/>
            </a:br>
            <a:r>
              <a:rPr lang="pl-PL" dirty="0" smtClean="0"/>
              <a:t>na wystąpienie syndromu wypalenia </a:t>
            </a:r>
            <a:br>
              <a:rPr lang="pl-PL" dirty="0" smtClean="0"/>
            </a:br>
            <a:r>
              <a:rPr lang="pl-PL" dirty="0" smtClean="0"/>
              <a:t>zawodowego.</a:t>
            </a:r>
          </a:p>
          <a:p>
            <a:pPr lvl="1">
              <a:buNone/>
            </a:pPr>
            <a:endParaRPr lang="pl-PL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Sytuacje trudne w pracy nauczyciela </a:t>
            </a:r>
            <a:br>
              <a:rPr lang="pl-PL" dirty="0" smtClean="0"/>
            </a:br>
            <a:r>
              <a:rPr lang="pl-PL" sz="1400" dirty="0" smtClean="0"/>
              <a:t>Zakres merytoryczny</a:t>
            </a:r>
            <a:endParaRPr lang="pl-PL" dirty="0"/>
          </a:p>
        </p:txBody>
      </p:sp>
      <p:graphicFrame>
        <p:nvGraphicFramePr>
          <p:cNvPr id="6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686912500"/>
              </p:ext>
            </p:extLst>
          </p:nvPr>
        </p:nvGraphicFramePr>
        <p:xfrm>
          <a:off x="358775" y="1176263"/>
          <a:ext cx="6451600" cy="337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F32BC6A-8851-4D1C-AD24-056CBC1228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graphicEl>
                                              <a:dgm id="{EF32BC6A-8851-4D1C-AD24-056CBC12287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0C3801B-022C-4A35-B0AD-C0D20D2832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graphicEl>
                                              <a:dgm id="{20C3801B-022C-4A35-B0AD-C0D20D2832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lvlAtOnce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Sytuacje trudne w pracy nauczyciela </a:t>
            </a:r>
            <a:br>
              <a:rPr lang="pl-PL" dirty="0" smtClean="0"/>
            </a:br>
            <a:r>
              <a:rPr lang="pl-PL" sz="1400" dirty="0" smtClean="0"/>
              <a:t>Zakres merytoryczny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00199" y="1320279"/>
            <a:ext cx="6610495" cy="3312368"/>
          </a:xfrm>
        </p:spPr>
        <p:txBody>
          <a:bodyPr>
            <a:normAutofit/>
          </a:bodyPr>
          <a:lstStyle/>
          <a:p>
            <a:r>
              <a:rPr lang="pl-PL" sz="2400" dirty="0" smtClean="0">
                <a:latin typeface="Source Sans Pro Semibold" pitchFamily="34" charset="-18"/>
              </a:rPr>
              <a:t>Konflikty i sposoby ich oswajania:</a:t>
            </a:r>
          </a:p>
          <a:p>
            <a:pPr lvl="1"/>
            <a:r>
              <a:rPr lang="pl-PL" sz="2000" dirty="0" smtClean="0"/>
              <a:t>definicja pojęcia „konflikt”,</a:t>
            </a:r>
          </a:p>
          <a:p>
            <a:pPr lvl="1"/>
            <a:r>
              <a:rPr lang="pl-PL" sz="2000" dirty="0" smtClean="0"/>
              <a:t>destrukcyjny i twórczy potencjał konfliktów,</a:t>
            </a:r>
          </a:p>
          <a:p>
            <a:pPr lvl="1"/>
            <a:r>
              <a:rPr lang="pl-PL" sz="2000" dirty="0" smtClean="0"/>
              <a:t>stosunek sił w relacji nauczyciel </a:t>
            </a:r>
            <a:r>
              <a:rPr lang="pl-PL" sz="2000" dirty="0" smtClean="0">
                <a:latin typeface="Corbel"/>
              </a:rPr>
              <a:t>–</a:t>
            </a:r>
            <a:r>
              <a:rPr lang="pl-PL" sz="2000" dirty="0" smtClean="0"/>
              <a:t> </a:t>
            </a:r>
            <a:r>
              <a:rPr lang="pl-PL" sz="2000" dirty="0" smtClean="0"/>
              <a:t/>
            </a:r>
            <a:br>
              <a:rPr lang="pl-PL" sz="2000" dirty="0" smtClean="0"/>
            </a:br>
            <a:r>
              <a:rPr lang="pl-PL" sz="2000" dirty="0" smtClean="0"/>
              <a:t>uczeń a odpowiedzialność.</a:t>
            </a:r>
          </a:p>
          <a:p>
            <a:pPr lvl="1">
              <a:buNone/>
            </a:pPr>
            <a:endParaRPr lang="pl-PL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Sytuacje trudne w pracy nauczyciela </a:t>
            </a:r>
            <a:br>
              <a:rPr lang="pl-PL" dirty="0" smtClean="0"/>
            </a:br>
            <a:r>
              <a:rPr lang="pl-PL" sz="1400" dirty="0" smtClean="0"/>
              <a:t>Zakres merytoryczny</a:t>
            </a:r>
            <a:endParaRPr lang="pl-PL" dirty="0"/>
          </a:p>
        </p:txBody>
      </p:sp>
      <p:graphicFrame>
        <p:nvGraphicFramePr>
          <p:cNvPr id="6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686912500"/>
              </p:ext>
            </p:extLst>
          </p:nvPr>
        </p:nvGraphicFramePr>
        <p:xfrm>
          <a:off x="358775" y="1176263"/>
          <a:ext cx="6451600" cy="337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F32BC6A-8851-4D1C-AD24-056CBC1228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graphicEl>
                                              <a:dgm id="{EF32BC6A-8851-4D1C-AD24-056CBC12287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0C3801B-022C-4A35-B0AD-C0D20D2832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graphicEl>
                                              <a:dgm id="{20C3801B-022C-4A35-B0AD-C0D20D2832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lvlAtOnce"/>
        </p:bldSub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Techniki pracy z grupą i jednostką</a:t>
            </a:r>
            <a:br>
              <a:rPr lang="pl-PL" dirty="0" smtClean="0"/>
            </a:br>
            <a:r>
              <a:rPr lang="pl-PL" sz="1400" dirty="0" smtClean="0"/>
              <a:t>Zakres merytoryczny</a:t>
            </a:r>
            <a:endParaRPr lang="pl-PL" dirty="0"/>
          </a:p>
        </p:txBody>
      </p:sp>
      <p:graphicFrame>
        <p:nvGraphicFramePr>
          <p:cNvPr id="7" name="Symbol zastępczy zawartości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521361013"/>
              </p:ext>
            </p:extLst>
          </p:nvPr>
        </p:nvGraphicFramePr>
        <p:xfrm>
          <a:off x="358775" y="1254125"/>
          <a:ext cx="6322144" cy="337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Prostokąt 7"/>
          <p:cNvSpPr/>
          <p:nvPr/>
        </p:nvSpPr>
        <p:spPr>
          <a:xfrm>
            <a:off x="344215" y="1248271"/>
            <a:ext cx="46937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pl-PL" sz="1800" dirty="0" smtClean="0">
                <a:solidFill>
                  <a:srgbClr val="283172"/>
                </a:solidFill>
                <a:latin typeface="Source Sans Pro" pitchFamily="34" charset="-18"/>
              </a:rPr>
              <a:t>Charakter komunikacji w warunkach szkolnych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66969E0-1FDB-49C6-B5CB-1B730A8E4B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>
                                            <p:graphicEl>
                                              <a:dgm id="{966969E0-1FDB-49C6-B5CB-1B730A8E4B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8B8DEA2-95B5-49C7-A47E-E8E676A033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>
                                            <p:graphicEl>
                                              <a:dgm id="{98B8DEA2-95B5-49C7-A47E-E8E676A0335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4736661-2D5F-43AB-AEE7-406C3075A2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>
                                            <p:graphicEl>
                                              <a:dgm id="{A4736661-2D5F-43AB-AEE7-406C3075A24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E613E65-3EC3-4181-9CA9-DF9BDA5489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">
                                            <p:graphicEl>
                                              <a:dgm id="{EE613E65-3EC3-4181-9CA9-DF9BDA5489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AF8A04A-70AE-4CFC-9CE4-B5AF60251C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7">
                                            <p:graphicEl>
                                              <a:dgm id="{2AF8A04A-70AE-4CFC-9CE4-B5AF60251C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D313A12-C1FC-43D8-A71E-8B3B3386CC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7">
                                            <p:graphicEl>
                                              <a:dgm id="{0D313A12-C1FC-43D8-A71E-8B3B3386CC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72DB39D0-6C69-481A-88BC-D87E47C5B7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7">
                                            <p:graphicEl>
                                              <a:dgm id="{72DB39D0-6C69-481A-88BC-D87E47C5B7C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364F3D7-8F24-4E7A-9AB6-7634498F1E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7">
                                            <p:graphicEl>
                                              <a:dgm id="{9364F3D7-8F24-4E7A-9AB6-7634498F1E9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B89F562-2C59-4141-A85C-ED2F1B03A4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7">
                                            <p:graphicEl>
                                              <a:dgm id="{BB89F562-2C59-4141-A85C-ED2F1B03A41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one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Techniki pracy z grupą i jednostką</a:t>
            </a:r>
            <a:br>
              <a:rPr lang="pl-PL" dirty="0" smtClean="0"/>
            </a:br>
            <a:r>
              <a:rPr lang="pl-PL" sz="1400" dirty="0" smtClean="0"/>
              <a:t>Zakres merytoryczny</a:t>
            </a:r>
            <a:endParaRPr lang="pl-PL" dirty="0"/>
          </a:p>
        </p:txBody>
      </p:sp>
      <p:graphicFrame>
        <p:nvGraphicFramePr>
          <p:cNvPr id="5" name="Symbol zastępczy zawartości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060345014"/>
              </p:ext>
            </p:extLst>
          </p:nvPr>
        </p:nvGraphicFramePr>
        <p:xfrm>
          <a:off x="488231" y="1104255"/>
          <a:ext cx="6480720" cy="3528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Techniki pracy z grupą i jednostką</a:t>
            </a:r>
            <a:br>
              <a:rPr lang="pl-PL" dirty="0" smtClean="0"/>
            </a:br>
            <a:r>
              <a:rPr lang="pl-PL" sz="1400" dirty="0" smtClean="0"/>
              <a:t>Zakres merytoryczny</a:t>
            </a:r>
            <a:endParaRPr lang="pl-PL" dirty="0"/>
          </a:p>
        </p:txBody>
      </p:sp>
      <p:graphicFrame>
        <p:nvGraphicFramePr>
          <p:cNvPr id="12" name="Symbol zastępczy zawartości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272054638"/>
              </p:ext>
            </p:extLst>
          </p:nvPr>
        </p:nvGraphicFramePr>
        <p:xfrm>
          <a:off x="358775" y="1392287"/>
          <a:ext cx="6451600" cy="30240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pole tekstowe 12"/>
          <p:cNvSpPr txBox="1"/>
          <p:nvPr/>
        </p:nvSpPr>
        <p:spPr>
          <a:xfrm>
            <a:off x="416223" y="1464295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 smtClean="0">
                <a:solidFill>
                  <a:srgbClr val="283172"/>
                </a:solidFill>
                <a:latin typeface="Source Sans Pro Semibold" pitchFamily="34" charset="-18"/>
              </a:rPr>
              <a:t>Trzy fazy rozwoju grupy:</a:t>
            </a:r>
            <a:endParaRPr lang="pl-PL" sz="1600" dirty="0">
              <a:solidFill>
                <a:srgbClr val="283172"/>
              </a:solidFill>
              <a:latin typeface="Source Sans Pro Semibold" pitchFamily="34" charset="-1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17D3F790-3A4E-456A-8B49-7AD80820AD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graphicEl>
                                              <a:dgm id="{17D3F790-3A4E-456A-8B49-7AD80820AD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graphicEl>
                                              <a:dgm id="{17D3F790-3A4E-456A-8B49-7AD80820AD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D9C67A3D-103F-4706-B2AD-85D5471913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>
                                            <p:graphicEl>
                                              <a:dgm id="{D9C67A3D-103F-4706-B2AD-85D5471913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>
                                            <p:graphicEl>
                                              <a:dgm id="{D9C67A3D-103F-4706-B2AD-85D5471913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A4C21C2F-0EC8-4533-916D-DF71CE6943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graphicEl>
                                              <a:dgm id="{A4C21C2F-0EC8-4533-916D-DF71CE6943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graphicEl>
                                              <a:dgm id="{A4C21C2F-0EC8-4533-916D-DF71CE6943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CBD12D65-B8A2-4815-BEB1-8FEB3B26FC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>
                                            <p:graphicEl>
                                              <a:dgm id="{CBD12D65-B8A2-4815-BEB1-8FEB3B26FC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>
                                            <p:graphicEl>
                                              <a:dgm id="{CBD12D65-B8A2-4815-BEB1-8FEB3B26FC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F3E46645-42C8-4636-AEAF-AD2DBF936B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>
                                            <p:graphicEl>
                                              <a:dgm id="{F3E46645-42C8-4636-AEAF-AD2DBF936B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>
                                            <p:graphicEl>
                                              <a:dgm id="{F3E46645-42C8-4636-AEAF-AD2DBF936B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6BF6E87A-2E4F-44FC-88C3-3B6049EC65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>
                                            <p:graphicEl>
                                              <a:dgm id="{6BF6E87A-2E4F-44FC-88C3-3B6049EC65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>
                                            <p:graphicEl>
                                              <a:dgm id="{6BF6E87A-2E4F-44FC-88C3-3B6049EC65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Sub>
          <a:bldDgm bld="one"/>
        </p:bldSub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Techniki pracy z grupą i jednostką</a:t>
            </a:r>
            <a:br>
              <a:rPr lang="pl-PL" dirty="0" smtClean="0"/>
            </a:br>
            <a:r>
              <a:rPr lang="pl-PL" sz="1400" dirty="0" smtClean="0"/>
              <a:t>Zakres merytoryczny</a:t>
            </a:r>
            <a:endParaRPr lang="pl-PL" dirty="0"/>
          </a:p>
        </p:txBody>
      </p:sp>
      <p:graphicFrame>
        <p:nvGraphicFramePr>
          <p:cNvPr id="10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546883698"/>
              </p:ext>
            </p:extLst>
          </p:nvPr>
        </p:nvGraphicFramePr>
        <p:xfrm>
          <a:off x="128191" y="1032247"/>
          <a:ext cx="6451600" cy="36000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ED6E059F-A564-4E04-991D-568E407E1A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graphicEl>
                                              <a:dgm id="{ED6E059F-A564-4E04-991D-568E407E1A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graphicEl>
                                              <a:dgm id="{ED6E059F-A564-4E04-991D-568E407E1A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C026F700-DCA3-46BA-92BB-2A155ABD2B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graphicEl>
                                              <a:dgm id="{C026F700-DCA3-46BA-92BB-2A155ABD2B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graphicEl>
                                              <a:dgm id="{C026F700-DCA3-46BA-92BB-2A155ABD2B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0B6E31B8-06E0-4A51-8DBA-909B6EA3E9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graphicEl>
                                              <a:dgm id="{0B6E31B8-06E0-4A51-8DBA-909B6EA3E9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graphicEl>
                                              <a:dgm id="{0B6E31B8-06E0-4A51-8DBA-909B6EA3E9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50F747A2-3D38-4026-AB4B-944E302BD3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graphicEl>
                                              <a:dgm id="{50F747A2-3D38-4026-AB4B-944E302BD3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graphicEl>
                                              <a:dgm id="{50F747A2-3D38-4026-AB4B-944E302BD3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13CB6025-0092-4A57-8E01-E55FBE3465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graphicEl>
                                              <a:dgm id="{13CB6025-0092-4A57-8E01-E55FBE3465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graphicEl>
                                              <a:dgm id="{13CB6025-0092-4A57-8E01-E55FBE3465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4EF8AF76-330D-4DDF-8D2C-95A5A108BF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>
                                            <p:graphicEl>
                                              <a:dgm id="{4EF8AF76-330D-4DDF-8D2C-95A5A108BF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graphicEl>
                                              <a:dgm id="{4EF8AF76-330D-4DDF-8D2C-95A5A108BF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30B5CB7C-8C4C-4A1A-A18E-12EF9E5965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>
                                            <p:graphicEl>
                                              <a:dgm id="{30B5CB7C-8C4C-4A1A-A18E-12EF9E5965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>
                                            <p:graphicEl>
                                              <a:dgm id="{30B5CB7C-8C4C-4A1A-A18E-12EF9E5965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547E5506-0C4F-4D55-A964-875160A565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>
                                            <p:graphicEl>
                                              <a:dgm id="{547E5506-0C4F-4D55-A964-875160A565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>
                                            <p:graphicEl>
                                              <a:dgm id="{547E5506-0C4F-4D55-A964-875160A565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67958CC0-FBBD-41E1-9379-F79FB38888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>
                                            <p:graphicEl>
                                              <a:dgm id="{67958CC0-FBBD-41E1-9379-F79FB38888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>
                                            <p:graphicEl>
                                              <a:dgm id="{67958CC0-FBBD-41E1-9379-F79FB38888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Dgm bld="lvlOne"/>
        </p:bldSub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Techniki pracy z grupą i jednostką</a:t>
            </a:r>
            <a:br>
              <a:rPr lang="pl-PL" dirty="0" smtClean="0"/>
            </a:br>
            <a:r>
              <a:rPr lang="pl-PL" sz="1400" dirty="0" smtClean="0"/>
              <a:t>Zakres merytoryczny</a:t>
            </a:r>
            <a:endParaRPr lang="pl-PL" sz="1600" dirty="0"/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</p:nvPr>
        </p:nvGraphicFramePr>
        <p:xfrm>
          <a:off x="430783" y="1320279"/>
          <a:ext cx="6322144" cy="31682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1072"/>
                <a:gridCol w="3161072"/>
              </a:tblGrid>
              <a:tr h="504056">
                <a:tc>
                  <a:txBody>
                    <a:bodyPr/>
                    <a:lstStyle/>
                    <a:p>
                      <a:r>
                        <a:rPr lang="pl-PL" sz="1600" b="0" dirty="0" smtClean="0">
                          <a:solidFill>
                            <a:schemeClr val="bg1"/>
                          </a:solidFill>
                          <a:latin typeface="Source Sans Pro" pitchFamily="34" charset="-18"/>
                        </a:rPr>
                        <a:t>Metody aktywizacji uczniów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8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b="0" dirty="0" smtClean="0">
                          <a:solidFill>
                            <a:schemeClr val="bg1"/>
                          </a:solidFill>
                          <a:latin typeface="Source Sans Pro" pitchFamily="34" charset="-18"/>
                        </a:rPr>
                        <a:t>Techniki aktywizacji uczniów</a:t>
                      </a:r>
                      <a:endParaRPr lang="pl-PL" sz="1600" b="0" dirty="0">
                        <a:solidFill>
                          <a:schemeClr val="bg1"/>
                        </a:solidFill>
                        <a:latin typeface="Source Sans Pro" pitchFamily="34" charset="-1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8F00"/>
                    </a:solidFill>
                  </a:tcPr>
                </a:tc>
              </a:tr>
              <a:tr h="2664158">
                <a:tc>
                  <a:txBody>
                    <a:bodyPr/>
                    <a:lstStyle/>
                    <a:p>
                      <a:r>
                        <a:rPr lang="pl-PL" sz="1400" dirty="0" smtClean="0">
                          <a:solidFill>
                            <a:srgbClr val="283172"/>
                          </a:solidFill>
                          <a:latin typeface="Source Sans Pro" pitchFamily="34" charset="-18"/>
                        </a:rPr>
                        <a:t>Metoda nauczania jest działaniem, które uwzględnia emocjonalny aspekt nauczania poprzez wykorzystywanie przez nauczyciela odpowiednich sposobów pracy z uczniami </a:t>
                      </a:r>
                      <a:br>
                        <a:rPr lang="pl-PL" sz="1400" dirty="0" smtClean="0">
                          <a:solidFill>
                            <a:srgbClr val="283172"/>
                          </a:solidFill>
                          <a:latin typeface="Source Sans Pro" pitchFamily="34" charset="-18"/>
                        </a:rPr>
                      </a:br>
                      <a:r>
                        <a:rPr lang="pl-PL" sz="1400" dirty="0" smtClean="0">
                          <a:solidFill>
                            <a:srgbClr val="283172"/>
                          </a:solidFill>
                          <a:latin typeface="Source Sans Pro" pitchFamily="34" charset="-18"/>
                        </a:rPr>
                        <a:t>w odpowiednim momencie </a:t>
                      </a:r>
                      <a:br>
                        <a:rPr lang="pl-PL" sz="1400" dirty="0" smtClean="0">
                          <a:solidFill>
                            <a:srgbClr val="283172"/>
                          </a:solidFill>
                          <a:latin typeface="Source Sans Pro" pitchFamily="34" charset="-18"/>
                        </a:rPr>
                      </a:br>
                      <a:r>
                        <a:rPr lang="pl-PL" sz="1400" dirty="0" smtClean="0">
                          <a:solidFill>
                            <a:srgbClr val="283172"/>
                          </a:solidFill>
                          <a:latin typeface="Source Sans Pro" pitchFamily="34" charset="-18"/>
                        </a:rPr>
                        <a:t>w celu uzyskania przez nich </a:t>
                      </a:r>
                      <a:br>
                        <a:rPr lang="pl-PL" sz="1400" dirty="0" smtClean="0">
                          <a:solidFill>
                            <a:srgbClr val="283172"/>
                          </a:solidFill>
                          <a:latin typeface="Source Sans Pro" pitchFamily="34" charset="-18"/>
                        </a:rPr>
                      </a:br>
                      <a:r>
                        <a:rPr lang="pl-PL" sz="1400" dirty="0" smtClean="0">
                          <a:solidFill>
                            <a:srgbClr val="283172"/>
                          </a:solidFill>
                          <a:latin typeface="Source Sans Pro" pitchFamily="34" charset="-18"/>
                        </a:rPr>
                        <a:t>wiedzy z określonej dziedziny. </a:t>
                      </a:r>
                    </a:p>
                    <a:p>
                      <a:endParaRPr lang="pl-PL" sz="1400" b="0" dirty="0">
                        <a:solidFill>
                          <a:srgbClr val="283172"/>
                        </a:solidFill>
                        <a:latin typeface="Source Sans Pro" pitchFamily="34" charset="-1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400" dirty="0" smtClean="0">
                          <a:solidFill>
                            <a:srgbClr val="283172"/>
                          </a:solidFill>
                          <a:latin typeface="Source Sans Pro" pitchFamily="34" charset="-18"/>
                        </a:rPr>
                        <a:t>Technika oznacza przepis czy </a:t>
                      </a:r>
                      <a:br>
                        <a:rPr lang="pl-PL" sz="1400" dirty="0" smtClean="0">
                          <a:solidFill>
                            <a:srgbClr val="283172"/>
                          </a:solidFill>
                          <a:latin typeface="Source Sans Pro" pitchFamily="34" charset="-18"/>
                        </a:rPr>
                      </a:br>
                      <a:r>
                        <a:rPr lang="pl-PL" sz="1400" dirty="0" smtClean="0">
                          <a:solidFill>
                            <a:srgbClr val="283172"/>
                          </a:solidFill>
                          <a:latin typeface="Source Sans Pro" pitchFamily="34" charset="-18"/>
                        </a:rPr>
                        <a:t>też instrukcję na organizowanie zewnętrznej sytuacji edukacyjnej </a:t>
                      </a:r>
                      <a:br>
                        <a:rPr lang="pl-PL" sz="1400" dirty="0" smtClean="0">
                          <a:solidFill>
                            <a:srgbClr val="283172"/>
                          </a:solidFill>
                          <a:latin typeface="Source Sans Pro" pitchFamily="34" charset="-18"/>
                        </a:rPr>
                      </a:br>
                      <a:r>
                        <a:rPr lang="pl-PL" sz="1400" dirty="0" smtClean="0">
                          <a:solidFill>
                            <a:srgbClr val="283172"/>
                          </a:solidFill>
                          <a:latin typeface="Source Sans Pro" pitchFamily="34" charset="-18"/>
                        </a:rPr>
                        <a:t>w ramach przyjętej metody.</a:t>
                      </a:r>
                      <a:endParaRPr lang="pl-PL" sz="1400" dirty="0">
                        <a:solidFill>
                          <a:srgbClr val="283172"/>
                        </a:solidFill>
                        <a:latin typeface="Source Sans Pro" pitchFamily="34" charset="-1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Techniki pracy z grupą i jednostką</a:t>
            </a:r>
            <a:br>
              <a:rPr lang="pl-PL" dirty="0" smtClean="0"/>
            </a:br>
            <a:r>
              <a:rPr lang="pl-PL" sz="1400" dirty="0" smtClean="0"/>
              <a:t>Zakres merytoryczny</a:t>
            </a:r>
            <a:endParaRPr lang="pl-PL" dirty="0"/>
          </a:p>
        </p:txBody>
      </p:sp>
      <p:graphicFrame>
        <p:nvGraphicFramePr>
          <p:cNvPr id="5" name="Symbol zastępczy zawartości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060345014"/>
              </p:ext>
            </p:extLst>
          </p:nvPr>
        </p:nvGraphicFramePr>
        <p:xfrm>
          <a:off x="488231" y="1104255"/>
          <a:ext cx="6480720" cy="3528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Techniki pracy z grupą i jednostką</a:t>
            </a:r>
            <a:br>
              <a:rPr lang="pl-PL" dirty="0" smtClean="0"/>
            </a:br>
            <a:r>
              <a:rPr lang="pl-PL" sz="1400" dirty="0" smtClean="0"/>
              <a:t>Zakres merytoryczny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pl-PL" dirty="0" smtClean="0">
                <a:latin typeface="Source Sans Pro Semibold" pitchFamily="34" charset="-18"/>
              </a:rPr>
              <a:t>Wykorzystanie </a:t>
            </a:r>
            <a:r>
              <a:rPr lang="pl-PL" dirty="0" err="1" smtClean="0">
                <a:latin typeface="Source Sans Pro Semibold" pitchFamily="34" charset="-18"/>
              </a:rPr>
              <a:t>ICT</a:t>
            </a:r>
            <a:r>
              <a:rPr lang="pl-PL" dirty="0" smtClean="0">
                <a:latin typeface="Source Sans Pro Semibold" pitchFamily="34" charset="-18"/>
              </a:rPr>
              <a:t> w pracy nauczyciela</a:t>
            </a:r>
          </a:p>
          <a:p>
            <a:pPr lvl="1"/>
            <a:r>
              <a:rPr lang="pl-PL" dirty="0" smtClean="0"/>
              <a:t>W Rozporządzeniu Ministra Nauki i Szkolnictwa Wyższego </a:t>
            </a:r>
            <a:br>
              <a:rPr lang="pl-PL" dirty="0" smtClean="0"/>
            </a:br>
            <a:r>
              <a:rPr lang="pl-PL" dirty="0" smtClean="0"/>
              <a:t>z dnia 17 stycznia 2012 r. w sprawie standardów kształcenia przygotowującego do wykonywania zawodu nauczyciela zawarto wymagania, jakie powinien spełniać nauczyciel w zakresie technologii informacyjnych. Wśród nich znalazły się następujące umiejętności:</a:t>
            </a:r>
          </a:p>
          <a:p>
            <a:pPr lvl="2"/>
            <a:r>
              <a:rPr lang="pl-PL" dirty="0" smtClean="0"/>
              <a:t>wykorzystywania technik informatycznych;</a:t>
            </a:r>
          </a:p>
          <a:p>
            <a:pPr lvl="2"/>
            <a:r>
              <a:rPr lang="pl-PL" dirty="0" smtClean="0"/>
              <a:t>przetwarzania tekstów;</a:t>
            </a:r>
          </a:p>
          <a:p>
            <a:pPr lvl="2"/>
            <a:r>
              <a:rPr lang="pl-PL" dirty="0" smtClean="0"/>
              <a:t>wykorzystywania arkuszy kalkulacyjnych;</a:t>
            </a:r>
          </a:p>
          <a:p>
            <a:pPr lvl="2"/>
            <a:r>
              <a:rPr lang="pl-PL" dirty="0" smtClean="0"/>
              <a:t>korzystania z baz danych;</a:t>
            </a:r>
          </a:p>
          <a:p>
            <a:pPr lvl="2"/>
            <a:r>
              <a:rPr lang="pl-PL" dirty="0" smtClean="0"/>
              <a:t>posługiwania się grafiką prezentacyjną; </a:t>
            </a:r>
          </a:p>
          <a:p>
            <a:pPr lvl="2"/>
            <a:r>
              <a:rPr lang="pl-PL" dirty="0" smtClean="0"/>
              <a:t>korzystania z usług w sieciach informatycznych;</a:t>
            </a:r>
          </a:p>
          <a:p>
            <a:pPr lvl="2"/>
            <a:r>
              <a:rPr lang="pl-PL" dirty="0" smtClean="0"/>
              <a:t>pozyskiwania i przetwarzania informacji; </a:t>
            </a:r>
          </a:p>
          <a:p>
            <a:pPr lvl="2"/>
            <a:r>
              <a:rPr lang="pl-PL" dirty="0" smtClean="0"/>
              <a:t>wykorzystywania technologii informacyjnej w pracy pedagogicznej.</a:t>
            </a:r>
          </a:p>
          <a:p>
            <a:endParaRPr lang="pl-PL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Techniki pracy z grupą i jednostką</a:t>
            </a:r>
            <a:br>
              <a:rPr lang="pl-PL" dirty="0" smtClean="0"/>
            </a:br>
            <a:r>
              <a:rPr lang="pl-PL" sz="1400" dirty="0" smtClean="0"/>
              <a:t>Zakres merytoryczny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/>
            <a:r>
              <a:rPr lang="pl-PL" dirty="0" smtClean="0"/>
              <a:t>Raport z badania Instytutu Badań Edukacyjnych z 2013 roku </a:t>
            </a:r>
            <a:r>
              <a:rPr lang="pl-PL" i="1" dirty="0" smtClean="0"/>
              <a:t>Czas pracy i warunki pracy w relacjach nauczycieli </a:t>
            </a:r>
            <a:r>
              <a:rPr lang="pl-PL" dirty="0" smtClean="0"/>
              <a:t>dowodzi, że najwięcej nauczycieli korzysta z nowych technologii w celu wyszukiwania ciekawych materiałów w </a:t>
            </a:r>
            <a:r>
              <a:rPr lang="pl-PL" dirty="0" err="1" smtClean="0"/>
              <a:t>internecie</a:t>
            </a:r>
            <a:r>
              <a:rPr lang="pl-PL" dirty="0" smtClean="0"/>
              <a:t>. Stosunkowo spora liczba nauczycieli nawiązuje też do treści zamieszczonych w </a:t>
            </a:r>
            <a:r>
              <a:rPr lang="pl-PL" dirty="0" err="1" smtClean="0"/>
              <a:t>internecie</a:t>
            </a:r>
            <a:r>
              <a:rPr lang="pl-PL" dirty="0" smtClean="0"/>
              <a:t> podczas zajęć lekcyjnych oraz zachęca uczniów do korzystania z aplikacji komputerowych. Najrzadziej w pracy z uczniem nowe technologie wykorzystywane są przez </a:t>
            </a:r>
            <a:br>
              <a:rPr lang="pl-PL" dirty="0" smtClean="0"/>
            </a:br>
            <a:r>
              <a:rPr lang="pl-PL" dirty="0" smtClean="0"/>
              <a:t>nauczycieli w zakresie kontaktu z uczniami za pośrednictwem poczty elektronicznej.</a:t>
            </a:r>
            <a:br>
              <a:rPr lang="pl-PL" dirty="0" smtClean="0"/>
            </a:br>
            <a:endParaRPr lang="pl-PL" dirty="0" smtClean="0"/>
          </a:p>
          <a:p>
            <a:pPr marL="0" indent="0"/>
            <a:r>
              <a:rPr lang="pl-PL" dirty="0" smtClean="0"/>
              <a:t>Zaleca się, aby nauczyciele zadbali o </a:t>
            </a:r>
            <a:r>
              <a:rPr lang="pl-PL" b="1" dirty="0" smtClean="0">
                <a:latin typeface="Source Sans Pro Semibold" pitchFamily="34" charset="-18"/>
              </a:rPr>
              <a:t>dopasowanie wybranej formy komunikacji </a:t>
            </a:r>
            <a:br>
              <a:rPr lang="pl-PL" b="1" dirty="0" smtClean="0">
                <a:latin typeface="Source Sans Pro Semibold" pitchFamily="34" charset="-18"/>
              </a:rPr>
            </a:br>
            <a:r>
              <a:rPr lang="pl-PL" b="1" dirty="0" smtClean="0">
                <a:latin typeface="Source Sans Pro Semibold" pitchFamily="34" charset="-18"/>
              </a:rPr>
              <a:t>z uczniami do konkretnych warunków panujących w danej szkole i klasie</a:t>
            </a:r>
            <a:r>
              <a:rPr lang="pl-PL" dirty="0" smtClean="0"/>
              <a:t>. Dobrym rozwiązaniem jest </a:t>
            </a:r>
            <a:r>
              <a:rPr lang="pl-PL" b="1" dirty="0" smtClean="0">
                <a:latin typeface="Source Sans Pro Semibold" pitchFamily="34" charset="-18"/>
              </a:rPr>
              <a:t>korzystanie z alternatywnych wobec poczty elektronicznej narzędzi komunikacji</a:t>
            </a:r>
            <a:r>
              <a:rPr lang="pl-PL" dirty="0" smtClean="0"/>
              <a:t>:</a:t>
            </a:r>
          </a:p>
          <a:p>
            <a:pPr lvl="1"/>
            <a:r>
              <a:rPr lang="pl-PL" sz="2000" dirty="0" smtClean="0"/>
              <a:t>for internetowych,</a:t>
            </a:r>
          </a:p>
          <a:p>
            <a:pPr lvl="1"/>
            <a:r>
              <a:rPr lang="pl-PL" sz="2000" dirty="0" err="1" smtClean="0"/>
              <a:t>blogów</a:t>
            </a:r>
            <a:r>
              <a:rPr lang="pl-PL" sz="2000" dirty="0" smtClean="0"/>
              <a:t>,</a:t>
            </a:r>
          </a:p>
          <a:p>
            <a:pPr lvl="1"/>
            <a:r>
              <a:rPr lang="pl-PL" sz="2000" dirty="0" smtClean="0"/>
              <a:t>portali społecznościowych,</a:t>
            </a:r>
          </a:p>
          <a:p>
            <a:pPr lvl="1"/>
            <a:r>
              <a:rPr lang="pl-PL" sz="2000" dirty="0" smtClean="0"/>
              <a:t>platform </a:t>
            </a:r>
            <a:r>
              <a:rPr lang="pl-PL" sz="2000" dirty="0" err="1" smtClean="0"/>
              <a:t>e-learningowych</a:t>
            </a:r>
            <a:r>
              <a:rPr lang="pl-PL" sz="2000" dirty="0" smtClean="0"/>
              <a:t>,</a:t>
            </a:r>
          </a:p>
          <a:p>
            <a:pPr lvl="1"/>
            <a:r>
              <a:rPr lang="pl-PL" sz="2000" dirty="0" smtClean="0"/>
              <a:t>stron internetowych.</a:t>
            </a:r>
          </a:p>
          <a:p>
            <a:endParaRPr lang="pl-PL" dirty="0" smtClean="0"/>
          </a:p>
          <a:p>
            <a:endParaRPr lang="pl-PL" dirty="0" smtClean="0"/>
          </a:p>
          <a:p>
            <a:endParaRPr lang="pl-PL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Techniki pracy z grupą i jednostką</a:t>
            </a:r>
            <a:br>
              <a:rPr lang="pl-PL" dirty="0" smtClean="0"/>
            </a:br>
            <a:r>
              <a:rPr lang="pl-PL" sz="1400" dirty="0" smtClean="0"/>
              <a:t>Zakres merytoryczny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72207" y="1254602"/>
            <a:ext cx="6610495" cy="3378045"/>
          </a:xfrm>
        </p:spPr>
        <p:txBody>
          <a:bodyPr>
            <a:normAutofit/>
          </a:bodyPr>
          <a:lstStyle/>
          <a:p>
            <a:pPr marL="0" indent="0"/>
            <a:r>
              <a:rPr lang="pl-PL" sz="1600" dirty="0" smtClean="0"/>
              <a:t>W raporcie Instytutu Badań Edukacyjnych znaleźli się też nauczyciele, </a:t>
            </a:r>
            <a:br>
              <a:rPr lang="pl-PL" sz="1600" dirty="0" smtClean="0"/>
            </a:br>
            <a:r>
              <a:rPr lang="pl-PL" sz="1600" dirty="0" smtClean="0"/>
              <a:t>którzy przyznali, że rzadko lub w ogóle nie korzystają z nowych </a:t>
            </a:r>
            <a:br>
              <a:rPr lang="pl-PL" sz="1600" dirty="0" smtClean="0"/>
            </a:br>
            <a:r>
              <a:rPr lang="pl-PL" sz="1600" dirty="0" smtClean="0"/>
              <a:t>technologii. Tylko 10% nauczycieli wskazało brak umiejętności komputerowo-internetowych uczniów. Jednocześnie aż 49% </a:t>
            </a:r>
            <a:br>
              <a:rPr lang="pl-PL" sz="1600" dirty="0" smtClean="0"/>
            </a:br>
            <a:r>
              <a:rPr lang="pl-PL" sz="1600" dirty="0" smtClean="0"/>
              <a:t>respondentów było zdania, że uczniowie mogą nie mieć </a:t>
            </a:r>
            <a:br>
              <a:rPr lang="pl-PL" sz="1600" dirty="0" smtClean="0"/>
            </a:br>
            <a:r>
              <a:rPr lang="pl-PL" sz="1600" dirty="0" smtClean="0"/>
              <a:t>w swoich miejscach zamieszkania dostępu do komputera.</a:t>
            </a:r>
          </a:p>
          <a:p>
            <a:pPr marL="0" indent="0">
              <a:spcBef>
                <a:spcPts val="1200"/>
              </a:spcBef>
            </a:pPr>
            <a:r>
              <a:rPr lang="pl-PL" sz="1600" dirty="0" smtClean="0"/>
              <a:t>Wobec powyższych danych rekomenduje się </a:t>
            </a:r>
            <a:r>
              <a:rPr lang="pl-PL" sz="1600" b="1" dirty="0" smtClean="0">
                <a:latin typeface="Source Sans Pro Semibold" pitchFamily="34" charset="-18"/>
              </a:rPr>
              <a:t>podejmowanie </a:t>
            </a:r>
            <a:br>
              <a:rPr lang="pl-PL" sz="1600" b="1" dirty="0" smtClean="0">
                <a:latin typeface="Source Sans Pro Semibold" pitchFamily="34" charset="-18"/>
              </a:rPr>
            </a:br>
            <a:r>
              <a:rPr lang="pl-PL" sz="1600" b="1" dirty="0" smtClean="0">
                <a:latin typeface="Source Sans Pro Semibold" pitchFamily="34" charset="-18"/>
              </a:rPr>
              <a:t>przez nauczycieli działań na rzecz zwiększenia częstotliwości wykorzystywania urządzeń i narzędzi </a:t>
            </a:r>
            <a:r>
              <a:rPr lang="pl-PL" sz="1600" b="1" dirty="0" err="1" smtClean="0">
                <a:latin typeface="Source Sans Pro Semibold" pitchFamily="34" charset="-18"/>
              </a:rPr>
              <a:t>ICT</a:t>
            </a:r>
            <a:r>
              <a:rPr lang="pl-PL" sz="1600" b="1" dirty="0" smtClean="0">
                <a:latin typeface="Source Sans Pro Semibold" pitchFamily="34" charset="-18"/>
              </a:rPr>
              <a:t> podczas zajęć </a:t>
            </a:r>
            <a:br>
              <a:rPr lang="pl-PL" sz="1600" b="1" dirty="0" smtClean="0">
                <a:latin typeface="Source Sans Pro Semibold" pitchFamily="34" charset="-18"/>
              </a:rPr>
            </a:br>
            <a:r>
              <a:rPr lang="pl-PL" sz="1600" b="1" dirty="0" smtClean="0">
                <a:latin typeface="Source Sans Pro Semibold" pitchFamily="34" charset="-18"/>
              </a:rPr>
              <a:t>lekcyjnych </a:t>
            </a:r>
            <a:r>
              <a:rPr lang="pl-PL" sz="1600" dirty="0" smtClean="0"/>
              <a:t>w celu wyrównywania poziomu umiejętności w zakresie wykorzystywania nowoczesnych technologii wśród uczniów, którzy </a:t>
            </a:r>
            <a:br>
              <a:rPr lang="pl-PL" sz="1600" dirty="0" smtClean="0"/>
            </a:br>
            <a:r>
              <a:rPr lang="pl-PL" sz="1600" dirty="0" smtClean="0"/>
              <a:t>nie mają do nich dostępu na co dzień.</a:t>
            </a:r>
          </a:p>
          <a:p>
            <a:endParaRPr lang="pl-PL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Organizacja pracy nauczyciela</a:t>
            </a:r>
            <a:br>
              <a:rPr lang="pl-PL" dirty="0" smtClean="0"/>
            </a:br>
            <a:r>
              <a:rPr lang="pl-PL" sz="1400" dirty="0" smtClean="0"/>
              <a:t>Zakres merytoryczny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r>
              <a:rPr lang="pl-PL" dirty="0" smtClean="0">
                <a:latin typeface="Source Sans Pro Semibold" pitchFamily="34" charset="-18"/>
              </a:rPr>
              <a:t>Dokumentacja przebiegu nauczania i działalności wychowawczej:</a:t>
            </a:r>
          </a:p>
          <a:p>
            <a:pPr lvl="1"/>
            <a:r>
              <a:rPr lang="pl-PL" dirty="0" smtClean="0"/>
              <a:t>dokumentacja obowiązująca nauczyciela </a:t>
            </a:r>
            <a:br>
              <a:rPr lang="pl-PL" dirty="0" smtClean="0"/>
            </a:br>
            <a:r>
              <a:rPr lang="pl-PL" dirty="0" smtClean="0"/>
              <a:t>(plany wynikowe, dydaktyczne i wychowawcze; </a:t>
            </a:r>
            <a:br>
              <a:rPr lang="pl-PL" dirty="0" smtClean="0"/>
            </a:br>
            <a:r>
              <a:rPr lang="pl-PL" dirty="0" smtClean="0"/>
              <a:t>scenariusze lekcji; dzienniki lekcyjne i dzienniki zajęć dodatkowych; arkusze ocen uczniów i świadectwa potwierdzające promocję do następnej klasy lub </a:t>
            </a:r>
            <a:br>
              <a:rPr lang="pl-PL" dirty="0" smtClean="0"/>
            </a:br>
            <a:r>
              <a:rPr lang="pl-PL" dirty="0" smtClean="0"/>
              <a:t>ukończenie danego etapu nauki).</a:t>
            </a:r>
          </a:p>
          <a:p>
            <a:pPr lvl="1"/>
            <a:endParaRPr lang="pl-PL" dirty="0" smtClean="0"/>
          </a:p>
          <a:p>
            <a:endParaRPr lang="pl-PL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Organizacja pracy nauczyciela</a:t>
            </a:r>
            <a:br>
              <a:rPr lang="pl-PL" dirty="0" smtClean="0"/>
            </a:br>
            <a:r>
              <a:rPr lang="pl-PL" sz="1400" dirty="0" smtClean="0"/>
              <a:t>Zakres merytoryczny</a:t>
            </a:r>
            <a:endParaRPr lang="pl-PL" dirty="0"/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264040896"/>
              </p:ext>
            </p:extLst>
          </p:nvPr>
        </p:nvGraphicFramePr>
        <p:xfrm>
          <a:off x="358775" y="1176263"/>
          <a:ext cx="6451600" cy="337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09BB8D6-2175-4D98-9467-1791797424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209BB8D6-2175-4D98-9467-17917974241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37E440F-49FD-4A4C-B0CF-EC7FB2BEBA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graphicEl>
                                              <a:dgm id="{B37E440F-49FD-4A4C-B0CF-EC7FB2BEBA4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Organizacja pracy nauczyciela</a:t>
            </a:r>
            <a:br>
              <a:rPr lang="pl-PL" dirty="0" smtClean="0"/>
            </a:br>
            <a:r>
              <a:rPr lang="pl-PL" sz="1400" dirty="0" smtClean="0"/>
              <a:t>Zakres merytoryczny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00199" y="1176263"/>
            <a:ext cx="6610495" cy="3378045"/>
          </a:xfrm>
        </p:spPr>
        <p:txBody>
          <a:bodyPr/>
          <a:lstStyle/>
          <a:p>
            <a:r>
              <a:rPr lang="pl-PL" dirty="0" smtClean="0">
                <a:latin typeface="Source Sans Pro Semibold" pitchFamily="34" charset="-18"/>
              </a:rPr>
              <a:t>Ewaluacja pracy własnej i uczniów</a:t>
            </a:r>
          </a:p>
          <a:p>
            <a:pPr lvl="1"/>
            <a:r>
              <a:rPr lang="pl-PL" dirty="0" smtClean="0"/>
              <a:t>Metody </a:t>
            </a:r>
            <a:r>
              <a:rPr lang="pl-PL" dirty="0" err="1" smtClean="0"/>
              <a:t>autoewaluacji</a:t>
            </a:r>
            <a:r>
              <a:rPr lang="pl-PL" dirty="0" smtClean="0"/>
              <a:t> – rekomendacje:</a:t>
            </a:r>
          </a:p>
          <a:p>
            <a:pPr lvl="2"/>
            <a:r>
              <a:rPr lang="pl-PL" dirty="0" smtClean="0"/>
              <a:t>badania ankietowe;</a:t>
            </a:r>
          </a:p>
          <a:p>
            <a:pPr lvl="2"/>
            <a:r>
              <a:rPr lang="pl-PL" dirty="0" smtClean="0"/>
              <a:t>obserwacja;</a:t>
            </a:r>
          </a:p>
          <a:p>
            <a:pPr lvl="2"/>
            <a:r>
              <a:rPr lang="pl-PL" dirty="0" smtClean="0"/>
              <a:t>wywiad;</a:t>
            </a:r>
          </a:p>
          <a:p>
            <a:pPr lvl="2"/>
            <a:r>
              <a:rPr lang="pl-PL" dirty="0" smtClean="0"/>
              <a:t>analiza dokumentów: pisanych, cyfrowych, obrazowych </a:t>
            </a:r>
            <a:br>
              <a:rPr lang="pl-PL" dirty="0" smtClean="0"/>
            </a:br>
            <a:r>
              <a:rPr lang="pl-PL" dirty="0" smtClean="0"/>
              <a:t>i obrazowo-dźwiękowych;</a:t>
            </a:r>
          </a:p>
          <a:p>
            <a:pPr lvl="2"/>
            <a:r>
              <a:rPr lang="pl-PL" dirty="0" smtClean="0"/>
              <a:t>metody alternatywne: grupowe, np. „Wędrujący pamiętnik”, wizualne, np. „Gadająca ściana”, „Róża wiatrów”.</a:t>
            </a:r>
          </a:p>
          <a:p>
            <a:pPr lvl="1"/>
            <a:r>
              <a:rPr lang="pl-PL" dirty="0" smtClean="0"/>
              <a:t>Metody ewaluacji pracy uczniów – rekomendacje:</a:t>
            </a:r>
          </a:p>
          <a:p>
            <a:pPr lvl="2"/>
            <a:r>
              <a:rPr lang="pl-PL" dirty="0" smtClean="0"/>
              <a:t>metody alternatywne, np. „List do siebie”, „Dziennik”.</a:t>
            </a:r>
          </a:p>
          <a:p>
            <a:pPr lvl="2">
              <a:buNone/>
            </a:pPr>
            <a:endParaRPr lang="pl-PL" dirty="0" smtClean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Organizacja pracy nauczyciela</a:t>
            </a:r>
            <a:br>
              <a:rPr lang="pl-PL" dirty="0" smtClean="0"/>
            </a:br>
            <a:r>
              <a:rPr lang="pl-PL" sz="1400" dirty="0" smtClean="0"/>
              <a:t>Zakres merytoryczny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00199" y="1176263"/>
            <a:ext cx="6610495" cy="3378045"/>
          </a:xfrm>
        </p:spPr>
        <p:txBody>
          <a:bodyPr>
            <a:normAutofit fontScale="85000" lnSpcReduction="10000"/>
          </a:bodyPr>
          <a:lstStyle/>
          <a:p>
            <a:r>
              <a:rPr lang="pl-PL" dirty="0" smtClean="0">
                <a:latin typeface="Source Sans Pro Semibold" pitchFamily="34" charset="-18"/>
              </a:rPr>
              <a:t>Współpraca z podmiotami wspierającymi szkołę i nauczycieli</a:t>
            </a:r>
          </a:p>
          <a:p>
            <a:pPr lvl="1"/>
            <a:r>
              <a:rPr lang="pl-PL" dirty="0" smtClean="0"/>
              <a:t>Rodzice:</a:t>
            </a:r>
          </a:p>
          <a:p>
            <a:pPr lvl="2"/>
            <a:r>
              <a:rPr lang="pl-PL" dirty="0" smtClean="0"/>
              <a:t>utrzymywanie stałego kontaktu z rodzicami/opiekunami </a:t>
            </a:r>
            <a:br>
              <a:rPr lang="pl-PL" dirty="0" smtClean="0"/>
            </a:br>
            <a:r>
              <a:rPr lang="pl-PL" dirty="0" smtClean="0"/>
              <a:t>dzieci o specjalnych potrzebach edukacyjnych;</a:t>
            </a:r>
          </a:p>
          <a:p>
            <a:pPr lvl="2"/>
            <a:r>
              <a:rPr lang="pl-PL" dirty="0" smtClean="0"/>
              <a:t>włączanie rodziców w funkcjonowanie szkoły dzięki </a:t>
            </a:r>
            <a:br>
              <a:rPr lang="pl-PL" dirty="0" smtClean="0"/>
            </a:br>
            <a:r>
              <a:rPr lang="pl-PL" dirty="0" smtClean="0"/>
              <a:t>uświadamianiu im ich obowiązków wobec szkoły;</a:t>
            </a:r>
          </a:p>
          <a:p>
            <a:pPr lvl="2"/>
            <a:r>
              <a:rPr lang="pl-PL" dirty="0" smtClean="0"/>
              <a:t>zachęcanie do partycypowania w strategii rozwoju szkoły </a:t>
            </a:r>
            <a:br>
              <a:rPr lang="pl-PL" dirty="0" smtClean="0"/>
            </a:br>
            <a:r>
              <a:rPr lang="pl-PL" dirty="0" smtClean="0"/>
              <a:t>oraz udziału w uroczystościach i współorganizowaniu </a:t>
            </a:r>
            <a:br>
              <a:rPr lang="pl-PL" dirty="0" smtClean="0"/>
            </a:br>
            <a:r>
              <a:rPr lang="pl-PL" dirty="0" smtClean="0"/>
              <a:t>innych wydarzeń związanych z placówką.</a:t>
            </a:r>
          </a:p>
          <a:p>
            <a:pPr lvl="1"/>
            <a:r>
              <a:rPr lang="pl-PL" dirty="0" smtClean="0"/>
              <a:t>Poradnie psychologiczno-pedagogiczne:</a:t>
            </a:r>
          </a:p>
          <a:p>
            <a:pPr lvl="2"/>
            <a:r>
              <a:rPr lang="pl-PL" dirty="0" smtClean="0"/>
              <a:t>kierowanie uczniów na specjalistyczne badania mające zweryfikować podejrzenia nauczyciela o występowaniu zaburzeń (dysleksja, </a:t>
            </a:r>
            <a:br>
              <a:rPr lang="pl-PL" dirty="0" smtClean="0"/>
            </a:br>
            <a:r>
              <a:rPr lang="pl-PL" dirty="0" err="1" smtClean="0"/>
              <a:t>ADHD</a:t>
            </a:r>
            <a:r>
              <a:rPr lang="pl-PL" dirty="0" smtClean="0"/>
              <a:t> i inne);</a:t>
            </a:r>
          </a:p>
          <a:p>
            <a:pPr lvl="2"/>
            <a:r>
              <a:rPr lang="pl-PL" dirty="0" smtClean="0"/>
              <a:t>utrzymywanie kontaktu ze specjalistami w celu monitorowania przebiegu terapii lub innych działań pomocowych.</a:t>
            </a:r>
          </a:p>
          <a:p>
            <a:endParaRPr lang="pl-PL" dirty="0" smtClean="0"/>
          </a:p>
          <a:p>
            <a:pPr lvl="2">
              <a:buNone/>
            </a:pPr>
            <a:endParaRPr lang="pl-PL" dirty="0" smtClean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Organizacja pracy nauczyciela</a:t>
            </a:r>
            <a:br>
              <a:rPr lang="pl-PL" dirty="0" smtClean="0"/>
            </a:br>
            <a:r>
              <a:rPr lang="pl-PL" sz="1400" dirty="0" smtClean="0"/>
              <a:t>Zakres merytoryczny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00199" y="1110586"/>
            <a:ext cx="6610495" cy="3378045"/>
          </a:xfrm>
        </p:spPr>
        <p:txBody>
          <a:bodyPr>
            <a:noAutofit/>
          </a:bodyPr>
          <a:lstStyle/>
          <a:p>
            <a:r>
              <a:rPr lang="pl-PL" sz="1600" dirty="0" smtClean="0">
                <a:latin typeface="Source Sans Pro Semibold" pitchFamily="34" charset="-18"/>
              </a:rPr>
              <a:t>Współpraca z podmiotami wspierającymi szkołę i nauczycieli</a:t>
            </a:r>
          </a:p>
          <a:p>
            <a:pPr lvl="1"/>
            <a:r>
              <a:rPr lang="pl-PL" sz="1400" dirty="0" smtClean="0"/>
              <a:t>Ośrodki doskonalenia nauczycieli:</a:t>
            </a:r>
          </a:p>
          <a:p>
            <a:pPr lvl="2"/>
            <a:r>
              <a:rPr lang="pl-PL" sz="1200" dirty="0" smtClean="0"/>
              <a:t>udział nauczycieli w szkoleniach oferowanych przez ośrodki doskonalenia </a:t>
            </a:r>
            <a:br>
              <a:rPr lang="pl-PL" sz="1200" dirty="0" smtClean="0"/>
            </a:br>
            <a:r>
              <a:rPr lang="pl-PL" sz="1200" dirty="0" smtClean="0"/>
              <a:t>nauczycieli w celu rozwijania wiedzy i poszerzania kwalifikacji zawodowych. </a:t>
            </a:r>
          </a:p>
          <a:p>
            <a:pPr lvl="1"/>
            <a:r>
              <a:rPr lang="pl-PL" sz="1400" dirty="0" smtClean="0"/>
              <a:t>Władze lokalne:</a:t>
            </a:r>
          </a:p>
          <a:p>
            <a:pPr lvl="2"/>
            <a:r>
              <a:rPr lang="pl-PL" sz="1200" dirty="0" smtClean="0"/>
              <a:t>włączanie władz lokalnych w projekty oraz wydarzenia organizowane </a:t>
            </a:r>
            <a:br>
              <a:rPr lang="pl-PL" sz="1200" dirty="0" smtClean="0"/>
            </a:br>
            <a:r>
              <a:rPr lang="pl-PL" sz="1200" dirty="0" smtClean="0"/>
              <a:t>przez szkoły dzięki udzielaniu dofinansowania lub sponsorowaniu </a:t>
            </a:r>
            <a:br>
              <a:rPr lang="pl-PL" sz="1200" dirty="0" smtClean="0"/>
            </a:br>
            <a:r>
              <a:rPr lang="pl-PL" sz="1200" dirty="0" smtClean="0"/>
              <a:t>nagród w konkursach dla uczniów;</a:t>
            </a:r>
          </a:p>
          <a:p>
            <a:pPr lvl="2"/>
            <a:r>
              <a:rPr lang="pl-PL" sz="1200" dirty="0" smtClean="0"/>
              <a:t>organizowanie spotkań uczniów z przedstawicielami gminy. </a:t>
            </a:r>
          </a:p>
          <a:p>
            <a:pPr lvl="1"/>
            <a:r>
              <a:rPr lang="pl-PL" sz="1400" dirty="0" smtClean="0"/>
              <a:t>Biblioteki:</a:t>
            </a:r>
          </a:p>
          <a:p>
            <a:pPr lvl="2"/>
            <a:r>
              <a:rPr lang="pl-PL" sz="1200" spc="-30" dirty="0" smtClean="0"/>
              <a:t>organizowanie dla uczniów regularnych wycieczek do bibliotek publicznych w celu zapoznania ich z dostępnymi zbiorami bibliotecznymi i zasadami korzystania </a:t>
            </a:r>
            <a:r>
              <a:rPr lang="pl-PL" sz="1200" spc="-30" dirty="0" smtClean="0"/>
              <a:t>z nich</a:t>
            </a:r>
            <a:r>
              <a:rPr lang="pl-PL" sz="1200" spc="-30" dirty="0" smtClean="0"/>
              <a:t>.</a:t>
            </a:r>
          </a:p>
          <a:p>
            <a:pPr lvl="1"/>
            <a:r>
              <a:rPr lang="pl-PL" sz="1400" dirty="0" smtClean="0"/>
              <a:t>Instytucje kultury:</a:t>
            </a:r>
          </a:p>
          <a:p>
            <a:pPr lvl="2"/>
            <a:r>
              <a:rPr lang="pl-PL" sz="1200" dirty="0" smtClean="0"/>
              <a:t>zachęcanie uczniów do udziału w wystawach, koncertach, spektaklach teatralnych lub warsztatach mających na celu pobudzenie kreatywności, rozwijanie zainteresowań </a:t>
            </a:r>
            <a:r>
              <a:rPr lang="pl-PL" sz="1200" dirty="0" smtClean="0"/>
              <a:t>i </a:t>
            </a:r>
            <a:r>
              <a:rPr lang="pl-PL" sz="1200" dirty="0" smtClean="0"/>
              <a:t>zachęcanie do udziału w życiu kulturalnym regionu.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1400" dirty="0" smtClean="0"/>
              <a:t>Człowiek – najlepsza inwestycja</a:t>
            </a:r>
            <a:endParaRPr lang="pl-PL" sz="14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792487" y="3192487"/>
            <a:ext cx="4018207" cy="1728192"/>
          </a:xfrm>
        </p:spPr>
        <p:txBody>
          <a:bodyPr/>
          <a:lstStyle/>
          <a:p>
            <a:pPr algn="r"/>
            <a:r>
              <a:rPr lang="pl-PL" sz="1200" spc="20" dirty="0" smtClean="0">
                <a:solidFill>
                  <a:schemeClr val="bg1">
                    <a:lumMod val="95000"/>
                  </a:schemeClr>
                </a:solidFill>
                <a:latin typeface="Source Sans Pro ExtraLight" pitchFamily="34" charset="-18"/>
              </a:rPr>
              <a:t>Program Operacyjny Kapitał Ludzki</a:t>
            </a:r>
            <a:endParaRPr lang="pl-PL" sz="1050" spc="20" dirty="0" smtClean="0">
              <a:solidFill>
                <a:schemeClr val="bg1">
                  <a:lumMod val="95000"/>
                </a:schemeClr>
              </a:solidFill>
              <a:latin typeface="Source Sans Pro ExtraLight" pitchFamily="34" charset="-18"/>
            </a:endParaRPr>
          </a:p>
          <a:p>
            <a:pPr algn="r"/>
            <a:r>
              <a:rPr lang="pl-PL" sz="1050" spc="20" dirty="0" smtClean="0">
                <a:solidFill>
                  <a:schemeClr val="bg1">
                    <a:lumMod val="95000"/>
                  </a:schemeClr>
                </a:solidFill>
                <a:latin typeface="Source Sans Pro ExtraLight" pitchFamily="34" charset="-18"/>
              </a:rPr>
              <a:t>Priorytet III – Wysoka jakość systemu oświaty</a:t>
            </a:r>
          </a:p>
          <a:p>
            <a:pPr algn="r"/>
            <a:r>
              <a:rPr lang="pl-PL" sz="1050" spc="20" dirty="0" smtClean="0">
                <a:solidFill>
                  <a:schemeClr val="bg1">
                    <a:lumMod val="95000"/>
                  </a:schemeClr>
                </a:solidFill>
                <a:latin typeface="Source Sans Pro ExtraLight" pitchFamily="34" charset="-18"/>
              </a:rPr>
              <a:t>Działanie 3.3. Poprawa jakości kształcenia </a:t>
            </a:r>
          </a:p>
          <a:p>
            <a:pPr algn="r"/>
            <a:r>
              <a:rPr lang="pl-PL" sz="1050" spc="20" dirty="0" smtClean="0">
                <a:solidFill>
                  <a:schemeClr val="bg1">
                    <a:lumMod val="95000"/>
                  </a:schemeClr>
                </a:solidFill>
                <a:latin typeface="Source Sans Pro ExtraLight" pitchFamily="34" charset="-18"/>
              </a:rPr>
              <a:t>Poddziałanie 3.3.2. Efektywny system </a:t>
            </a:r>
            <a:br>
              <a:rPr lang="pl-PL" sz="1050" spc="20" dirty="0" smtClean="0">
                <a:solidFill>
                  <a:schemeClr val="bg1">
                    <a:lumMod val="95000"/>
                  </a:schemeClr>
                </a:solidFill>
                <a:latin typeface="Source Sans Pro ExtraLight" pitchFamily="34" charset="-18"/>
              </a:rPr>
            </a:br>
            <a:r>
              <a:rPr lang="pl-PL" sz="1050" spc="20" dirty="0" smtClean="0">
                <a:solidFill>
                  <a:schemeClr val="bg1">
                    <a:lumMod val="95000"/>
                  </a:schemeClr>
                </a:solidFill>
                <a:latin typeface="Source Sans Pro ExtraLight" pitchFamily="34" charset="-18"/>
              </a:rPr>
              <a:t>kształcenia i doskonalenia nauczycieli </a:t>
            </a:r>
            <a:br>
              <a:rPr lang="pl-PL" sz="1050" spc="20" dirty="0" smtClean="0">
                <a:solidFill>
                  <a:schemeClr val="bg1">
                    <a:lumMod val="95000"/>
                  </a:schemeClr>
                </a:solidFill>
                <a:latin typeface="Source Sans Pro ExtraLight" pitchFamily="34" charset="-18"/>
              </a:rPr>
            </a:br>
            <a:r>
              <a:rPr lang="pl-PL" sz="1050" spc="20" dirty="0" smtClean="0">
                <a:solidFill>
                  <a:schemeClr val="bg1">
                    <a:lumMod val="95000"/>
                  </a:schemeClr>
                </a:solidFill>
                <a:latin typeface="Source Sans Pro ExtraLight" pitchFamily="34" charset="-18"/>
              </a:rPr>
              <a:t>– projekty konkursowe</a:t>
            </a:r>
          </a:p>
          <a:p>
            <a:endParaRPr lang="pl-PL" dirty="0">
              <a:solidFill>
                <a:schemeClr val="bg1"/>
              </a:solidFill>
              <a:latin typeface="Source Sans Pro ExtraLight" pitchFamily="34" charset="-1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1114</Words>
  <Application>Microsoft Office PowerPoint</Application>
  <PresentationFormat>Papier B5 (ISO) (176x250 mm)</PresentationFormat>
  <Paragraphs>195</Paragraphs>
  <Slides>32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32</vt:i4>
      </vt:variant>
    </vt:vector>
  </HeadingPairs>
  <TitlesOfParts>
    <vt:vector size="33" baseType="lpstr">
      <vt:lpstr>Motyw pakietu Office</vt:lpstr>
      <vt:lpstr>Slajd 1</vt:lpstr>
      <vt:lpstr>Cele projektu</vt:lpstr>
      <vt:lpstr>Zakres tematyczny rekomendacji</vt:lpstr>
      <vt:lpstr>Sytuacje trudne w pracy nauczyciela  Zakres merytoryczny</vt:lpstr>
      <vt:lpstr>Sytuacje trudne w pracy nauczyciela  Zakres merytoryczny</vt:lpstr>
      <vt:lpstr>Sytuacje trudne w pracy nauczyciela  Zakres merytoryczny</vt:lpstr>
      <vt:lpstr>Sytuacje trudne w pracy nauczyciela  Zakres merytoryczny</vt:lpstr>
      <vt:lpstr>Sytuacje trudne w pracy nauczyciela  Zakres merytoryczny</vt:lpstr>
      <vt:lpstr>Sytuacje trudne w pracy nauczyciela  Zakres merytoryczny</vt:lpstr>
      <vt:lpstr>Sytuacje trudne w pracy nauczyciela  Zakres merytoryczny</vt:lpstr>
      <vt:lpstr>Sytuacje trudne w pracy nauczyciela  Zakres merytoryczny</vt:lpstr>
      <vt:lpstr>Sytuacje trudne w pracy nauczyciela  Zakres merytoryczny</vt:lpstr>
      <vt:lpstr>Sytuacje trudne w pracy nauczyciela  Zakres merytoryczny</vt:lpstr>
      <vt:lpstr>Sytuacje trudne w pracy nauczyciela  Zakres merytoryczny</vt:lpstr>
      <vt:lpstr>Sytuacje trudne w pracy nauczyciela  Zakres merytoryczny</vt:lpstr>
      <vt:lpstr>Sytuacje trudne w pracy nauczyciela  Zakres merytoryczny</vt:lpstr>
      <vt:lpstr>Sytuacje trudne w pracy nauczyciela  Zakres merytoryczny</vt:lpstr>
      <vt:lpstr>Techniki pracy z grupą i jednostką Zakres merytoryczny</vt:lpstr>
      <vt:lpstr>Techniki pracy z grupą i jednostką Zakres merytoryczny</vt:lpstr>
      <vt:lpstr>Techniki pracy z grupą i jednostką Zakres merytoryczny</vt:lpstr>
      <vt:lpstr>Techniki pracy z grupą i jednostką Zakres merytoryczny</vt:lpstr>
      <vt:lpstr>Techniki pracy z grupą i jednostką Zakres merytoryczny</vt:lpstr>
      <vt:lpstr>Techniki pracy z grupą i jednostką Zakres merytoryczny</vt:lpstr>
      <vt:lpstr>Techniki pracy z grupą i jednostką Zakres merytoryczny</vt:lpstr>
      <vt:lpstr>Techniki pracy z grupą i jednostką Zakres merytoryczny</vt:lpstr>
      <vt:lpstr>Techniki pracy z grupą i jednostką Zakres merytoryczny</vt:lpstr>
      <vt:lpstr>Organizacja pracy nauczyciela Zakres merytoryczny</vt:lpstr>
      <vt:lpstr>Organizacja pracy nauczyciela Zakres merytoryczny</vt:lpstr>
      <vt:lpstr>Organizacja pracy nauczyciela Zakres merytoryczny</vt:lpstr>
      <vt:lpstr>Organizacja pracy nauczyciela Zakres merytoryczny</vt:lpstr>
      <vt:lpstr>Organizacja pracy nauczyciela Zakres merytoryczny</vt:lpstr>
      <vt:lpstr>Człowiek – najlepsza inwestycja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kdu</dc:creator>
  <cp:lastModifiedBy>joanna tomaszkiewicz</cp:lastModifiedBy>
  <cp:revision>34</cp:revision>
  <dcterms:created xsi:type="dcterms:W3CDTF">2014-03-28T12:07:52Z</dcterms:created>
  <dcterms:modified xsi:type="dcterms:W3CDTF">2014-04-02T07:32:52Z</dcterms:modified>
</cp:coreProperties>
</file>