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Default Extension="doc" ContentType="application/msword"/>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8"/>
  </p:notesMasterIdLst>
  <p:sldIdLst>
    <p:sldId id="256" r:id="rId2"/>
    <p:sldId id="265" r:id="rId3"/>
    <p:sldId id="266" r:id="rId4"/>
    <p:sldId id="267" r:id="rId5"/>
    <p:sldId id="268" r:id="rId6"/>
    <p:sldId id="289" r:id="rId7"/>
    <p:sldId id="269" r:id="rId8"/>
    <p:sldId id="270" r:id="rId9"/>
    <p:sldId id="271" r:id="rId10"/>
    <p:sldId id="272" r:id="rId11"/>
    <p:sldId id="273" r:id="rId12"/>
    <p:sldId id="274" r:id="rId13"/>
    <p:sldId id="275" r:id="rId14"/>
    <p:sldId id="290"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275" autoAdjust="0"/>
  </p:normalViewPr>
  <p:slideViewPr>
    <p:cSldViewPr>
      <p:cViewPr>
        <p:scale>
          <a:sx n="60" d="100"/>
          <a:sy n="60" d="100"/>
        </p:scale>
        <p:origin x="-78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3D57D8-250E-4E10-A980-ADBCDDDF73C4}" type="datetimeFigureOut">
              <a:rPr lang="pl-PL" smtClean="0"/>
              <a:pPr/>
              <a:t>2013-05-07</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488B43-2801-4B3D-8082-73CBAFE575F3}" type="slidenum">
              <a:rPr lang="pl-PL" smtClean="0"/>
              <a:pPr/>
              <a:t>‹#›</a:t>
            </a:fld>
            <a:endParaRPr lang="pl-PL"/>
          </a:p>
        </p:txBody>
      </p:sp>
    </p:spTree>
    <p:extLst>
      <p:ext uri="{BB962C8B-B14F-4D97-AF65-F5344CB8AC3E}">
        <p14:creationId xmlns="" xmlns:p14="http://schemas.microsoft.com/office/powerpoint/2010/main" val="3733243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0963"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3</a:t>
            </a:r>
          </a:p>
        </p:txBody>
      </p:sp>
      <p:sp>
        <p:nvSpPr>
          <p:cNvPr id="40964"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dirty="0"/>
          </a:p>
        </p:txBody>
      </p:sp>
      <p:sp>
        <p:nvSpPr>
          <p:cNvPr id="40965"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0966" name="Rectangle 6"/>
          <p:cNvSpPr>
            <a:spLocks noGrp="1" noRot="1" noChangeAspect="1" noChangeArrowheads="1" noTextEdit="1"/>
          </p:cNvSpPr>
          <p:nvPr>
            <p:ph type="sldImg"/>
          </p:nvPr>
        </p:nvSpPr>
        <p:spPr>
          <a:ln cap="flat"/>
        </p:spPr>
      </p:sp>
      <p:sp>
        <p:nvSpPr>
          <p:cNvPr id="40967" name="Rectangle 7"/>
          <p:cNvSpPr>
            <a:spLocks noGrp="1" noChangeArrowheads="1"/>
          </p:cNvSpPr>
          <p:nvPr>
            <p:ph type="body" idx="1"/>
          </p:nvPr>
        </p:nvSpPr>
        <p:spPr>
          <a:noFill/>
          <a:ln w="9525"/>
        </p:spPr>
        <p:txBody>
          <a:bodyPr/>
          <a:lstStyle/>
          <a:p>
            <a:pPr eaLnBrk="1" hangingPunct="1"/>
            <a:endParaRPr lang="pl-PL"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1987"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5</a:t>
            </a:r>
          </a:p>
        </p:txBody>
      </p:sp>
      <p:sp>
        <p:nvSpPr>
          <p:cNvPr id="41988"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dirty="0"/>
          </a:p>
        </p:txBody>
      </p:sp>
      <p:sp>
        <p:nvSpPr>
          <p:cNvPr id="41989"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1990" name="Rectangle 6"/>
          <p:cNvSpPr>
            <a:spLocks noChangeArrowheads="1"/>
          </p:cNvSpPr>
          <p:nvPr/>
        </p:nvSpPr>
        <p:spPr bwMode="auto">
          <a:xfrm>
            <a:off x="3885996" y="5674"/>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1991" name="Rectangle 7"/>
          <p:cNvSpPr>
            <a:spLocks noChangeArrowheads="1"/>
          </p:cNvSpPr>
          <p:nvPr/>
        </p:nvSpPr>
        <p:spPr bwMode="auto">
          <a:xfrm>
            <a:off x="3885996" y="8705734"/>
            <a:ext cx="2972004" cy="426919"/>
          </a:xfrm>
          <a:prstGeom prst="rect">
            <a:avLst/>
          </a:prstGeom>
          <a:noFill/>
          <a:ln w="12700">
            <a:noFill/>
            <a:miter lim="800000"/>
            <a:headEnd/>
            <a:tailEnd/>
          </a:ln>
        </p:spPr>
        <p:txBody>
          <a:bodyPr lIns="19161" tIns="0" rIns="19161" bIns="0" anchor="b"/>
          <a:lstStyle/>
          <a:p>
            <a:pPr algn="r" defTabSz="773742" eaLnBrk="0" hangingPunct="0"/>
            <a:r>
              <a:rPr lang="pl-PL" sz="1000" i="1" dirty="0">
                <a:latin typeface="Times New Roman" pitchFamily="18" charset="0"/>
              </a:rPr>
              <a:t>13</a:t>
            </a:r>
          </a:p>
        </p:txBody>
      </p:sp>
      <p:sp>
        <p:nvSpPr>
          <p:cNvPr id="41992" name="Rectangle 8"/>
          <p:cNvSpPr>
            <a:spLocks noChangeArrowheads="1"/>
          </p:cNvSpPr>
          <p:nvPr/>
        </p:nvSpPr>
        <p:spPr bwMode="auto">
          <a:xfrm>
            <a:off x="1" y="8705734"/>
            <a:ext cx="2972004" cy="426919"/>
          </a:xfrm>
          <a:prstGeom prst="rect">
            <a:avLst/>
          </a:prstGeom>
          <a:noFill/>
          <a:ln w="12700">
            <a:noFill/>
            <a:miter lim="800000"/>
            <a:headEnd/>
            <a:tailEnd/>
          </a:ln>
        </p:spPr>
        <p:txBody>
          <a:bodyPr wrap="none" lIns="87016" tIns="43508" rIns="87016" bIns="43508" anchor="ctr"/>
          <a:lstStyle/>
          <a:p>
            <a:endParaRPr lang="pl-PL" dirty="0"/>
          </a:p>
        </p:txBody>
      </p:sp>
      <p:sp>
        <p:nvSpPr>
          <p:cNvPr id="41993" name="Rectangle 9"/>
          <p:cNvSpPr>
            <a:spLocks noChangeArrowheads="1"/>
          </p:cNvSpPr>
          <p:nvPr/>
        </p:nvSpPr>
        <p:spPr bwMode="auto">
          <a:xfrm>
            <a:off x="1" y="5674"/>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1994" name="Rectangle 10"/>
          <p:cNvSpPr>
            <a:spLocks noGrp="1" noRot="1" noChangeAspect="1" noChangeArrowheads="1" noTextEdit="1"/>
          </p:cNvSpPr>
          <p:nvPr>
            <p:ph type="sldImg"/>
          </p:nvPr>
        </p:nvSpPr>
        <p:spPr>
          <a:ln cap="flat"/>
        </p:spPr>
      </p:sp>
      <p:sp>
        <p:nvSpPr>
          <p:cNvPr id="41995" name="Rectangle 11"/>
          <p:cNvSpPr>
            <a:spLocks noGrp="1" noChangeArrowheads="1"/>
          </p:cNvSpPr>
          <p:nvPr>
            <p:ph type="body" idx="1"/>
          </p:nvPr>
        </p:nvSpPr>
        <p:spPr>
          <a:noFill/>
          <a:ln w="9525"/>
        </p:spPr>
        <p:txBody>
          <a:bodyPr/>
          <a:lstStyle/>
          <a:p>
            <a:pPr eaLnBrk="1" hangingPunct="1"/>
            <a:endParaRPr lang="pl-PL"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3011"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6</a:t>
            </a:r>
          </a:p>
        </p:txBody>
      </p:sp>
      <p:sp>
        <p:nvSpPr>
          <p:cNvPr id="43012"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dirty="0"/>
          </a:p>
        </p:txBody>
      </p:sp>
      <p:sp>
        <p:nvSpPr>
          <p:cNvPr id="43013"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3014" name="Rectangle 6"/>
          <p:cNvSpPr>
            <a:spLocks noGrp="1" noRot="1" noChangeAspect="1" noChangeArrowheads="1" noTextEdit="1"/>
          </p:cNvSpPr>
          <p:nvPr>
            <p:ph type="sldImg"/>
          </p:nvPr>
        </p:nvSpPr>
        <p:spPr>
          <a:ln cap="flat"/>
        </p:spPr>
      </p:sp>
      <p:sp>
        <p:nvSpPr>
          <p:cNvPr id="43015" name="Rectangle 7"/>
          <p:cNvSpPr>
            <a:spLocks noGrp="1" noChangeArrowheads="1"/>
          </p:cNvSpPr>
          <p:nvPr>
            <p:ph type="body" idx="1"/>
          </p:nvPr>
        </p:nvSpPr>
        <p:spPr>
          <a:noFill/>
          <a:ln w="9525"/>
        </p:spPr>
        <p:txBody>
          <a:bodyPr/>
          <a:lstStyle/>
          <a:p>
            <a:pPr eaLnBrk="1" hangingPunct="1"/>
            <a:endParaRPr lang="pl-PL"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4035"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8</a:t>
            </a:r>
          </a:p>
        </p:txBody>
      </p:sp>
      <p:sp>
        <p:nvSpPr>
          <p:cNvPr id="44036"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dirty="0"/>
          </a:p>
        </p:txBody>
      </p:sp>
      <p:sp>
        <p:nvSpPr>
          <p:cNvPr id="44037"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4038" name="Rectangle 6"/>
          <p:cNvSpPr>
            <a:spLocks noGrp="1" noRot="1" noChangeAspect="1" noChangeArrowheads="1" noTextEdit="1"/>
          </p:cNvSpPr>
          <p:nvPr>
            <p:ph type="sldImg"/>
          </p:nvPr>
        </p:nvSpPr>
        <p:spPr>
          <a:ln cap="flat"/>
        </p:spPr>
      </p:sp>
      <p:sp>
        <p:nvSpPr>
          <p:cNvPr id="44039" name="Rectangle 7"/>
          <p:cNvSpPr>
            <a:spLocks noGrp="1" noChangeArrowheads="1"/>
          </p:cNvSpPr>
          <p:nvPr>
            <p:ph type="body" idx="1"/>
          </p:nvPr>
        </p:nvSpPr>
        <p:spPr>
          <a:noFill/>
          <a:ln w="9525"/>
        </p:spPr>
        <p:txBody>
          <a:bodyPr/>
          <a:lstStyle/>
          <a:p>
            <a:pPr eaLnBrk="1" hangingPunct="1"/>
            <a:endParaRPr lang="pl-PL"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6083"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17</a:t>
            </a:r>
          </a:p>
        </p:txBody>
      </p:sp>
      <p:sp>
        <p:nvSpPr>
          <p:cNvPr id="46084"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dirty="0"/>
          </a:p>
        </p:txBody>
      </p:sp>
      <p:sp>
        <p:nvSpPr>
          <p:cNvPr id="46085"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6086" name="Rectangle 6"/>
          <p:cNvSpPr>
            <a:spLocks noGrp="1" noRot="1" noChangeAspect="1" noChangeArrowheads="1" noTextEdit="1"/>
          </p:cNvSpPr>
          <p:nvPr>
            <p:ph type="sldImg"/>
          </p:nvPr>
        </p:nvSpPr>
        <p:spPr>
          <a:ln cap="flat"/>
        </p:spPr>
      </p:sp>
      <p:sp>
        <p:nvSpPr>
          <p:cNvPr id="46087" name="Rectangle 7"/>
          <p:cNvSpPr>
            <a:spLocks noGrp="1" noChangeArrowheads="1"/>
          </p:cNvSpPr>
          <p:nvPr>
            <p:ph type="body" idx="1"/>
          </p:nvPr>
        </p:nvSpPr>
        <p:spPr>
          <a:noFill/>
          <a:ln w="9525"/>
        </p:spPr>
        <p:txBody>
          <a:bodyPr/>
          <a:lstStyle/>
          <a:p>
            <a:pPr eaLnBrk="1" hangingPunct="1"/>
            <a:endParaRPr lang="pl-PL"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8131"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19</a:t>
            </a:r>
          </a:p>
        </p:txBody>
      </p:sp>
      <p:sp>
        <p:nvSpPr>
          <p:cNvPr id="48132"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dirty="0"/>
          </a:p>
        </p:txBody>
      </p:sp>
      <p:sp>
        <p:nvSpPr>
          <p:cNvPr id="48133"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dirty="0"/>
          </a:p>
        </p:txBody>
      </p:sp>
      <p:sp>
        <p:nvSpPr>
          <p:cNvPr id="48134" name="Rectangle 6"/>
          <p:cNvSpPr>
            <a:spLocks noGrp="1" noRot="1" noChangeAspect="1" noChangeArrowheads="1" noTextEdit="1"/>
          </p:cNvSpPr>
          <p:nvPr>
            <p:ph type="sldImg"/>
          </p:nvPr>
        </p:nvSpPr>
        <p:spPr>
          <a:ln cap="flat"/>
        </p:spPr>
      </p:sp>
      <p:sp>
        <p:nvSpPr>
          <p:cNvPr id="48135" name="Rectangle 7"/>
          <p:cNvSpPr>
            <a:spLocks noGrp="1" noChangeArrowheads="1"/>
          </p:cNvSpPr>
          <p:nvPr>
            <p:ph type="body" idx="1"/>
          </p:nvPr>
        </p:nvSpPr>
        <p:spPr>
          <a:noFill/>
          <a:ln w="9525"/>
        </p:spPr>
        <p:txBody>
          <a:bodyPr/>
          <a:lstStyle/>
          <a:p>
            <a:pPr eaLnBrk="1" hangingPunct="1"/>
            <a:endParaRPr lang="pl-PL"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W arkuszu podejmowane są decyzje dotyczące powiększenia zdolności produkcyjnych (zdolności do świadczenia usług). W górnej „Zdolność produkcyjna w rozpatrywanym okresie” można znaleźć informacje o zdolności na początek okresu (D6). W komórce D8 można zaś odnaleźć informacje o zdolności na koniec okresu, co wynika z bieżących zdolności jak i z inwestycji. Zdolność produkcyjna na początku rozgrywki we wszystkich zespołach wynosi po 50. Zdolność produkcyjna może być zwiększona o 25 lub 50 w każdym okresie, łącznie nie może ona jednak przekroczyć 250. Zwiększanie o 50 w każdym okresie jest tańsze (w przeliczeniu na sztukę) niż w tempie po 25 w okresie. Wymaga to jednak posiadania większych zasobów finansowych</a:t>
            </a:r>
          </a:p>
          <a:p>
            <a:r>
              <a:rPr lang="pl-PL" sz="1200" kern="1200" dirty="0" smtClean="0">
                <a:solidFill>
                  <a:schemeClr val="tx1"/>
                </a:solidFill>
                <a:latin typeface="+mn-lt"/>
                <a:ea typeface="+mn-ea"/>
                <a:cs typeface="+mn-cs"/>
              </a:rPr>
              <a:t>Druga część arkusza to „Nakłady na rozbudowę” gdzie określane są nakłady związane z rozwojem zdolności produkcyjnych. Podstawowy koszt rozbudowy wynosi 1 000 000 dla 25 sztuk oraz 1  800 000 dla 50 sztuk i został określony w komórce D16. W komórce D18 znajdują się informacje o dodatkowych kosztach inwestycji wynikających z podniesienia poziomu jakości ponad poziom bazowy. Wielkości w tej komórce obliczane są automatycznie w oparciu o wzrost aktualnego poziomu jakości w stosunku do poziomu bazowego (100) i koszty podniesienia jakości o 1 punkt (25 zł). Komórka D18 zawiera informacje o kosztach łącznych, związanych z rozwojem zdolności produkcyjnych. </a:t>
            </a:r>
            <a:endParaRPr lang="pl-PL" dirty="0"/>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15</a:t>
            </a:fld>
            <a:endParaRPr lang="pl-PL"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 Należy podjąć decyzje dotyczące poziomu zatrudnienia w dwóch kategoriach kierowników i pracowników. Ilość pracowników i kierowników przekłada się na możliwość świadczenia usług (wykonywanie produkcji). Jeden pracownik może obsługiwać (wykonywać) samodzielnie bez szkoleń i nadzoru kierowniczego 5 produktów w okresie obliczeniowym. Pojawienie się nadzoru kierowniczego powoduje wzrost wydajności każdego pracownika. Istotne zwiększenie zatrudnienia bez powołania kierownika lub nawet dwóch sprawi, że z kolei wydajność pracowników spadnie. Dokładne informacje o wydajności pracowników bez szkoleń można odnaleźć w komórce D23.</a:t>
            </a:r>
          </a:p>
          <a:p>
            <a:r>
              <a:rPr lang="pl-PL" sz="1200" kern="1200" dirty="0" smtClean="0">
                <a:solidFill>
                  <a:schemeClr val="tx1"/>
                </a:solidFill>
                <a:latin typeface="+mn-lt"/>
                <a:ea typeface="+mn-ea"/>
                <a:cs typeface="+mn-cs"/>
              </a:rPr>
              <a:t>W komórce D6 należy wpisać liczbę zatrudnionych kierowników (liczba całkowita od 0 do 2), zaś w komórce D8 liczbę zatrudnionych pracowników (minimum 1 osoba). Arkusz „pamięta” decyzje graczy z poprzedniego okresu, więc w przypadku utrzymania zatrudnienia na dotychczasowym poziomie nie ma konieczności wpisywania ponownie danych. W komórkach G6 i G8 znajdują się informacje o stawkach płac odpowiednio kierownika i pracownika. Po wypełnieniu komórek D6 i D8 (podjęciu decyzji o zatrudnieniu) w komórce G10 zostanie policzony łączny koszt zatrudnienia. </a:t>
            </a:r>
            <a:endParaRPr lang="pl-PL" dirty="0"/>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16</a:t>
            </a:fld>
            <a:endParaRPr lang="pl-PL"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 Druga część arkusza dotyczy szkoleń pracowników. Ilość szkoleń przekłada się na większe możliwość (wzrost wydajności) świadczenia usług. Szkolenie jednego pracownika przekłada się na wzrost jego wydajności, podobnie dzieje się w przypadku wysłania na szkolenie kierowników. Informacje o wydajności uwzględniającej przebyte szkolenia znajdują się w komórce D25. </a:t>
            </a:r>
          </a:p>
          <a:p>
            <a:r>
              <a:rPr lang="pl-PL" sz="1200" kern="1200" dirty="0" smtClean="0">
                <a:solidFill>
                  <a:schemeClr val="tx1"/>
                </a:solidFill>
                <a:latin typeface="+mn-lt"/>
                <a:ea typeface="+mn-ea"/>
                <a:cs typeface="+mn-cs"/>
              </a:rPr>
              <a:t>W komórce D16 należy wpisać liczbę szkolonych kierowników (należy pamiętać o zasadzie, że jedna osoba może być w danym okresie szkolona jeden raz), zaś w komórce D18 należy określić liczbę szkolonych pracowników. </a:t>
            </a:r>
          </a:p>
          <a:p>
            <a:r>
              <a:rPr lang="pl-PL" sz="1200" kern="1200" dirty="0" smtClean="0">
                <a:solidFill>
                  <a:schemeClr val="tx1"/>
                </a:solidFill>
                <a:latin typeface="+mn-lt"/>
                <a:ea typeface="+mn-ea"/>
                <a:cs typeface="+mn-cs"/>
              </a:rPr>
              <a:t>W komórkach G16 i G18 znajdują się informacje o cenach szkoleń kierownika i pracownika. Po wypełnieniu komórek D16 i D18 w komórce G20 zostanie podany łączny koszt szkoleń.</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17</a:t>
            </a:fld>
            <a:endParaRPr lang="pl-PL"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 Komórka F6 zawiera informacje o poziomie jakości w poprzednim okresie, w komórce F8 można podejmować decyzję o zmianie jakości (maksymalnie można jakość podnieś o 100 pkt. w</a:t>
            </a:r>
            <a:r>
              <a:rPr lang="pl-PL" sz="1200" kern="1200" baseline="0" dirty="0" smtClean="0">
                <a:solidFill>
                  <a:schemeClr val="tx1"/>
                </a:solidFill>
                <a:latin typeface="+mn-lt"/>
                <a:ea typeface="+mn-ea"/>
                <a:cs typeface="+mn-cs"/>
              </a:rPr>
              <a:t> okresie)</a:t>
            </a:r>
            <a:r>
              <a:rPr lang="pl-PL" sz="1200" kern="1200" dirty="0" smtClean="0">
                <a:solidFill>
                  <a:schemeClr val="tx1"/>
                </a:solidFill>
                <a:latin typeface="+mn-lt"/>
                <a:ea typeface="+mn-ea"/>
                <a:cs typeface="+mn-cs"/>
              </a:rPr>
              <a:t>, zaś w komórce F10 można odczytać aktualny poziom jakości, który wszakże nie może być wyższy niż 600.  </a:t>
            </a:r>
          </a:p>
          <a:p>
            <a:r>
              <a:rPr lang="pl-PL" sz="1200" kern="1200" dirty="0" smtClean="0">
                <a:solidFill>
                  <a:schemeClr val="tx1"/>
                </a:solidFill>
                <a:latin typeface="+mn-lt"/>
                <a:ea typeface="+mn-ea"/>
                <a:cs typeface="+mn-cs"/>
              </a:rPr>
              <a:t>Komórka F12 informuje o kosztach podniesienia jakości za punkt za jednostkę (25 zł), zaś komórka F14 zawiera informacje o jednorazowym łącznym koszcie podniesienia jakości przy danej zdolności wytwórczej. Arkusz pozwala śledzić zmiany tej pozycji na skutek wpisywania różnych wartości do komórki F8 (gra pozwala jedynie podwyższać jakość, obniżanie jakości jako działanie nieefektywne nie jest w grze możliwe). Podsumowaniem informacji zawartych w tym arkuszu jest komórka F16, zawierająca informacje o jednostkowym koszcie zmiennym przy danej jakości. 1000 +4,</a:t>
            </a:r>
            <a:r>
              <a:rPr lang="pl-PL" sz="1200" kern="1200" baseline="0" dirty="0" smtClean="0">
                <a:solidFill>
                  <a:schemeClr val="tx1"/>
                </a:solidFill>
                <a:latin typeface="+mn-lt"/>
                <a:ea typeface="+mn-ea"/>
                <a:cs typeface="+mn-cs"/>
              </a:rPr>
              <a:t> za podniesienie jakości</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18</a:t>
            </a:fld>
            <a:endParaRPr lang="pl-PL"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l-PL" sz="1200" kern="1200" dirty="0" smtClean="0">
                <a:solidFill>
                  <a:schemeClr val="tx1"/>
                </a:solidFill>
                <a:latin typeface="+mn-lt"/>
                <a:ea typeface="+mn-ea"/>
                <a:cs typeface="+mn-cs"/>
              </a:rPr>
              <a:t> Arkusz pozwala na składanie ofert do przetargów, co w efekcie pozwoli na uzyskanie przychodów. W komórkach F10 – F16 należy wpisywać ceny przy tych przetargach (maksymalna cena to 25 000 przy najwyższym poziomie </a:t>
            </a:r>
            <a:r>
              <a:rPr lang="pl-PL" sz="1200" kern="1200" dirty="0" err="1" smtClean="0">
                <a:solidFill>
                  <a:schemeClr val="tx1"/>
                </a:solidFill>
                <a:latin typeface="+mn-lt"/>
                <a:ea typeface="+mn-ea"/>
                <a:cs typeface="+mn-cs"/>
              </a:rPr>
              <a:t>jkości</a:t>
            </a:r>
            <a:r>
              <a:rPr lang="pl-PL" sz="1200" kern="1200" dirty="0" smtClean="0">
                <a:solidFill>
                  <a:schemeClr val="tx1"/>
                </a:solidFill>
                <a:latin typeface="+mn-lt"/>
                <a:ea typeface="+mn-ea"/>
                <a:cs typeface="+mn-cs"/>
              </a:rPr>
              <a:t>), Oferty można składać tylko do tych przetargów, gdzie wymagany poziom jakości jest niższy lub równy w stosunku do obecnie posiadanego. Grupy mogą złożyć oferty maksymalnie do 3 przetargów. W górnej części arkusza znajdują się informacje o przetargu gwarantowanym (każda z grup ma zapewniony pewien minimalny poziom przychodów, pomagający w utrzymaniu płynności). Przetarg gwarantowany jest uruchamiany jedynie wówczas gdy Gracz nie wygra w danym okresie żadnego przetargu, a jego zdolności wytwórcze i zatrudnienie . Wielkość sprzedaży w takim wypadku wynosi 20% posiadanych zdolności, poziom jakości to jakość z poprzedniego okresu, zaś cena to najniższa ze złożonych ofert. </a:t>
            </a:r>
            <a:r>
              <a:rPr lang="pl-PL" sz="1200" kern="1200" dirty="0" smtClean="0">
                <a:solidFill>
                  <a:schemeClr val="tx1"/>
                </a:solidFill>
                <a:effectLst/>
                <a:latin typeface="+mn-lt"/>
                <a:ea typeface="+mn-ea"/>
                <a:cs typeface="+mn-cs"/>
              </a:rPr>
              <a:t>Przetarg gwarantowany uruchamia się pod warunkiem, że zatrudnienie pozwalałoby na realizację co najmniej jednego przetargu do którego zgłosi się gracz. </a:t>
            </a:r>
          </a:p>
          <a:p>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19</a:t>
            </a:fld>
            <a:endParaRPr lang="pl-PL"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Ostatnia część arkusza to informacja o rozstrzygnięciu przetargów w poprzednim okresie. Można tu znaleźć informacje o numerze gracza, który wygrał, numer przetargu, ilości wymaganej przez zamawiającego, jakości wymaganej i oferowanej oraz cenie i ocenie punktowej zwycięzcy. Punkty wylicz</a:t>
            </a:r>
            <a:r>
              <a:rPr lang="pl-PL" sz="1200" kern="1200" baseline="0" dirty="0" smtClean="0">
                <a:solidFill>
                  <a:schemeClr val="tx1"/>
                </a:solidFill>
                <a:latin typeface="+mn-lt"/>
                <a:ea typeface="+mn-ea"/>
                <a:cs typeface="+mn-cs"/>
              </a:rPr>
              <a:t> się następująco cena minimalna / cena oferowana * 70 + jakość oferowana/jakość maks * 30</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20</a:t>
            </a:fld>
            <a:endParaRPr lang="pl-PL"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Wysokość oprocentowania kredytów zależy od stopy bazowej (4%) oraz wysokości premii za ryzyko, która jest zmienna. W grze premia za ryzyko wyceniana jest za pomocą wskaźnika pokrycia odsetek (zysk z działalności operacyjnej / koszty finansowe) wypracowanego w poprzednim okresie oraz systemu ratingu kredytowego. </a:t>
            </a:r>
          </a:p>
          <a:p>
            <a:r>
              <a:rPr lang="pl-PL" sz="1200" kern="1200" dirty="0" smtClean="0">
                <a:solidFill>
                  <a:schemeClr val="tx1"/>
                </a:solidFill>
                <a:latin typeface="+mn-lt"/>
                <a:ea typeface="+mn-ea"/>
                <a:cs typeface="+mn-cs"/>
              </a:rPr>
              <a:t>Informacje o stopie bazowej oraz stopie procentowej (specyficznej dla każdej grupy i okresu) można zobaczyć odpowiednio w komórkach C4 i C5. </a:t>
            </a:r>
          </a:p>
          <a:p>
            <a:r>
              <a:rPr lang="pl-PL" sz="1200" kern="1200" dirty="0" smtClean="0">
                <a:solidFill>
                  <a:schemeClr val="tx1"/>
                </a:solidFill>
                <a:latin typeface="+mn-lt"/>
                <a:ea typeface="+mn-ea"/>
                <a:cs typeface="+mn-cs"/>
              </a:rPr>
              <a:t>Warunkiem uzyskania kredytu jest posiadanie zdolności kredytowej. Jej wysokość (podawana w komórce C6) obliczana jest jako czterokrotność kapitału własnego na początku okresu. </a:t>
            </a:r>
          </a:p>
          <a:p>
            <a:r>
              <a:rPr lang="pl-PL" sz="1200" kern="1200" dirty="0" smtClean="0">
                <a:solidFill>
                  <a:schemeClr val="tx1"/>
                </a:solidFill>
                <a:latin typeface="+mn-lt"/>
                <a:ea typeface="+mn-ea"/>
                <a:cs typeface="+mn-cs"/>
              </a:rPr>
              <a:t>W komórce C7 odczytujemy informacje o dotychczasowym zadłużeniu. Komórka C8 pozwala na zwiększenie zadłużenia, ale nie może być ono większe niż zdolność kredytowa. Komórka C9 pozwala na spłatę kredytów, a przy okazji i na zmniejszenie kosztów odsetek. Zakończeniem tej części jest komórka C10 informująca o wysokości kredytu z uwzględnieniem zmian w ostatnim okresie, oraz komórka C11 zawierająca informacje o odsetkach przy aktualnym oprocentowaniu.  </a:t>
            </a:r>
          </a:p>
          <a:p>
            <a:r>
              <a:rPr lang="pl-PL" sz="1200" kern="1200" dirty="0" smtClean="0">
                <a:solidFill>
                  <a:schemeClr val="tx1"/>
                </a:solidFill>
                <a:latin typeface="+mn-lt"/>
                <a:ea typeface="+mn-ea"/>
                <a:cs typeface="+mn-cs"/>
              </a:rPr>
              <a:t>Kredyt interwencyjny, który udzielany jest zespołom automatycznie w sytuacji braku środków pieniężnych. Kwota kredytu obliczana tak, aby pokryć ujemne saldo gotówki, dodatkowe koszty odsetkowe jakie się pojawią oraz zapewnić dodatni stan konta. Stałe występowanie kredytu interwencyjnego w połączeniu z ujemnym kapitałem własnym spowoduje ogłoszenie niewypłacalności grupy i przerwanie jej udziału w grze. Koszt kredytu interwencyjnego będzie wysoki, gdyż stopę procentową ustalono jako dwukrotność stopy procentowej.</a:t>
            </a:r>
          </a:p>
          <a:p>
            <a:r>
              <a:rPr lang="pl-PL" sz="1200" kern="1200" dirty="0" smtClean="0">
                <a:solidFill>
                  <a:schemeClr val="tx1"/>
                </a:solidFill>
                <a:latin typeface="+mn-lt"/>
                <a:ea typeface="+mn-ea"/>
                <a:cs typeface="+mn-cs"/>
              </a:rPr>
              <a:t>Komórka C17 pozwala na spłatę kredytu. W komórce C18 jest informująca o wysokości kredytu z uwzględnieniem spłaty w ostatnim okresie, oraz komórka C19 zawierająca informacje o odsetkach przy aktualnym </a:t>
            </a:r>
            <a:r>
              <a:rPr lang="pl-PL" sz="1200" kern="1200" dirty="0" err="1" smtClean="0">
                <a:solidFill>
                  <a:schemeClr val="tx1"/>
                </a:solidFill>
                <a:latin typeface="+mn-lt"/>
                <a:ea typeface="+mn-ea"/>
                <a:cs typeface="+mn-cs"/>
              </a:rPr>
              <a:t>oprotcentowaniu</a:t>
            </a:r>
            <a:r>
              <a:rPr lang="pl-PL" sz="1200" kern="1200" dirty="0" smtClean="0">
                <a:solidFill>
                  <a:schemeClr val="tx1"/>
                </a:solidFill>
                <a:latin typeface="+mn-lt"/>
                <a:ea typeface="+mn-ea"/>
                <a:cs typeface="+mn-cs"/>
              </a:rPr>
              <a:t>. </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21</a:t>
            </a:fld>
            <a:endParaRPr lang="pl-PL"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Wysokość oprocentowania lokat zależy od stopy bazowej lokat (2,5%) oraz premii zależącej od wysokości zgromadzonych lokat. Wysokość premii uzależniona jest od wysokości posiadanych środków pieniężnych i założonych lokat (im wyższe są posiadane środki pieniężne i lokaty tym premia jest wyższa). </a:t>
            </a:r>
          </a:p>
          <a:p>
            <a:r>
              <a:rPr lang="pl-PL" sz="1200" kern="1200" dirty="0" smtClean="0">
                <a:solidFill>
                  <a:schemeClr val="tx1"/>
                </a:solidFill>
                <a:latin typeface="+mn-lt"/>
                <a:ea typeface="+mn-ea"/>
                <a:cs typeface="+mn-cs"/>
              </a:rPr>
              <a:t>Informacje o stopie bazowej lokat (jednolitej dla wszystkich grup) oraz stopie procentowej (indywidualnej dla każdej z grup) można zobaczyć odpowiednio w komórkach C23 i C24. </a:t>
            </a:r>
          </a:p>
          <a:p>
            <a:r>
              <a:rPr lang="pl-PL" sz="1200" kern="1200" dirty="0" smtClean="0">
                <a:solidFill>
                  <a:schemeClr val="tx1"/>
                </a:solidFill>
                <a:latin typeface="+mn-lt"/>
                <a:ea typeface="+mn-ea"/>
                <a:cs typeface="+mn-cs"/>
              </a:rPr>
              <a:t>W komórce C25 odczytujemy informacje o dotychczasowym stanie lokat. Komórka C26 pozwala na zwiększenie stanu lokat. Komórka C27 pozwala na redukcję lokat. Zakończeniem tej części jest komórka C28 informująca o wysokości lokat z uwzględnieniem zmian w ostatnim okresie, oraz komórka C29 zawierająca informacje o przychodach z odsetek przy aktualnym oprocentowaniu. </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22</a:t>
            </a:fld>
            <a:endParaRPr lang="pl-PL"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Rachunek zysków i strat zawiera informacje o wyniku od początku gry (kolumna G) oraz o wynikach w poprzednim okresie obliczeniowym (kolumna E). Kolumna C zawiera informacje o wynikach rozgrywanego okresu. Część danych wyliczana jest automatycznie, w oparciu o dane z poprzednich okresów (koszty stałe infrastruktury – 45 000 przy 50 sztukach potem wzrost o 45 tys. zł za każde 25 sztuk, amortyzacja- 2,5% wartość aktywów trwałych brutto na początek okresu), albo w oparciu o decyzje podejmowane w danym okresie i zapisywane w pozostałych arkuszach. W części komórek (C11, C12, C15, C16) uczestnik może (ale nie musi) wpisywać poziom prognozowanych przychodów i kosztów (zmiennych) spodziewanych do uzyskania po ewentualnym wygraniu przetargów. Ostateczne wartości w tych pozycjach zostanie wygenerowane na podstawie rzeczywiście wygranych przetargów.  </a:t>
            </a:r>
          </a:p>
          <a:p>
            <a:r>
              <a:rPr lang="pl-PL" sz="1200" kern="1200" dirty="0" smtClean="0">
                <a:solidFill>
                  <a:schemeClr val="tx1"/>
                </a:solidFill>
                <a:latin typeface="+mn-lt"/>
                <a:ea typeface="+mn-ea"/>
                <a:cs typeface="+mn-cs"/>
              </a:rPr>
              <a:t>Ze względu na możliwości nie wpisywania planowanych przychodów i kosztów w bieżącym okresie, grupy oddając pliki do przetwarzania mogą mieć znaczne ujemne wyniki finansowe. </a:t>
            </a:r>
          </a:p>
          <a:p>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23</a:t>
            </a:fld>
            <a:endParaRPr lang="pl-P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Podatek to 19% od zysku brutto</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24</a:t>
            </a:fld>
            <a:endParaRPr lang="pl-P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fontScale="92500" lnSpcReduction="10000"/>
          </a:bodyPr>
          <a:lstStyle/>
          <a:p>
            <a:r>
              <a:rPr lang="pl-PL" sz="1200" kern="1200" dirty="0" smtClean="0">
                <a:solidFill>
                  <a:schemeClr val="tx1"/>
                </a:solidFill>
                <a:latin typeface="+mn-lt"/>
                <a:ea typeface="+mn-ea"/>
                <a:cs typeface="+mn-cs"/>
              </a:rPr>
              <a:t>Druga część arkusza Sprawozdania finansowe to bilans, który w całości generowany jest automatycznie w oparciu o decyzje z poprzednich okresów (kolumny C i G) albo z uwzględnieniem bieżących decyzji podejmowanych w pozostałych arkuszach (kolumny D i H). </a:t>
            </a:r>
          </a:p>
          <a:p>
            <a:r>
              <a:rPr lang="pl-PL" sz="1200" kern="1200" dirty="0" smtClean="0">
                <a:solidFill>
                  <a:schemeClr val="tx1"/>
                </a:solidFill>
                <a:latin typeface="+mn-lt"/>
                <a:ea typeface="+mn-ea"/>
                <a:cs typeface="+mn-cs"/>
              </a:rPr>
              <a:t>Należności i zobowiązania to 10% przychodów</a:t>
            </a:r>
            <a:endParaRPr lang="pl-PL" sz="1200" kern="1200" dirty="0">
              <a:solidFill>
                <a:schemeClr val="tx1"/>
              </a:solidFill>
              <a:latin typeface="+mn-lt"/>
              <a:ea typeface="+mn-ea"/>
              <a:cs typeface="+mn-cs"/>
            </a:endParaRPr>
          </a:p>
        </p:txBody>
      </p:sp>
      <p:sp>
        <p:nvSpPr>
          <p:cNvPr id="4" name="Symbol zastępczy numeru slajdu 3"/>
          <p:cNvSpPr>
            <a:spLocks noGrp="1"/>
          </p:cNvSpPr>
          <p:nvPr>
            <p:ph type="sldNum" sz="quarter" idx="10"/>
          </p:nvPr>
        </p:nvSpPr>
        <p:spPr/>
        <p:txBody>
          <a:bodyPr/>
          <a:lstStyle/>
          <a:p>
            <a:fld id="{272F7BB1-618B-43CA-A007-9D344E7DF7F8}" type="slidenum">
              <a:rPr lang="pl-PL" smtClean="0"/>
              <a:pPr/>
              <a:t>25</a:t>
            </a:fld>
            <a:endParaRPr lang="pl-P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3885996" y="7093"/>
            <a:ext cx="2972004" cy="428337"/>
          </a:xfrm>
          <a:prstGeom prst="rect">
            <a:avLst/>
          </a:prstGeom>
          <a:noFill/>
          <a:ln w="12700">
            <a:noFill/>
            <a:miter lim="800000"/>
            <a:headEnd/>
            <a:tailEnd/>
          </a:ln>
        </p:spPr>
        <p:txBody>
          <a:bodyPr wrap="none" lIns="87016" tIns="43508" rIns="87016" bIns="43508" anchor="ctr"/>
          <a:lstStyle/>
          <a:p>
            <a:endParaRPr lang="pl-PL"/>
          </a:p>
        </p:txBody>
      </p:sp>
      <p:sp>
        <p:nvSpPr>
          <p:cNvPr id="51203" name="Rectangle 3"/>
          <p:cNvSpPr>
            <a:spLocks noChangeArrowheads="1"/>
          </p:cNvSpPr>
          <p:nvPr/>
        </p:nvSpPr>
        <p:spPr bwMode="auto">
          <a:xfrm>
            <a:off x="3885996" y="8707154"/>
            <a:ext cx="2972004" cy="426918"/>
          </a:xfrm>
          <a:prstGeom prst="rect">
            <a:avLst/>
          </a:prstGeom>
          <a:noFill/>
          <a:ln w="12700">
            <a:noFill/>
            <a:miter lim="800000"/>
            <a:headEnd/>
            <a:tailEnd/>
          </a:ln>
        </p:spPr>
        <p:txBody>
          <a:bodyPr lIns="19161" tIns="0" rIns="19161" bIns="0" anchor="b"/>
          <a:lstStyle/>
          <a:p>
            <a:pPr algn="r" defTabSz="918820" eaLnBrk="0" hangingPunct="0"/>
            <a:r>
              <a:rPr lang="pl-PL" sz="1000" i="1" dirty="0">
                <a:latin typeface="Times New Roman" pitchFamily="18" charset="0"/>
              </a:rPr>
              <a:t>24</a:t>
            </a:r>
          </a:p>
        </p:txBody>
      </p:sp>
      <p:sp>
        <p:nvSpPr>
          <p:cNvPr id="51204" name="Rectangle 4"/>
          <p:cNvSpPr>
            <a:spLocks noChangeArrowheads="1"/>
          </p:cNvSpPr>
          <p:nvPr/>
        </p:nvSpPr>
        <p:spPr bwMode="auto">
          <a:xfrm>
            <a:off x="1" y="8707154"/>
            <a:ext cx="2972004" cy="426918"/>
          </a:xfrm>
          <a:prstGeom prst="rect">
            <a:avLst/>
          </a:prstGeom>
          <a:noFill/>
          <a:ln w="12700">
            <a:noFill/>
            <a:miter lim="800000"/>
            <a:headEnd/>
            <a:tailEnd/>
          </a:ln>
        </p:spPr>
        <p:txBody>
          <a:bodyPr wrap="none" lIns="87016" tIns="43508" rIns="87016" bIns="43508" anchor="ctr"/>
          <a:lstStyle/>
          <a:p>
            <a:endParaRPr lang="pl-PL"/>
          </a:p>
        </p:txBody>
      </p:sp>
      <p:sp>
        <p:nvSpPr>
          <p:cNvPr id="51205" name="Rectangle 5"/>
          <p:cNvSpPr>
            <a:spLocks noChangeArrowheads="1"/>
          </p:cNvSpPr>
          <p:nvPr/>
        </p:nvSpPr>
        <p:spPr bwMode="auto">
          <a:xfrm>
            <a:off x="1" y="7093"/>
            <a:ext cx="2972004" cy="428337"/>
          </a:xfrm>
          <a:prstGeom prst="rect">
            <a:avLst/>
          </a:prstGeom>
          <a:noFill/>
          <a:ln w="12700">
            <a:noFill/>
            <a:miter lim="800000"/>
            <a:headEnd/>
            <a:tailEnd/>
          </a:ln>
        </p:spPr>
        <p:txBody>
          <a:bodyPr wrap="none" lIns="87016" tIns="43508" rIns="87016" bIns="43508" anchor="ctr"/>
          <a:lstStyle/>
          <a:p>
            <a:endParaRPr lang="pl-PL"/>
          </a:p>
        </p:txBody>
      </p:sp>
      <p:sp>
        <p:nvSpPr>
          <p:cNvPr id="51206" name="Rectangle 6"/>
          <p:cNvSpPr>
            <a:spLocks noGrp="1" noRot="1" noChangeAspect="1" noChangeArrowheads="1" noTextEdit="1"/>
          </p:cNvSpPr>
          <p:nvPr>
            <p:ph type="sldImg"/>
          </p:nvPr>
        </p:nvSpPr>
        <p:spPr>
          <a:ln cap="flat"/>
        </p:spPr>
      </p:sp>
      <p:sp>
        <p:nvSpPr>
          <p:cNvPr id="51207" name="Rectangle 7"/>
          <p:cNvSpPr>
            <a:spLocks noGrp="1" noChangeArrowheads="1"/>
          </p:cNvSpPr>
          <p:nvPr>
            <p:ph type="body" idx="1"/>
          </p:nvPr>
        </p:nvSpPr>
        <p:spPr>
          <a:noFill/>
          <a:ln w="9525"/>
        </p:spPr>
        <p:txBody>
          <a:bodyPr/>
          <a:lstStyle/>
          <a:p>
            <a:pPr eaLnBrk="1" hangingPunct="1"/>
            <a:endParaRPr lang="pl-P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CB0A903D-E564-4159-85CE-9B5C459BFD0F}" type="datetime1">
              <a:rPr lang="pl-PL" smtClean="0"/>
              <a:pPr/>
              <a:t>2013-05-07</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1653518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4078DC2-D52B-4D5F-9EA5-7D43BD9A4EB1}" type="datetime1">
              <a:rPr lang="pl-PL" smtClean="0"/>
              <a:pPr/>
              <a:t>2013-05-07</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2026503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403EE925-DEC6-4C67-B155-50C8E74C4AA6}" type="datetime1">
              <a:rPr lang="pl-PL" smtClean="0"/>
              <a:pPr/>
              <a:t>2013-05-07</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3852317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A855926F-CB09-46AA-9DD3-666B423BF250}" type="datetime1">
              <a:rPr lang="pl-PL" smtClean="0"/>
              <a:pPr/>
              <a:t>2013-05-07</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4287022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A01CA9DA-98F6-42CB-B087-0120908090B7}" type="datetime1">
              <a:rPr lang="pl-PL" smtClean="0"/>
              <a:pPr/>
              <a:t>2013-05-07</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2015526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31984568-E111-40AA-9F02-7F02C7EF46BD}" type="datetime1">
              <a:rPr lang="pl-PL" smtClean="0"/>
              <a:pPr/>
              <a:t>2013-05-07</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2083256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0190F954-6348-4DB7-8F95-DDB396613C1D}" type="datetime1">
              <a:rPr lang="pl-PL" smtClean="0"/>
              <a:pPr/>
              <a:t>2013-05-07</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1222397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3078A580-75B8-4B41-869C-234D314EC1F9}" type="datetime1">
              <a:rPr lang="pl-PL" smtClean="0"/>
              <a:pPr/>
              <a:t>2013-05-07</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4078570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45818A8C-5D6A-46F9-B564-75CE622FC0BF}" type="datetime1">
              <a:rPr lang="pl-PL" smtClean="0"/>
              <a:pPr/>
              <a:t>2013-05-07</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2772517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B0199592-CCB1-4D46-BD12-3180AB42DC50}" type="datetime1">
              <a:rPr lang="pl-PL" smtClean="0"/>
              <a:pPr/>
              <a:t>2013-05-07</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2945288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34477BF8-EF41-44A1-9FF9-B81BF1373A40}" type="datetime1">
              <a:rPr lang="pl-PL" smtClean="0"/>
              <a:pPr/>
              <a:t>2013-05-07</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338ED102-2A84-4D97-848F-CF43A95A0DD4}" type="slidenum">
              <a:rPr lang="pl-PL" smtClean="0"/>
              <a:pPr/>
              <a:t>‹#›</a:t>
            </a:fld>
            <a:endParaRPr lang="pl-PL"/>
          </a:p>
        </p:txBody>
      </p:sp>
    </p:spTree>
    <p:extLst>
      <p:ext uri="{BB962C8B-B14F-4D97-AF65-F5344CB8AC3E}">
        <p14:creationId xmlns="" xmlns:p14="http://schemas.microsoft.com/office/powerpoint/2010/main" val="3687690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19E75A-0F1E-44AC-9D4D-417D5435AE2B}" type="datetime1">
              <a:rPr lang="pl-PL" smtClean="0"/>
              <a:pPr/>
              <a:t>2013-05-07</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28FB93-0A08-4E7D-8E63-9EFA29F1E093}" type="slidenum">
              <a:rPr lang="pl-PL" smtClean="0"/>
              <a:pPr/>
              <a:t>‹#›</a:t>
            </a:fld>
            <a:endParaRPr lang="pl-PL"/>
          </a:p>
        </p:txBody>
      </p:sp>
      <p:pic>
        <p:nvPicPr>
          <p:cNvPr id="7" name="Picture 3" descr="kapital_male"/>
          <p:cNvPicPr>
            <a:picLocks noChangeAspect="1" noChangeArrowheads="1"/>
          </p:cNvPicPr>
          <p:nvPr userDrawn="1"/>
        </p:nvPicPr>
        <p:blipFill>
          <a:blip r:embed="rId13" cstate="print"/>
          <a:srcRect/>
          <a:stretch>
            <a:fillRect/>
          </a:stretch>
        </p:blipFill>
        <p:spPr bwMode="auto">
          <a:xfrm>
            <a:off x="0" y="0"/>
            <a:ext cx="1571625" cy="542925"/>
          </a:xfrm>
          <a:prstGeom prst="rect">
            <a:avLst/>
          </a:prstGeom>
          <a:noFill/>
        </p:spPr>
      </p:pic>
      <p:pic>
        <p:nvPicPr>
          <p:cNvPr id="8" name="Picture 2" descr="logo"/>
          <p:cNvPicPr>
            <a:picLocks noChangeAspect="1" noChangeArrowheads="1"/>
          </p:cNvPicPr>
          <p:nvPr userDrawn="1"/>
        </p:nvPicPr>
        <p:blipFill>
          <a:blip r:embed="rId14" cstate="print"/>
          <a:srcRect/>
          <a:stretch>
            <a:fillRect/>
          </a:stretch>
        </p:blipFill>
        <p:spPr bwMode="auto">
          <a:xfrm>
            <a:off x="4067944" y="0"/>
            <a:ext cx="648072" cy="623146"/>
          </a:xfrm>
          <a:prstGeom prst="rect">
            <a:avLst/>
          </a:prstGeom>
          <a:noFill/>
        </p:spPr>
      </p:pic>
      <p:pic>
        <p:nvPicPr>
          <p:cNvPr id="9" name="Picture 1" descr="UE+EFS_L-kolor"/>
          <p:cNvPicPr>
            <a:picLocks noChangeAspect="1" noChangeArrowheads="1"/>
          </p:cNvPicPr>
          <p:nvPr userDrawn="1"/>
        </p:nvPicPr>
        <p:blipFill>
          <a:blip r:embed="rId15" cstate="print"/>
          <a:srcRect/>
          <a:stretch>
            <a:fillRect/>
          </a:stretch>
        </p:blipFill>
        <p:spPr bwMode="auto">
          <a:xfrm>
            <a:off x="7191375" y="0"/>
            <a:ext cx="1952625" cy="714375"/>
          </a:xfrm>
          <a:prstGeom prst="rect">
            <a:avLst/>
          </a:prstGeom>
          <a:noFill/>
        </p:spPr>
      </p:pic>
      <p:sp>
        <p:nvSpPr>
          <p:cNvPr id="10" name="Prostokąt 9"/>
          <p:cNvSpPr/>
          <p:nvPr userDrawn="1"/>
        </p:nvSpPr>
        <p:spPr>
          <a:xfrm>
            <a:off x="467544" y="620688"/>
            <a:ext cx="8208912" cy="215444"/>
          </a:xfrm>
          <a:prstGeom prst="rect">
            <a:avLst/>
          </a:prstGeom>
        </p:spPr>
        <p:txBody>
          <a:bodyPr wrap="square">
            <a:spAutoFit/>
          </a:bodyPr>
          <a:lstStyle/>
          <a:p>
            <a:pPr algn="ctr">
              <a:spcAft>
                <a:spcPts val="0"/>
              </a:spcAft>
            </a:pPr>
            <a:r>
              <a:rPr lang="pl-PL" sz="800" dirty="0" smtClean="0">
                <a:latin typeface="Times New Roman"/>
                <a:ea typeface="Times New Roman"/>
                <a:cs typeface="Times New Roman"/>
              </a:rPr>
              <a:t>Projekt współfinansowany przez Unię Europejską w ramach Europejskiego Funduszu Społecznego</a:t>
            </a:r>
            <a:endParaRPr lang="pl-PL" sz="800" dirty="0">
              <a:latin typeface="Times New Roman"/>
              <a:ea typeface="Times New Roman"/>
              <a:cs typeface="Times New Roman"/>
            </a:endParaRPr>
          </a:p>
        </p:txBody>
      </p:sp>
    </p:spTree>
    <p:extLst>
      <p:ext uri="{BB962C8B-B14F-4D97-AF65-F5344CB8AC3E}">
        <p14:creationId xmlns="" xmlns:p14="http://schemas.microsoft.com/office/powerpoint/2010/main" val="372121377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oleObject" Target="../embeddings/Microsoft_Office_Word_97_-_2003_Document1.doc"/></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259632" y="1340768"/>
            <a:ext cx="6622504" cy="2448271"/>
          </a:xfrm>
        </p:spPr>
        <p:txBody>
          <a:bodyPr>
            <a:normAutofit/>
          </a:bodyPr>
          <a:lstStyle/>
          <a:p>
            <a:r>
              <a:rPr lang="pl-PL" b="1" dirty="0" smtClean="0">
                <a:solidFill>
                  <a:schemeClr val="accent1">
                    <a:lumMod val="50000"/>
                  </a:schemeClr>
                </a:solidFill>
              </a:rPr>
              <a:t>Wprowadzenie do symulacyjnej gry decyzyjne</a:t>
            </a:r>
            <a:endParaRPr lang="pl-PL" sz="3100" dirty="0"/>
          </a:p>
        </p:txBody>
      </p:sp>
      <p:sp>
        <p:nvSpPr>
          <p:cNvPr id="3" name="Podtytuł 2"/>
          <p:cNvSpPr>
            <a:spLocks noGrp="1"/>
          </p:cNvSpPr>
          <p:nvPr>
            <p:ph type="subTitle" idx="1"/>
          </p:nvPr>
        </p:nvSpPr>
        <p:spPr>
          <a:xfrm>
            <a:off x="1691680" y="4293096"/>
            <a:ext cx="4909743" cy="1687306"/>
          </a:xfrm>
        </p:spPr>
        <p:txBody>
          <a:bodyPr>
            <a:normAutofit/>
          </a:bodyPr>
          <a:lstStyle/>
          <a:p>
            <a:endParaRPr lang="pl-PL" b="1" dirty="0">
              <a:solidFill>
                <a:schemeClr val="tx1">
                  <a:lumMod val="85000"/>
                  <a:lumOff val="15000"/>
                </a:schemeClr>
              </a:solidFill>
            </a:endParaRPr>
          </a:p>
          <a:p>
            <a:r>
              <a:rPr lang="pl-PL" b="1" dirty="0" smtClean="0">
                <a:solidFill>
                  <a:schemeClr val="tx1">
                    <a:lumMod val="85000"/>
                    <a:lumOff val="15000"/>
                  </a:schemeClr>
                </a:solidFill>
              </a:rPr>
              <a:t>Witam serdecznie</a:t>
            </a:r>
            <a:endParaRPr lang="pl-PL" b="1" dirty="0">
              <a:solidFill>
                <a:schemeClr val="tx1">
                  <a:lumMod val="85000"/>
                  <a:lumOff val="15000"/>
                </a:schemeClr>
              </a:solidFill>
            </a:endParaRPr>
          </a:p>
          <a:p>
            <a:endParaRPr lang="pl-PL" dirty="0"/>
          </a:p>
        </p:txBody>
      </p:sp>
      <p:pic>
        <p:nvPicPr>
          <p:cNvPr id="1026" name="Picture 2" descr="logo"/>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868144" y="3793647"/>
            <a:ext cx="3184067" cy="30616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Symbol zastępczy daty 3"/>
          <p:cNvSpPr>
            <a:spLocks noGrp="1"/>
          </p:cNvSpPr>
          <p:nvPr>
            <p:ph type="dt" sz="half" idx="10"/>
          </p:nvPr>
        </p:nvSpPr>
        <p:spPr/>
        <p:txBody>
          <a:bodyPr/>
          <a:lstStyle/>
          <a:p>
            <a:fld id="{5A226C4D-B946-40E7-92B9-E7E2D3A8E5B0}" type="datetime1">
              <a:rPr lang="pl-PL" smtClean="0"/>
              <a:pPr/>
              <a:t>2013-05-07</a:t>
            </a:fld>
            <a:endParaRPr lang="pl-P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Symbol zastępczy numeru slajdu 5"/>
          <p:cNvSpPr>
            <a:spLocks noGrp="1"/>
          </p:cNvSpPr>
          <p:nvPr>
            <p:ph type="sldNum" sz="quarter" idx="12"/>
          </p:nvPr>
        </p:nvSpPr>
        <p:spPr/>
        <p:txBody>
          <a:bodyPr/>
          <a:lstStyle/>
          <a:p>
            <a:pPr>
              <a:defRPr/>
            </a:pPr>
            <a:fld id="{AC64A9E4-CC9D-4FBD-A4CB-7D72A78F7366}" type="slidenum">
              <a:rPr lang="pl-PL"/>
              <a:pPr>
                <a:defRPr/>
              </a:pPr>
              <a:t>2</a:t>
            </a:fld>
            <a:endParaRPr lang="pl-PL" dirty="0"/>
          </a:p>
        </p:txBody>
      </p:sp>
      <p:sp>
        <p:nvSpPr>
          <p:cNvPr id="1741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dirty="0"/>
          </a:p>
        </p:txBody>
      </p:sp>
      <p:sp>
        <p:nvSpPr>
          <p:cNvPr id="1741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dirty="0"/>
          </a:p>
        </p:txBody>
      </p:sp>
      <p:sp>
        <p:nvSpPr>
          <p:cNvPr id="8196" name="Rectangle 4"/>
          <p:cNvSpPr>
            <a:spLocks noGrp="1" noChangeArrowheads="1"/>
          </p:cNvSpPr>
          <p:nvPr>
            <p:ph type="title"/>
          </p:nvPr>
        </p:nvSpPr>
        <p:spPr>
          <a:xfrm>
            <a:off x="395536" y="836712"/>
            <a:ext cx="8229600" cy="1143000"/>
          </a:xfrm>
        </p:spPr>
        <p:txBody>
          <a:bodyPr lIns="90488" tIns="44450" rIns="90488" bIns="44450" anchor="b" anchorCtr="0"/>
          <a:lstStyle/>
          <a:p>
            <a:pPr eaLnBrk="1" hangingPunct="1">
              <a:defRPr/>
            </a:pPr>
            <a:r>
              <a:rPr lang="pl-PL" dirty="0" smtClean="0"/>
              <a:t>Plan prezentacji</a:t>
            </a:r>
          </a:p>
        </p:txBody>
      </p:sp>
      <p:sp>
        <p:nvSpPr>
          <p:cNvPr id="8197" name="Rectangle 5"/>
          <p:cNvSpPr>
            <a:spLocks noGrp="1" noChangeArrowheads="1"/>
          </p:cNvSpPr>
          <p:nvPr>
            <p:ph type="body" idx="1"/>
          </p:nvPr>
        </p:nvSpPr>
        <p:spPr>
          <a:xfrm>
            <a:off x="251520" y="1844824"/>
            <a:ext cx="8588375" cy="4392612"/>
          </a:xfrm>
        </p:spPr>
        <p:txBody>
          <a:bodyPr lIns="90488" tIns="44450" rIns="90488" bIns="44450"/>
          <a:lstStyle/>
          <a:p>
            <a:pPr eaLnBrk="1" hangingPunct="1">
              <a:defRPr/>
            </a:pPr>
            <a:r>
              <a:rPr lang="pl-PL" sz="3600" b="1" dirty="0" smtClean="0"/>
              <a:t>Scenariusz gry</a:t>
            </a:r>
          </a:p>
          <a:p>
            <a:pPr>
              <a:defRPr/>
            </a:pPr>
            <a:r>
              <a:rPr lang="pl-PL" sz="4000" b="1" dirty="0" smtClean="0"/>
              <a:t>Zasady</a:t>
            </a:r>
            <a:r>
              <a:rPr lang="pl-PL" sz="3600" b="1" dirty="0" smtClean="0"/>
              <a:t> prowadzenia gry</a:t>
            </a:r>
          </a:p>
          <a:p>
            <a:pPr eaLnBrk="1" hangingPunct="1">
              <a:defRPr/>
            </a:pPr>
            <a:endParaRPr lang="pl-PL" sz="3600" b="1" dirty="0" smtClean="0"/>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197">
                                            <p:txEl>
                                              <p:pRg st="0" end="0"/>
                                            </p:txEl>
                                          </p:spTgt>
                                        </p:tgtEl>
                                        <p:attrNameLst>
                                          <p:attrName>style.visibility</p:attrName>
                                        </p:attrNameLst>
                                      </p:cBhvr>
                                      <p:to>
                                        <p:strVal val="visible"/>
                                      </p:to>
                                    </p:set>
                                    <p:animEffect transition="in" filter="wipe(left)">
                                      <p:cBhvr>
                                        <p:cTn id="7" dur="1000"/>
                                        <p:tgtEl>
                                          <p:spTgt spid="819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197">
                                            <p:txEl>
                                              <p:pRg st="1" end="1"/>
                                            </p:txEl>
                                          </p:spTgt>
                                        </p:tgtEl>
                                        <p:attrNameLst>
                                          <p:attrName>style.visibility</p:attrName>
                                        </p:attrNameLst>
                                      </p:cBhvr>
                                      <p:to>
                                        <p:strVal val="visible"/>
                                      </p:to>
                                    </p:set>
                                    <p:animEffect transition="in" filter="wipe(left)">
                                      <p:cBhvr>
                                        <p:cTn id="12" dur="1000"/>
                                        <p:tgtEl>
                                          <p:spTgt spid="819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numeru slajdu 5"/>
          <p:cNvSpPr>
            <a:spLocks noGrp="1"/>
          </p:cNvSpPr>
          <p:nvPr>
            <p:ph type="sldNum" sz="quarter" idx="12"/>
          </p:nvPr>
        </p:nvSpPr>
        <p:spPr/>
        <p:txBody>
          <a:bodyPr/>
          <a:lstStyle/>
          <a:p>
            <a:pPr>
              <a:defRPr/>
            </a:pPr>
            <a:fld id="{54F81610-F1C3-429C-99BE-7B42C28D6ED1}" type="slidenum">
              <a:rPr lang="pl-PL"/>
              <a:pPr>
                <a:defRPr/>
              </a:pPr>
              <a:t>3</a:t>
            </a:fld>
            <a:endParaRPr lang="pl-PL" dirty="0"/>
          </a:p>
        </p:txBody>
      </p:sp>
      <p:sp>
        <p:nvSpPr>
          <p:cNvPr id="18435"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dirty="0"/>
          </a:p>
        </p:txBody>
      </p:sp>
      <p:sp>
        <p:nvSpPr>
          <p:cNvPr id="18436"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dirty="0"/>
          </a:p>
        </p:txBody>
      </p:sp>
      <p:sp>
        <p:nvSpPr>
          <p:cNvPr id="18437" name="Rectangle 4"/>
          <p:cNvSpPr>
            <a:spLocks noChangeArrowheads="1"/>
          </p:cNvSpPr>
          <p:nvPr/>
        </p:nvSpPr>
        <p:spPr bwMode="auto">
          <a:xfrm>
            <a:off x="3808413" y="6248400"/>
            <a:ext cx="2895600" cy="457200"/>
          </a:xfrm>
          <a:prstGeom prst="rect">
            <a:avLst/>
          </a:prstGeom>
          <a:noFill/>
          <a:ln w="12700">
            <a:noFill/>
            <a:miter lim="800000"/>
            <a:headEnd/>
            <a:tailEnd/>
          </a:ln>
        </p:spPr>
        <p:txBody>
          <a:bodyPr wrap="none" anchor="ctr"/>
          <a:lstStyle/>
          <a:p>
            <a:endParaRPr lang="pl-PL" dirty="0"/>
          </a:p>
        </p:txBody>
      </p:sp>
      <p:sp>
        <p:nvSpPr>
          <p:cNvPr id="12293" name="Rectangle 5"/>
          <p:cNvSpPr>
            <a:spLocks noGrp="1" noChangeArrowheads="1"/>
          </p:cNvSpPr>
          <p:nvPr>
            <p:ph type="title"/>
          </p:nvPr>
        </p:nvSpPr>
        <p:spPr>
          <a:xfrm>
            <a:off x="251520" y="980728"/>
            <a:ext cx="8640960" cy="1143000"/>
          </a:xfrm>
        </p:spPr>
        <p:txBody>
          <a:bodyPr lIns="90488" tIns="44450" rIns="90488" bIns="44450" anchor="b" anchorCtr="0">
            <a:normAutofit/>
          </a:bodyPr>
          <a:lstStyle/>
          <a:p>
            <a:pPr eaLnBrk="1" hangingPunct="1">
              <a:defRPr/>
            </a:pPr>
            <a:r>
              <a:rPr lang="pl-PL" sz="3200" b="1" i="1" u="sng" dirty="0" smtClean="0"/>
              <a:t>Cele stawiane grze to</a:t>
            </a:r>
            <a:br>
              <a:rPr lang="pl-PL" sz="3200" b="1" i="1" u="sng" dirty="0" smtClean="0"/>
            </a:br>
            <a:r>
              <a:rPr lang="pl-PL" sz="3200" b="1" dirty="0" smtClean="0"/>
              <a:t>kształtowanie umiejętności z zakresu:</a:t>
            </a:r>
          </a:p>
        </p:txBody>
      </p:sp>
      <p:sp>
        <p:nvSpPr>
          <p:cNvPr id="12294" name="Rectangle 6"/>
          <p:cNvSpPr>
            <a:spLocks noGrp="1" noChangeArrowheads="1"/>
          </p:cNvSpPr>
          <p:nvPr>
            <p:ph type="body" idx="1"/>
          </p:nvPr>
        </p:nvSpPr>
        <p:spPr>
          <a:xfrm>
            <a:off x="457200" y="2924944"/>
            <a:ext cx="8686800" cy="3733800"/>
          </a:xfrm>
        </p:spPr>
        <p:txBody>
          <a:bodyPr lIns="90488" tIns="44450" rIns="90488" bIns="44450"/>
          <a:lstStyle/>
          <a:p>
            <a:pPr eaLnBrk="1" hangingPunct="1">
              <a:defRPr/>
            </a:pPr>
            <a:r>
              <a:rPr lang="pl-PL" dirty="0" smtClean="0"/>
              <a:t>diagnozy problemu</a:t>
            </a:r>
          </a:p>
          <a:p>
            <a:pPr eaLnBrk="1" hangingPunct="1">
              <a:defRPr/>
            </a:pPr>
            <a:r>
              <a:rPr lang="pl-PL" dirty="0" smtClean="0"/>
              <a:t>doboru odpowiedniej metody rozwiązania</a:t>
            </a:r>
          </a:p>
          <a:p>
            <a:pPr eaLnBrk="1" hangingPunct="1">
              <a:defRPr/>
            </a:pPr>
            <a:r>
              <a:rPr lang="pl-PL" dirty="0" smtClean="0"/>
              <a:t>rozwiązania problemu</a:t>
            </a:r>
          </a:p>
          <a:p>
            <a:pPr eaLnBrk="1" hangingPunct="1">
              <a:defRPr/>
            </a:pPr>
            <a:r>
              <a:rPr lang="pl-PL" dirty="0" smtClean="0"/>
              <a:t>interpretacji i wdrożenia</a:t>
            </a: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12294">
                                            <p:txEl>
                                              <p:pRg st="0" end="0"/>
                                            </p:txEl>
                                          </p:spTgt>
                                        </p:tgtEl>
                                        <p:attrNameLst>
                                          <p:attrName>style.visibility</p:attrName>
                                        </p:attrNameLst>
                                      </p:cBhvr>
                                      <p:to>
                                        <p:strVal val="visible"/>
                                      </p:to>
                                    </p:set>
                                    <p:animEffect transition="in" filter="wipe(left)">
                                      <p:cBhvr>
                                        <p:cTn id="7" dur="1000"/>
                                        <p:tgtEl>
                                          <p:spTgt spid="12294">
                                            <p:txEl>
                                              <p:pRg st="0" end="0"/>
                                            </p:txEl>
                                          </p:spTgt>
                                        </p:tgtEl>
                                      </p:cBhvr>
                                    </p:animEffect>
                                  </p:childTnLst>
                                </p:cTn>
                              </p:par>
                            </p:childTnLst>
                          </p:cTn>
                        </p:par>
                        <p:par>
                          <p:cTn id="8" fill="hold">
                            <p:stCondLst>
                              <p:cond delay="1500"/>
                            </p:stCondLst>
                            <p:childTnLst>
                              <p:par>
                                <p:cTn id="9" presetID="22" presetClass="entr" presetSubtype="8" fill="hold" grpId="0" nodeType="afterEffect">
                                  <p:stCondLst>
                                    <p:cond delay="500"/>
                                  </p:stCondLst>
                                  <p:childTnLst>
                                    <p:set>
                                      <p:cBhvr>
                                        <p:cTn id="10" dur="1" fill="hold">
                                          <p:stCondLst>
                                            <p:cond delay="0"/>
                                          </p:stCondLst>
                                        </p:cTn>
                                        <p:tgtEl>
                                          <p:spTgt spid="12294">
                                            <p:txEl>
                                              <p:pRg st="1" end="1"/>
                                            </p:txEl>
                                          </p:spTgt>
                                        </p:tgtEl>
                                        <p:attrNameLst>
                                          <p:attrName>style.visibility</p:attrName>
                                        </p:attrNameLst>
                                      </p:cBhvr>
                                      <p:to>
                                        <p:strVal val="visible"/>
                                      </p:to>
                                    </p:set>
                                    <p:animEffect transition="in" filter="wipe(left)">
                                      <p:cBhvr>
                                        <p:cTn id="11" dur="1000"/>
                                        <p:tgtEl>
                                          <p:spTgt spid="12294">
                                            <p:txEl>
                                              <p:pRg st="1" end="1"/>
                                            </p:txEl>
                                          </p:spTgt>
                                        </p:tgtEl>
                                      </p:cBhvr>
                                    </p:animEffect>
                                  </p:childTnLst>
                                </p:cTn>
                              </p:par>
                            </p:childTnLst>
                          </p:cTn>
                        </p:par>
                        <p:par>
                          <p:cTn id="12" fill="hold">
                            <p:stCondLst>
                              <p:cond delay="3000"/>
                            </p:stCondLst>
                            <p:childTnLst>
                              <p:par>
                                <p:cTn id="13" presetID="22" presetClass="entr" presetSubtype="8" fill="hold" grpId="0" nodeType="afterEffect">
                                  <p:stCondLst>
                                    <p:cond delay="500"/>
                                  </p:stCondLst>
                                  <p:childTnLst>
                                    <p:set>
                                      <p:cBhvr>
                                        <p:cTn id="14" dur="1" fill="hold">
                                          <p:stCondLst>
                                            <p:cond delay="0"/>
                                          </p:stCondLst>
                                        </p:cTn>
                                        <p:tgtEl>
                                          <p:spTgt spid="12294">
                                            <p:txEl>
                                              <p:pRg st="2" end="2"/>
                                            </p:txEl>
                                          </p:spTgt>
                                        </p:tgtEl>
                                        <p:attrNameLst>
                                          <p:attrName>style.visibility</p:attrName>
                                        </p:attrNameLst>
                                      </p:cBhvr>
                                      <p:to>
                                        <p:strVal val="visible"/>
                                      </p:to>
                                    </p:set>
                                    <p:animEffect transition="in" filter="wipe(left)">
                                      <p:cBhvr>
                                        <p:cTn id="15" dur="1000"/>
                                        <p:tgtEl>
                                          <p:spTgt spid="12294">
                                            <p:txEl>
                                              <p:pRg st="2" end="2"/>
                                            </p:txEl>
                                          </p:spTgt>
                                        </p:tgtEl>
                                      </p:cBhvr>
                                    </p:animEffect>
                                  </p:childTnLst>
                                </p:cTn>
                              </p:par>
                            </p:childTnLst>
                          </p:cTn>
                        </p:par>
                        <p:par>
                          <p:cTn id="16" fill="hold">
                            <p:stCondLst>
                              <p:cond delay="4500"/>
                            </p:stCondLst>
                            <p:childTnLst>
                              <p:par>
                                <p:cTn id="17" presetID="22" presetClass="entr" presetSubtype="8" fill="hold" grpId="0" nodeType="afterEffect">
                                  <p:stCondLst>
                                    <p:cond delay="500"/>
                                  </p:stCondLst>
                                  <p:childTnLst>
                                    <p:set>
                                      <p:cBhvr>
                                        <p:cTn id="18" dur="1" fill="hold">
                                          <p:stCondLst>
                                            <p:cond delay="0"/>
                                          </p:stCondLst>
                                        </p:cTn>
                                        <p:tgtEl>
                                          <p:spTgt spid="12294">
                                            <p:txEl>
                                              <p:pRg st="3" end="3"/>
                                            </p:txEl>
                                          </p:spTgt>
                                        </p:tgtEl>
                                        <p:attrNameLst>
                                          <p:attrName>style.visibility</p:attrName>
                                        </p:attrNameLst>
                                      </p:cBhvr>
                                      <p:to>
                                        <p:strVal val="visible"/>
                                      </p:to>
                                    </p:set>
                                    <p:animEffect transition="in" filter="wipe(left)">
                                      <p:cBhvr>
                                        <p:cTn id="19" dur="1000"/>
                                        <p:tgtEl>
                                          <p:spTgt spid="1229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ymbol zastępczy numeru slajdu 5"/>
          <p:cNvSpPr>
            <a:spLocks noGrp="1"/>
          </p:cNvSpPr>
          <p:nvPr>
            <p:ph type="sldNum" sz="quarter" idx="12"/>
          </p:nvPr>
        </p:nvSpPr>
        <p:spPr/>
        <p:txBody>
          <a:bodyPr/>
          <a:lstStyle/>
          <a:p>
            <a:pPr>
              <a:defRPr/>
            </a:pPr>
            <a:fld id="{6BA53D56-8B14-427E-8890-F3BD393D0BA5}" type="slidenum">
              <a:rPr lang="pl-PL"/>
              <a:pPr>
                <a:defRPr/>
              </a:pPr>
              <a:t>4</a:t>
            </a:fld>
            <a:endParaRPr lang="pl-PL" dirty="0"/>
          </a:p>
        </p:txBody>
      </p:sp>
      <p:sp>
        <p:nvSpPr>
          <p:cNvPr id="19459"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dirty="0"/>
          </a:p>
        </p:txBody>
      </p:sp>
      <p:sp>
        <p:nvSpPr>
          <p:cNvPr id="19460"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dirty="0"/>
          </a:p>
        </p:txBody>
      </p:sp>
      <p:sp>
        <p:nvSpPr>
          <p:cNvPr id="14340" name="Rectangle 4"/>
          <p:cNvSpPr>
            <a:spLocks noGrp="1" noChangeArrowheads="1"/>
          </p:cNvSpPr>
          <p:nvPr>
            <p:ph type="title"/>
          </p:nvPr>
        </p:nvSpPr>
        <p:spPr>
          <a:xfrm>
            <a:off x="467544" y="692696"/>
            <a:ext cx="8229600" cy="1143000"/>
          </a:xfrm>
        </p:spPr>
        <p:txBody>
          <a:bodyPr lIns="90488" tIns="44450" rIns="90488" bIns="44450" anchor="b" anchorCtr="0"/>
          <a:lstStyle/>
          <a:p>
            <a:pPr eaLnBrk="1" hangingPunct="1">
              <a:defRPr/>
            </a:pPr>
            <a:r>
              <a:rPr lang="pl-PL" dirty="0" smtClean="0"/>
              <a:t>Inne cele</a:t>
            </a:r>
          </a:p>
        </p:txBody>
      </p:sp>
      <p:sp>
        <p:nvSpPr>
          <p:cNvPr id="14341" name="Rectangle 5"/>
          <p:cNvSpPr>
            <a:spLocks noGrp="1" noChangeArrowheads="1"/>
          </p:cNvSpPr>
          <p:nvPr>
            <p:ph type="body" idx="1"/>
          </p:nvPr>
        </p:nvSpPr>
        <p:spPr>
          <a:xfrm>
            <a:off x="606425" y="1912938"/>
            <a:ext cx="8004175" cy="4210050"/>
          </a:xfrm>
        </p:spPr>
        <p:txBody>
          <a:bodyPr lIns="90488" tIns="44450" rIns="90488" bIns="44450"/>
          <a:lstStyle/>
          <a:p>
            <a:pPr eaLnBrk="1" hangingPunct="1">
              <a:defRPr/>
            </a:pPr>
            <a:r>
              <a:rPr lang="pl-PL" dirty="0" smtClean="0"/>
              <a:t>integracja wiedzy z kilku dyscyplin z zakresu szeroko rozumianych nauk o zarządzaniu firmą</a:t>
            </a:r>
          </a:p>
          <a:p>
            <a:pPr eaLnBrk="1" hangingPunct="1">
              <a:defRPr/>
            </a:pPr>
            <a:r>
              <a:rPr lang="pl-PL" dirty="0" smtClean="0"/>
              <a:t>nacisk na teoretyczne i praktyczne zasady strategicznego zarządzania firmą w warunkach gospodarki rynkowej</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14341">
                                            <p:txEl>
                                              <p:pRg st="0" end="0"/>
                                            </p:txEl>
                                          </p:spTgt>
                                        </p:tgtEl>
                                        <p:attrNameLst>
                                          <p:attrName>style.visibility</p:attrName>
                                        </p:attrNameLst>
                                      </p:cBhvr>
                                      <p:to>
                                        <p:strVal val="visible"/>
                                      </p:to>
                                    </p:set>
                                    <p:animEffect transition="in" filter="wipe(left)">
                                      <p:cBhvr>
                                        <p:cTn id="7" dur="1000"/>
                                        <p:tgtEl>
                                          <p:spTgt spid="14341">
                                            <p:txEl>
                                              <p:pRg st="0" end="0"/>
                                            </p:txEl>
                                          </p:spTgt>
                                        </p:tgtEl>
                                      </p:cBhvr>
                                    </p:animEffect>
                                  </p:childTnLst>
                                </p:cTn>
                              </p:par>
                            </p:childTnLst>
                          </p:cTn>
                        </p:par>
                        <p:par>
                          <p:cTn id="8" fill="hold">
                            <p:stCondLst>
                              <p:cond delay="1500"/>
                            </p:stCondLst>
                            <p:childTnLst>
                              <p:par>
                                <p:cTn id="9" presetID="22" presetClass="entr" presetSubtype="8" fill="hold" grpId="0" nodeType="afterEffect">
                                  <p:stCondLst>
                                    <p:cond delay="500"/>
                                  </p:stCondLst>
                                  <p:childTnLst>
                                    <p:set>
                                      <p:cBhvr>
                                        <p:cTn id="10" dur="1" fill="hold">
                                          <p:stCondLst>
                                            <p:cond delay="0"/>
                                          </p:stCondLst>
                                        </p:cTn>
                                        <p:tgtEl>
                                          <p:spTgt spid="14341">
                                            <p:txEl>
                                              <p:pRg st="1" end="1"/>
                                            </p:txEl>
                                          </p:spTgt>
                                        </p:tgtEl>
                                        <p:attrNameLst>
                                          <p:attrName>style.visibility</p:attrName>
                                        </p:attrNameLst>
                                      </p:cBhvr>
                                      <p:to>
                                        <p:strVal val="visible"/>
                                      </p:to>
                                    </p:set>
                                    <p:animEffect transition="in" filter="wipe(left)">
                                      <p:cBhvr>
                                        <p:cTn id="11" dur="1000"/>
                                        <p:tgtEl>
                                          <p:spTgt spid="1434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Symbol zastępczy numeru slajdu 5"/>
          <p:cNvSpPr>
            <a:spLocks noGrp="1"/>
          </p:cNvSpPr>
          <p:nvPr>
            <p:ph type="sldNum" sz="quarter" idx="12"/>
          </p:nvPr>
        </p:nvSpPr>
        <p:spPr/>
        <p:txBody>
          <a:bodyPr/>
          <a:lstStyle/>
          <a:p>
            <a:pPr>
              <a:defRPr/>
            </a:pPr>
            <a:fld id="{57090497-EEBF-4C76-8930-D653E058DD53}" type="slidenum">
              <a:rPr lang="pl-PL"/>
              <a:pPr>
                <a:defRPr/>
              </a:pPr>
              <a:t>5</a:t>
            </a:fld>
            <a:endParaRPr lang="pl-PL" dirty="0"/>
          </a:p>
        </p:txBody>
      </p:sp>
      <p:sp>
        <p:nvSpPr>
          <p:cNvPr id="1028"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dirty="0"/>
          </a:p>
        </p:txBody>
      </p:sp>
      <p:sp>
        <p:nvSpPr>
          <p:cNvPr id="1029"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dirty="0"/>
          </a:p>
        </p:txBody>
      </p:sp>
      <p:sp>
        <p:nvSpPr>
          <p:cNvPr id="18436" name="Rectangle 4"/>
          <p:cNvSpPr>
            <a:spLocks noGrp="1" noChangeArrowheads="1"/>
          </p:cNvSpPr>
          <p:nvPr>
            <p:ph type="title"/>
          </p:nvPr>
        </p:nvSpPr>
        <p:spPr>
          <a:xfrm>
            <a:off x="395536" y="692696"/>
            <a:ext cx="8229600" cy="1143000"/>
          </a:xfrm>
        </p:spPr>
        <p:txBody>
          <a:bodyPr lIns="90488" tIns="44450" rIns="90488" bIns="44450" anchor="b" anchorCtr="0"/>
          <a:lstStyle/>
          <a:p>
            <a:pPr eaLnBrk="1" hangingPunct="1">
              <a:defRPr/>
            </a:pPr>
            <a:r>
              <a:rPr lang="pl-PL" dirty="0" smtClean="0"/>
              <a:t>Inne cele c.d.</a:t>
            </a:r>
          </a:p>
        </p:txBody>
      </p:sp>
      <p:sp>
        <p:nvSpPr>
          <p:cNvPr id="18437" name="Rectangle 5"/>
          <p:cNvSpPr>
            <a:spLocks noGrp="1" noChangeArrowheads="1"/>
          </p:cNvSpPr>
          <p:nvPr>
            <p:ph type="body" idx="1"/>
          </p:nvPr>
        </p:nvSpPr>
        <p:spPr>
          <a:xfrm>
            <a:off x="395536" y="1916832"/>
            <a:ext cx="8229600" cy="4525963"/>
          </a:xfrm>
        </p:spPr>
        <p:txBody>
          <a:bodyPr lIns="90488" tIns="44450" rIns="90488" bIns="44450"/>
          <a:lstStyle/>
          <a:p>
            <a:pPr eaLnBrk="1" hangingPunct="1">
              <a:defRPr/>
            </a:pPr>
            <a:r>
              <a:rPr lang="pl-PL" dirty="0" smtClean="0"/>
              <a:t>wykształcenie umiejętności pracy zespołowej</a:t>
            </a:r>
          </a:p>
        </p:txBody>
      </p:sp>
      <p:graphicFrame>
        <p:nvGraphicFramePr>
          <p:cNvPr id="18438" name="Object 6">
            <a:hlinkClick r:id="" action="ppaction://ole?verb=0"/>
          </p:cNvPr>
          <p:cNvGraphicFramePr>
            <a:graphicFrameLocks/>
          </p:cNvGraphicFramePr>
          <p:nvPr/>
        </p:nvGraphicFramePr>
        <p:xfrm>
          <a:off x="2676525" y="3048000"/>
          <a:ext cx="5602288" cy="3789363"/>
        </p:xfrm>
        <a:graphic>
          <a:graphicData uri="http://schemas.openxmlformats.org/presentationml/2006/ole">
            <p:oleObj spid="_x0000_s1026" name="Clip" r:id="rId4" imgW="5602288" imgH="3789363" progId="">
              <p:embed/>
            </p:oleObj>
          </a:graphicData>
        </a:graphic>
      </p:graphicFrame>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8437">
                                            <p:txEl>
                                              <p:pRg st="0" end="0"/>
                                            </p:txEl>
                                          </p:spTgt>
                                        </p:tgtEl>
                                        <p:attrNameLst>
                                          <p:attrName>style.visibility</p:attrName>
                                        </p:attrNameLst>
                                      </p:cBhvr>
                                      <p:to>
                                        <p:strVal val="visible"/>
                                      </p:to>
                                    </p:set>
                                    <p:animEffect transition="in" filter="blinds(horizontal)">
                                      <p:cBhvr>
                                        <p:cTn id="7" dur="1000"/>
                                        <p:tgtEl>
                                          <p:spTgt spid="18437">
                                            <p:txEl>
                                              <p:pRg st="0" end="0"/>
                                            </p:txEl>
                                          </p:spTgt>
                                        </p:tgtEl>
                                      </p:cBhvr>
                                    </p:animEffect>
                                  </p:childTnLst>
                                </p:cTn>
                              </p:par>
                            </p:childTnLst>
                          </p:cTn>
                        </p:par>
                        <p:par>
                          <p:cTn id="8" fill="hold">
                            <p:stCondLst>
                              <p:cond delay="1000"/>
                            </p:stCondLst>
                            <p:childTnLst>
                              <p:par>
                                <p:cTn id="9" presetID="9" presetClass="entr" presetSubtype="0" fill="hold" nodeType="afterEffect">
                                  <p:stCondLst>
                                    <p:cond delay="500"/>
                                  </p:stCondLst>
                                  <p:childTnLst>
                                    <p:set>
                                      <p:cBhvr>
                                        <p:cTn id="10" dur="1" fill="hold">
                                          <p:stCondLst>
                                            <p:cond delay="0"/>
                                          </p:stCondLst>
                                        </p:cTn>
                                        <p:tgtEl>
                                          <p:spTgt spid="18438"/>
                                        </p:tgtEl>
                                        <p:attrNameLst>
                                          <p:attrName>style.visibility</p:attrName>
                                        </p:attrNameLst>
                                      </p:cBhvr>
                                      <p:to>
                                        <p:strVal val="visible"/>
                                      </p:to>
                                    </p:set>
                                    <p:animEffect transition="in" filter="dissolve">
                                      <p:cBhvr>
                                        <p:cTn id="11"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026"/>
          <p:cNvSpPr>
            <a:spLocks noGrp="1" noChangeArrowheads="1"/>
          </p:cNvSpPr>
          <p:nvPr>
            <p:ph type="title" idx="4294967295"/>
          </p:nvPr>
        </p:nvSpPr>
        <p:spPr bwMode="auto">
          <a:xfrm>
            <a:off x="685800" y="990600"/>
            <a:ext cx="7772400" cy="838200"/>
          </a:xfrm>
          <a:prstGeom prst="rect">
            <a:avLst/>
          </a:prstGeom>
          <a:noFill/>
          <a:ln>
            <a:miter lim="800000"/>
            <a:headEnd/>
            <a:tailEnd/>
          </a:ln>
        </p:spPr>
        <p:txBody>
          <a:bodyPr/>
          <a:lstStyle/>
          <a:p>
            <a:pPr eaLnBrk="1" hangingPunct="1"/>
            <a:r>
              <a:rPr lang="pl-PL" smtClean="0">
                <a:latin typeface="Calibri" pitchFamily="34" charset="0"/>
              </a:rPr>
              <a:t>Firma symulacyjna</a:t>
            </a:r>
          </a:p>
        </p:txBody>
      </p:sp>
      <p:sp>
        <p:nvSpPr>
          <p:cNvPr id="15363" name="Rectangle 1027"/>
          <p:cNvSpPr>
            <a:spLocks noGrp="1" noChangeArrowheads="1"/>
          </p:cNvSpPr>
          <p:nvPr>
            <p:ph type="body" idx="4294967295"/>
          </p:nvPr>
        </p:nvSpPr>
        <p:spPr bwMode="auto">
          <a:xfrm>
            <a:off x="685800" y="1981200"/>
            <a:ext cx="7772400" cy="4114800"/>
          </a:xfrm>
          <a:prstGeom prst="rect">
            <a:avLst/>
          </a:prstGeom>
          <a:noFill/>
          <a:ln>
            <a:miter lim="800000"/>
            <a:headEnd/>
            <a:tailEnd/>
          </a:ln>
        </p:spPr>
        <p:txBody>
          <a:bodyPr/>
          <a:lstStyle/>
          <a:p>
            <a:pPr eaLnBrk="1" hangingPunct="1">
              <a:lnSpc>
                <a:spcPct val="90000"/>
              </a:lnSpc>
            </a:pPr>
            <a:r>
              <a:rPr lang="pl-PL" dirty="0" smtClean="0">
                <a:latin typeface="Times New Roman" charset="0"/>
              </a:rPr>
              <a:t>symulacja oparta na realiach funkcjonowania małych/średnich przedsiębiorstw usługowych takich jak hotel</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ymbol zastępczy numeru slajdu 5"/>
          <p:cNvSpPr>
            <a:spLocks noGrp="1"/>
          </p:cNvSpPr>
          <p:nvPr>
            <p:ph type="sldNum" sz="quarter" idx="12"/>
          </p:nvPr>
        </p:nvSpPr>
        <p:spPr/>
        <p:txBody>
          <a:bodyPr/>
          <a:lstStyle/>
          <a:p>
            <a:pPr>
              <a:defRPr/>
            </a:pPr>
            <a:fld id="{713E15D7-CE2A-4670-AE1A-A4CD15197E80}" type="slidenum">
              <a:rPr lang="pl-PL"/>
              <a:pPr>
                <a:defRPr/>
              </a:pPr>
              <a:t>7</a:t>
            </a:fld>
            <a:endParaRPr lang="pl-PL" dirty="0"/>
          </a:p>
        </p:txBody>
      </p:sp>
      <p:sp>
        <p:nvSpPr>
          <p:cNvPr id="21507"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dirty="0"/>
          </a:p>
        </p:txBody>
      </p:sp>
      <p:sp>
        <p:nvSpPr>
          <p:cNvPr id="21508"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dirty="0"/>
          </a:p>
        </p:txBody>
      </p:sp>
      <p:sp>
        <p:nvSpPr>
          <p:cNvPr id="36868" name="Rectangle 4"/>
          <p:cNvSpPr>
            <a:spLocks noGrp="1" noChangeArrowheads="1"/>
          </p:cNvSpPr>
          <p:nvPr>
            <p:ph type="title"/>
          </p:nvPr>
        </p:nvSpPr>
        <p:spPr/>
        <p:txBody>
          <a:bodyPr lIns="90488" tIns="44450" rIns="90488" bIns="44450" anchor="b" anchorCtr="0"/>
          <a:lstStyle/>
          <a:p>
            <a:pPr eaLnBrk="1" hangingPunct="1">
              <a:defRPr/>
            </a:pPr>
            <a:r>
              <a:rPr lang="pl-PL" dirty="0" smtClean="0"/>
              <a:t>Pierwsze kroki</a:t>
            </a:r>
          </a:p>
        </p:txBody>
      </p:sp>
      <p:sp>
        <p:nvSpPr>
          <p:cNvPr id="36869" name="Rectangle 5"/>
          <p:cNvSpPr>
            <a:spLocks noGrp="1" noChangeArrowheads="1"/>
          </p:cNvSpPr>
          <p:nvPr>
            <p:ph type="body" idx="1"/>
          </p:nvPr>
        </p:nvSpPr>
        <p:spPr>
          <a:xfrm>
            <a:off x="179512" y="1609416"/>
            <a:ext cx="7704856" cy="4846320"/>
          </a:xfrm>
        </p:spPr>
        <p:txBody>
          <a:bodyPr lIns="90488" tIns="44450" rIns="90488" bIns="44450">
            <a:normAutofit/>
          </a:bodyPr>
          <a:lstStyle/>
          <a:p>
            <a:pPr eaLnBrk="1" hangingPunct="1">
              <a:defRPr/>
            </a:pPr>
            <a:r>
              <a:rPr lang="pl-PL" dirty="0" smtClean="0"/>
              <a:t>Podział na zespoły (firmy)</a:t>
            </a:r>
          </a:p>
          <a:p>
            <a:pPr eaLnBrk="1" hangingPunct="1">
              <a:defRPr/>
            </a:pPr>
            <a:r>
              <a:rPr lang="pl-PL" dirty="0" smtClean="0"/>
              <a:t>Zadanie: </a:t>
            </a:r>
          </a:p>
          <a:p>
            <a:pPr lvl="2" eaLnBrk="1" hangingPunct="1">
              <a:buSzPct val="75000"/>
              <a:defRPr/>
            </a:pPr>
            <a:r>
              <a:rPr lang="pl-PL" dirty="0" smtClean="0"/>
              <a:t>Świadczenie usługi hotelarskich dla biur turystycznych</a:t>
            </a:r>
          </a:p>
          <a:p>
            <a:pPr lvl="2" eaLnBrk="1" hangingPunct="1">
              <a:buSzPct val="75000"/>
              <a:defRPr/>
            </a:pPr>
            <a:endParaRPr lang="pl-PL" dirty="0" smtClean="0"/>
          </a:p>
          <a:p>
            <a:pPr lvl="2" eaLnBrk="1" hangingPunct="1">
              <a:buSzPct val="75000"/>
              <a:defRPr/>
            </a:pPr>
            <a:endParaRPr lang="pl-PL" dirty="0" smtClean="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6869">
                                            <p:txEl>
                                              <p:pRg st="0" end="0"/>
                                            </p:txEl>
                                          </p:spTgt>
                                        </p:tgtEl>
                                        <p:attrNameLst>
                                          <p:attrName>style.visibility</p:attrName>
                                        </p:attrNameLst>
                                      </p:cBhvr>
                                      <p:to>
                                        <p:strVal val="visible"/>
                                      </p:to>
                                    </p:set>
                                    <p:animEffect transition="in" filter="blinds(horizontal)">
                                      <p:cBhvr>
                                        <p:cTn id="7" dur="500"/>
                                        <p:tgtEl>
                                          <p:spTgt spid="36869">
                                            <p:txEl>
                                              <p:pRg st="0" end="0"/>
                                            </p:txEl>
                                          </p:spTgt>
                                        </p:tgtEl>
                                      </p:cBhvr>
                                    </p:animEffect>
                                  </p:childTnLst>
                                </p:cTn>
                              </p:par>
                            </p:childTnLst>
                          </p:cTn>
                        </p:par>
                        <p:par>
                          <p:cTn id="8" fill="hold">
                            <p:stCondLst>
                              <p:cond delay="500"/>
                            </p:stCondLst>
                            <p:childTnLst>
                              <p:par>
                                <p:cTn id="9" presetID="3" presetClass="entr" presetSubtype="10" fill="hold" grpId="0" nodeType="afterEffect">
                                  <p:stCondLst>
                                    <p:cond delay="500"/>
                                  </p:stCondLst>
                                  <p:childTnLst>
                                    <p:set>
                                      <p:cBhvr>
                                        <p:cTn id="10" dur="1" fill="hold">
                                          <p:stCondLst>
                                            <p:cond delay="0"/>
                                          </p:stCondLst>
                                        </p:cTn>
                                        <p:tgtEl>
                                          <p:spTgt spid="36869">
                                            <p:txEl>
                                              <p:pRg st="1" end="1"/>
                                            </p:txEl>
                                          </p:spTgt>
                                        </p:tgtEl>
                                        <p:attrNameLst>
                                          <p:attrName>style.visibility</p:attrName>
                                        </p:attrNameLst>
                                      </p:cBhvr>
                                      <p:to>
                                        <p:strVal val="visible"/>
                                      </p:to>
                                    </p:set>
                                    <p:animEffect transition="in" filter="blinds(horizontal)">
                                      <p:cBhvr>
                                        <p:cTn id="11" dur="500"/>
                                        <p:tgtEl>
                                          <p:spTgt spid="36869">
                                            <p:txEl>
                                              <p:pRg st="1" end="1"/>
                                            </p:txEl>
                                          </p:spTgt>
                                        </p:tgtEl>
                                      </p:cBhvr>
                                    </p:animEffect>
                                  </p:childTnLst>
                                </p:cTn>
                              </p:par>
                              <p:par>
                                <p:cTn id="12" presetID="3" presetClass="entr" presetSubtype="10" fill="hold" grpId="0" nodeType="withEffect">
                                  <p:stCondLst>
                                    <p:cond delay="500"/>
                                  </p:stCondLst>
                                  <p:childTnLst>
                                    <p:set>
                                      <p:cBhvr>
                                        <p:cTn id="13" dur="1" fill="hold">
                                          <p:stCondLst>
                                            <p:cond delay="0"/>
                                          </p:stCondLst>
                                        </p:cTn>
                                        <p:tgtEl>
                                          <p:spTgt spid="36869">
                                            <p:txEl>
                                              <p:pRg st="2" end="2"/>
                                            </p:txEl>
                                          </p:spTgt>
                                        </p:tgtEl>
                                        <p:attrNameLst>
                                          <p:attrName>style.visibility</p:attrName>
                                        </p:attrNameLst>
                                      </p:cBhvr>
                                      <p:to>
                                        <p:strVal val="visible"/>
                                      </p:to>
                                    </p:set>
                                    <p:animEffect transition="in" filter="blinds(horizontal)">
                                      <p:cBhvr>
                                        <p:cTn id="14" dur="1000"/>
                                        <p:tgtEl>
                                          <p:spTgt spid="3686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ymbol zastępczy numeru slajdu 4"/>
          <p:cNvSpPr>
            <a:spLocks noGrp="1"/>
          </p:cNvSpPr>
          <p:nvPr>
            <p:ph type="sldNum" sz="quarter" idx="12"/>
          </p:nvPr>
        </p:nvSpPr>
        <p:spPr/>
        <p:txBody>
          <a:bodyPr/>
          <a:lstStyle/>
          <a:p>
            <a:pPr>
              <a:defRPr/>
            </a:pPr>
            <a:fld id="{9C816AD7-7F55-4321-B876-71F6033D1780}" type="slidenum">
              <a:rPr lang="pl-PL"/>
              <a:pPr>
                <a:defRPr/>
              </a:pPr>
              <a:t>8</a:t>
            </a:fld>
            <a:endParaRPr lang="pl-PL" dirty="0"/>
          </a:p>
        </p:txBody>
      </p:sp>
      <p:sp>
        <p:nvSpPr>
          <p:cNvPr id="3076"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dirty="0"/>
          </a:p>
        </p:txBody>
      </p:sp>
      <p:sp>
        <p:nvSpPr>
          <p:cNvPr id="3077"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dirty="0"/>
          </a:p>
        </p:txBody>
      </p:sp>
      <p:graphicFrame>
        <p:nvGraphicFramePr>
          <p:cNvPr id="40964" name="Object 4">
            <a:hlinkClick r:id="" action="ppaction://ole?verb=0"/>
          </p:cNvPr>
          <p:cNvGraphicFramePr>
            <a:graphicFrameLocks/>
          </p:cNvGraphicFramePr>
          <p:nvPr>
            <p:extLst>
              <p:ext uri="{D42A27DB-BD31-4B8C-83A1-F6EECF244321}">
                <p14:modId xmlns="" xmlns:p14="http://schemas.microsoft.com/office/powerpoint/2010/main" val="1464656295"/>
              </p:ext>
            </p:extLst>
          </p:nvPr>
        </p:nvGraphicFramePr>
        <p:xfrm>
          <a:off x="0" y="1924050"/>
          <a:ext cx="8718550" cy="4051300"/>
        </p:xfrm>
        <a:graphic>
          <a:graphicData uri="http://schemas.openxmlformats.org/presentationml/2006/ole">
            <p:oleObj spid="_x0000_s2050" name="Document" r:id="rId4" imgW="7740476" imgH="3604500" progId="Word.Document.8">
              <p:embed/>
            </p:oleObj>
          </a:graphicData>
        </a:graphic>
      </p:graphicFrame>
      <p:sp>
        <p:nvSpPr>
          <p:cNvPr id="40965" name="Rectangle 5"/>
          <p:cNvSpPr>
            <a:spLocks noGrp="1" noChangeArrowheads="1"/>
          </p:cNvSpPr>
          <p:nvPr>
            <p:ph type="title"/>
          </p:nvPr>
        </p:nvSpPr>
        <p:spPr>
          <a:xfrm>
            <a:off x="395536" y="764704"/>
            <a:ext cx="8229600" cy="1139825"/>
          </a:xfrm>
        </p:spPr>
        <p:txBody>
          <a:bodyPr lIns="90488" tIns="44450" rIns="90488" bIns="44450" anchor="b" anchorCtr="0"/>
          <a:lstStyle/>
          <a:p>
            <a:pPr eaLnBrk="1" hangingPunct="1">
              <a:defRPr/>
            </a:pPr>
            <a:r>
              <a:rPr lang="pl-PL" b="1" dirty="0" smtClean="0"/>
              <a:t>Etapy gry</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diamond(in)">
                                      <p:cBhvr>
                                        <p:cTn id="7" dur="10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67544" y="908720"/>
            <a:ext cx="7239000" cy="876712"/>
          </a:xfrm>
        </p:spPr>
        <p:txBody>
          <a:bodyPr>
            <a:normAutofit/>
          </a:bodyPr>
          <a:lstStyle/>
          <a:p>
            <a:r>
              <a:rPr lang="pl-PL" dirty="0" smtClean="0"/>
              <a:t>Przebieg Symulacji</a:t>
            </a:r>
            <a:endParaRPr lang="pl-PL" dirty="0"/>
          </a:p>
        </p:txBody>
      </p:sp>
      <p:sp>
        <p:nvSpPr>
          <p:cNvPr id="3" name="Symbol zastępczy zawartości 2"/>
          <p:cNvSpPr>
            <a:spLocks noGrp="1"/>
          </p:cNvSpPr>
          <p:nvPr>
            <p:ph idx="1"/>
          </p:nvPr>
        </p:nvSpPr>
        <p:spPr>
          <a:xfrm>
            <a:off x="107504" y="1988840"/>
            <a:ext cx="7992888" cy="4466896"/>
          </a:xfrm>
        </p:spPr>
        <p:txBody>
          <a:bodyPr>
            <a:noAutofit/>
          </a:bodyPr>
          <a:lstStyle/>
          <a:p>
            <a:pPr marL="0" indent="0">
              <a:buNone/>
            </a:pPr>
            <a:r>
              <a:rPr lang="pl-PL" sz="2700" u="sng" dirty="0" smtClean="0"/>
              <a:t>Okres pierwszy</a:t>
            </a:r>
            <a:endParaRPr lang="pl-PL" sz="2700" dirty="0" smtClean="0"/>
          </a:p>
          <a:p>
            <a:pPr>
              <a:buNone/>
            </a:pPr>
            <a:r>
              <a:rPr lang="pl-PL" sz="2700" dirty="0" smtClean="0"/>
              <a:t>W okresie tym muszą podjąć następujące decyzje:</a:t>
            </a:r>
          </a:p>
          <a:p>
            <a:pPr lvl="0"/>
            <a:r>
              <a:rPr lang="pl-PL" sz="2700" dirty="0" smtClean="0"/>
              <a:t>ustalenie zakresu obowiązków członków zespołu,</a:t>
            </a:r>
          </a:p>
          <a:p>
            <a:pPr lvl="0"/>
            <a:r>
              <a:rPr lang="pl-PL" sz="2700" dirty="0" smtClean="0"/>
              <a:t>zatrudnienie i ewentualne szkolenie pracowników,</a:t>
            </a:r>
          </a:p>
          <a:p>
            <a:pPr lvl="0"/>
            <a:r>
              <a:rPr lang="pl-PL" sz="2700" dirty="0" smtClean="0"/>
              <a:t>zwiększenie mocy produkcyjnej i poziomu jakości,</a:t>
            </a:r>
          </a:p>
          <a:p>
            <a:pPr lvl="0"/>
            <a:r>
              <a:rPr lang="pl-PL" sz="2700" dirty="0" smtClean="0"/>
              <a:t>zaciągnięcie kredytu lub założenie lokaty </a:t>
            </a:r>
          </a:p>
          <a:p>
            <a:pPr lvl="0"/>
            <a:r>
              <a:rPr lang="pl-PL" sz="2700" dirty="0" smtClean="0"/>
              <a:t>złożenie ofert na przetargi.</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67544" y="836712"/>
            <a:ext cx="7239000" cy="876712"/>
          </a:xfrm>
        </p:spPr>
        <p:txBody>
          <a:bodyPr>
            <a:normAutofit/>
          </a:bodyPr>
          <a:lstStyle/>
          <a:p>
            <a:r>
              <a:rPr lang="pl-PL" dirty="0" smtClean="0"/>
              <a:t>Przebieg Symulacji</a:t>
            </a:r>
            <a:endParaRPr lang="pl-PL" dirty="0"/>
          </a:p>
        </p:txBody>
      </p:sp>
      <p:sp>
        <p:nvSpPr>
          <p:cNvPr id="3" name="Symbol zastępczy zawartości 2"/>
          <p:cNvSpPr>
            <a:spLocks noGrp="1"/>
          </p:cNvSpPr>
          <p:nvPr>
            <p:ph idx="1"/>
          </p:nvPr>
        </p:nvSpPr>
        <p:spPr>
          <a:xfrm>
            <a:off x="0" y="1815040"/>
            <a:ext cx="7992888" cy="5042960"/>
          </a:xfrm>
        </p:spPr>
        <p:txBody>
          <a:bodyPr>
            <a:noAutofit/>
          </a:bodyPr>
          <a:lstStyle/>
          <a:p>
            <a:pPr marL="0" indent="0">
              <a:buNone/>
            </a:pPr>
            <a:r>
              <a:rPr lang="pl-PL" sz="2500" u="sng" dirty="0" smtClean="0"/>
              <a:t>Okresy drugi i kolejne</a:t>
            </a:r>
            <a:endParaRPr lang="pl-PL" sz="2500" dirty="0" smtClean="0"/>
          </a:p>
          <a:p>
            <a:pPr>
              <a:buNone/>
            </a:pPr>
            <a:r>
              <a:rPr lang="pl-PL" sz="2500" dirty="0" smtClean="0"/>
              <a:t>W czasie tego okresu uczestnicy powinni zapoznać się z wynikami z poprzedniego okresu. W tym celu powinni przeanalizować:</a:t>
            </a:r>
          </a:p>
          <a:p>
            <a:pPr lvl="0"/>
            <a:r>
              <a:rPr lang="pl-PL" sz="2500" dirty="0" smtClean="0"/>
              <a:t>rozstrzygnięcia wyników przetargów,</a:t>
            </a:r>
          </a:p>
          <a:p>
            <a:pPr lvl="0"/>
            <a:r>
              <a:rPr lang="pl-PL" sz="2500" dirty="0" smtClean="0"/>
              <a:t>przeanalizować wynik finansowy (zysk/strata netto) oraz stan środków pieniężnych.</a:t>
            </a:r>
          </a:p>
          <a:p>
            <a:pPr marL="0" indent="0">
              <a:buNone/>
            </a:pPr>
            <a:r>
              <a:rPr lang="pl-PL" sz="2500" dirty="0" smtClean="0"/>
              <a:t>Następnie można podjąć działania jak w okresie pierwszym. </a:t>
            </a:r>
          </a:p>
          <a:p>
            <a:pPr marL="0" indent="0">
              <a:buNone/>
            </a:pPr>
            <a:r>
              <a:rPr lang="pl-PL" sz="2500" dirty="0"/>
              <a:t>W kolejnych okresach podejmuje się decyzje podobne jak w okresie poprzednim, może pojawić się obowiązek spłaty kredytu lub zmiany wartości lokaty. </a:t>
            </a:r>
          </a:p>
          <a:p>
            <a:pPr>
              <a:buNone/>
            </a:pPr>
            <a:endParaRPr lang="pl-PL" sz="27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836712"/>
            <a:ext cx="7239000" cy="876712"/>
          </a:xfrm>
        </p:spPr>
        <p:txBody>
          <a:bodyPr>
            <a:normAutofit/>
          </a:bodyPr>
          <a:lstStyle/>
          <a:p>
            <a:r>
              <a:rPr lang="pl-PL" dirty="0" smtClean="0"/>
              <a:t>Przebieg Symulacji</a:t>
            </a:r>
            <a:endParaRPr lang="pl-PL" dirty="0"/>
          </a:p>
        </p:txBody>
      </p:sp>
      <p:sp>
        <p:nvSpPr>
          <p:cNvPr id="3" name="Symbol zastępczy zawartości 2"/>
          <p:cNvSpPr>
            <a:spLocks noGrp="1"/>
          </p:cNvSpPr>
          <p:nvPr>
            <p:ph idx="1"/>
          </p:nvPr>
        </p:nvSpPr>
        <p:spPr>
          <a:xfrm>
            <a:off x="0" y="1556792"/>
            <a:ext cx="7992888" cy="5042960"/>
          </a:xfrm>
        </p:spPr>
        <p:txBody>
          <a:bodyPr>
            <a:noAutofit/>
          </a:bodyPr>
          <a:lstStyle/>
          <a:p>
            <a:pPr>
              <a:buNone/>
            </a:pPr>
            <a:r>
              <a:rPr lang="pl-PL" u="sng" dirty="0" smtClean="0"/>
              <a:t>Podsumowanie rozgrywki</a:t>
            </a:r>
            <a:endParaRPr lang="pl-PL" dirty="0" smtClean="0"/>
          </a:p>
          <a:p>
            <a:pPr marL="180000" indent="-180000">
              <a:buNone/>
            </a:pPr>
            <a:r>
              <a:rPr lang="pl-PL" dirty="0" smtClean="0"/>
              <a:t>Ogłoszenie przez prowadzącego wyników końcowych. Każda z grup powinna przygotować raport z przebiegu gry zawierający analizę decyzji błędnych jak i prawidłowych, wraz z próbą odpowiedzi na pytanie jak minimalizować skutki błędów i jak można najlepiej wykorzystywać trafne decyzje.</a:t>
            </a:r>
          </a:p>
          <a:p>
            <a:pPr>
              <a:buNone/>
            </a:pPr>
            <a:endParaRPr lang="pl-PL" sz="2700"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908720"/>
            <a:ext cx="8964488" cy="1008112"/>
          </a:xfrm>
        </p:spPr>
        <p:txBody>
          <a:bodyPr>
            <a:normAutofit fontScale="90000"/>
          </a:bodyPr>
          <a:lstStyle/>
          <a:p>
            <a:r>
              <a:rPr lang="pl-PL" dirty="0" smtClean="0"/>
              <a:t>Założenia i zasady gry, podstawowe obszary decyzyjne</a:t>
            </a:r>
            <a:endParaRPr lang="pl-PL" dirty="0"/>
          </a:p>
        </p:txBody>
      </p:sp>
      <p:sp>
        <p:nvSpPr>
          <p:cNvPr id="3" name="Symbol zastępczy zawartości 2"/>
          <p:cNvSpPr>
            <a:spLocks noGrp="1"/>
          </p:cNvSpPr>
          <p:nvPr>
            <p:ph idx="1"/>
          </p:nvPr>
        </p:nvSpPr>
        <p:spPr>
          <a:xfrm>
            <a:off x="0" y="1988840"/>
            <a:ext cx="9144000" cy="4797152"/>
          </a:xfrm>
        </p:spPr>
        <p:txBody>
          <a:bodyPr>
            <a:noAutofit/>
          </a:bodyPr>
          <a:lstStyle/>
          <a:p>
            <a:pPr marL="0" indent="0">
              <a:buNone/>
            </a:pPr>
            <a:r>
              <a:rPr lang="pl-PL" sz="2400" dirty="0" smtClean="0"/>
              <a:t>Każda z grup dysponuje plikiem Excel o nazwie "gracz_n.xls", gdzie n oznacza numer grupy. Plik „zawiera 8 arkuszy. Arkusze te podzielono na 3 kategorie:</a:t>
            </a:r>
          </a:p>
          <a:p>
            <a:pPr lvl="0"/>
            <a:r>
              <a:rPr lang="pl-PL" sz="2300" dirty="0" smtClean="0"/>
              <a:t>arkusz o nazwie "Menu" – służy do obsługi rozgrywki tzn. poruszania się po pliku, oraz zapisywania pliku (konieczne musi być to zrobione przed zakończeniem danego okresu),</a:t>
            </a:r>
          </a:p>
          <a:p>
            <a:pPr lvl="0"/>
            <a:r>
              <a:rPr lang="pl-PL" sz="2300" dirty="0" smtClean="0"/>
              <a:t>arkusze o nazwach „Dane”, „Zdolność”, Zatrudnienie i szkolenie”, „Jakość, „Przetargi”, „Kredyty i lokaty” – służące w każdym okresie do podejmowania decyzji</a:t>
            </a:r>
          </a:p>
          <a:p>
            <a:r>
              <a:rPr lang="pl-PL" sz="2300" dirty="0" smtClean="0"/>
              <a:t>arkusz o nazwie „Sprawozdania finansowe” zawiera dane o dotychczasowych rezultatach gry (wynikach poprzednich okresów), a także pozwala symulować wpływ bieżących decyzji na sytuację finansową przedsiębiorstwa.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692696"/>
            <a:ext cx="7776864" cy="864096"/>
          </a:xfrm>
        </p:spPr>
        <p:txBody>
          <a:bodyPr>
            <a:normAutofit/>
          </a:bodyPr>
          <a:lstStyle/>
          <a:p>
            <a:r>
              <a:rPr lang="pl-PL" dirty="0" smtClean="0"/>
              <a:t>Arkusz MENU</a:t>
            </a:r>
            <a:endParaRPr lang="pl-PL" dirty="0"/>
          </a:p>
        </p:txBody>
      </p:sp>
      <p:pic>
        <p:nvPicPr>
          <p:cNvPr id="33794" name="Picture 2"/>
          <p:cNvPicPr>
            <a:picLocks noChangeAspect="1" noChangeArrowheads="1"/>
          </p:cNvPicPr>
          <p:nvPr/>
        </p:nvPicPr>
        <p:blipFill>
          <a:blip r:embed="rId2" cstate="print"/>
          <a:srcRect/>
          <a:stretch>
            <a:fillRect/>
          </a:stretch>
        </p:blipFill>
        <p:spPr bwMode="auto">
          <a:xfrm>
            <a:off x="0" y="1383296"/>
            <a:ext cx="9144000" cy="5474703"/>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692696"/>
            <a:ext cx="7776864" cy="864096"/>
          </a:xfrm>
        </p:spPr>
        <p:txBody>
          <a:bodyPr>
            <a:normAutofit/>
          </a:bodyPr>
          <a:lstStyle/>
          <a:p>
            <a:r>
              <a:rPr lang="pl-PL" dirty="0" smtClean="0"/>
              <a:t>Arkusz </a:t>
            </a:r>
            <a:r>
              <a:rPr lang="pl-PL" dirty="0" smtClean="0"/>
              <a:t>Dane</a:t>
            </a:r>
            <a:endParaRPr lang="pl-PL" dirty="0"/>
          </a:p>
        </p:txBody>
      </p:sp>
      <p:pic>
        <p:nvPicPr>
          <p:cNvPr id="4" name="Obraz 3"/>
          <p:cNvPicPr/>
          <p:nvPr/>
        </p:nvPicPr>
        <p:blipFill>
          <a:blip r:embed="rId2" cstate="print"/>
          <a:stretch>
            <a:fillRect/>
          </a:stretch>
        </p:blipFill>
        <p:spPr>
          <a:xfrm>
            <a:off x="827584" y="1484784"/>
            <a:ext cx="7056784" cy="517662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620688"/>
            <a:ext cx="7776864" cy="864096"/>
          </a:xfrm>
        </p:spPr>
        <p:txBody>
          <a:bodyPr>
            <a:normAutofit/>
          </a:bodyPr>
          <a:lstStyle/>
          <a:p>
            <a:r>
              <a:rPr lang="pl-PL" dirty="0" smtClean="0"/>
              <a:t>Arkusz ZDOLNOŚCI</a:t>
            </a:r>
            <a:endParaRPr lang="pl-PL" dirty="0"/>
          </a:p>
        </p:txBody>
      </p:sp>
      <p:pic>
        <p:nvPicPr>
          <p:cNvPr id="5" name="Obraz 4" descr="Zdolnosci.JPG"/>
          <p:cNvPicPr>
            <a:picLocks noChangeAspect="1"/>
          </p:cNvPicPr>
          <p:nvPr/>
        </p:nvPicPr>
        <p:blipFill>
          <a:blip r:embed="rId3" cstate="print"/>
          <a:stretch>
            <a:fillRect/>
          </a:stretch>
        </p:blipFill>
        <p:spPr>
          <a:xfrm>
            <a:off x="1907704" y="1368381"/>
            <a:ext cx="5081389" cy="548961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51520" y="836712"/>
            <a:ext cx="7776864" cy="864096"/>
          </a:xfrm>
        </p:spPr>
        <p:txBody>
          <a:bodyPr>
            <a:normAutofit/>
          </a:bodyPr>
          <a:lstStyle/>
          <a:p>
            <a:r>
              <a:rPr lang="pl-PL" dirty="0" smtClean="0"/>
              <a:t>Arkusz Zatrudnienie i szkolenie </a:t>
            </a:r>
            <a:endParaRPr lang="pl-PL" dirty="0"/>
          </a:p>
        </p:txBody>
      </p:sp>
      <p:pic>
        <p:nvPicPr>
          <p:cNvPr id="4" name="Obraz 3" descr="Kadry1.JPG"/>
          <p:cNvPicPr>
            <a:picLocks noChangeAspect="1"/>
          </p:cNvPicPr>
          <p:nvPr/>
        </p:nvPicPr>
        <p:blipFill>
          <a:blip r:embed="rId3" cstate="print"/>
          <a:stretch>
            <a:fillRect/>
          </a:stretch>
        </p:blipFill>
        <p:spPr>
          <a:xfrm>
            <a:off x="107504" y="1556792"/>
            <a:ext cx="8958450" cy="489654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51520" y="620688"/>
            <a:ext cx="7776864" cy="864096"/>
          </a:xfrm>
        </p:spPr>
        <p:txBody>
          <a:bodyPr>
            <a:normAutofit/>
          </a:bodyPr>
          <a:lstStyle/>
          <a:p>
            <a:r>
              <a:rPr lang="pl-PL" dirty="0" smtClean="0"/>
              <a:t>Arkusz Zatrudnienie i szkolenie </a:t>
            </a:r>
            <a:endParaRPr lang="pl-PL" dirty="0"/>
          </a:p>
        </p:txBody>
      </p:sp>
      <p:pic>
        <p:nvPicPr>
          <p:cNvPr id="5" name="Obraz 4" descr="kadry2.JPG"/>
          <p:cNvPicPr>
            <a:picLocks noChangeAspect="1"/>
          </p:cNvPicPr>
          <p:nvPr/>
        </p:nvPicPr>
        <p:blipFill>
          <a:blip r:embed="rId3" cstate="print"/>
          <a:stretch>
            <a:fillRect/>
          </a:stretch>
        </p:blipFill>
        <p:spPr>
          <a:xfrm>
            <a:off x="72008" y="1412776"/>
            <a:ext cx="8964488" cy="537345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764704"/>
            <a:ext cx="8748464" cy="720080"/>
          </a:xfrm>
        </p:spPr>
        <p:txBody>
          <a:bodyPr>
            <a:normAutofit fontScale="90000"/>
          </a:bodyPr>
          <a:lstStyle/>
          <a:p>
            <a:r>
              <a:rPr lang="pl-PL" dirty="0" smtClean="0"/>
              <a:t>Arkusz JAKOŚĆ</a:t>
            </a:r>
            <a:endParaRPr lang="pl-PL" dirty="0"/>
          </a:p>
        </p:txBody>
      </p:sp>
      <p:pic>
        <p:nvPicPr>
          <p:cNvPr id="5" name="Obraz 4" descr="jakosc.JPG"/>
          <p:cNvPicPr>
            <a:picLocks noChangeAspect="1"/>
          </p:cNvPicPr>
          <p:nvPr/>
        </p:nvPicPr>
        <p:blipFill>
          <a:blip r:embed="rId3" cstate="print"/>
          <a:stretch>
            <a:fillRect/>
          </a:stretch>
        </p:blipFill>
        <p:spPr>
          <a:xfrm>
            <a:off x="1763688" y="1358952"/>
            <a:ext cx="5112568" cy="5499048"/>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908720"/>
            <a:ext cx="8964488" cy="864096"/>
          </a:xfrm>
        </p:spPr>
        <p:txBody>
          <a:bodyPr>
            <a:normAutofit/>
          </a:bodyPr>
          <a:lstStyle/>
          <a:p>
            <a:r>
              <a:rPr lang="pl-PL" dirty="0" smtClean="0"/>
              <a:t>Arkusz PRZETARGI</a:t>
            </a:r>
            <a:endParaRPr lang="pl-PL" dirty="0"/>
          </a:p>
        </p:txBody>
      </p:sp>
      <p:pic>
        <p:nvPicPr>
          <p:cNvPr id="4" name="Obraz 3" descr="przetargi.JPG"/>
          <p:cNvPicPr>
            <a:picLocks noChangeAspect="1"/>
          </p:cNvPicPr>
          <p:nvPr/>
        </p:nvPicPr>
        <p:blipFill>
          <a:blip r:embed="rId3" cstate="print"/>
          <a:stretch>
            <a:fillRect/>
          </a:stretch>
        </p:blipFill>
        <p:spPr>
          <a:xfrm>
            <a:off x="0" y="1615837"/>
            <a:ext cx="9144000" cy="524216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980728"/>
            <a:ext cx="9144000" cy="864096"/>
          </a:xfrm>
        </p:spPr>
        <p:txBody>
          <a:bodyPr>
            <a:normAutofit/>
          </a:bodyPr>
          <a:lstStyle/>
          <a:p>
            <a:r>
              <a:rPr lang="pl-PL" dirty="0" smtClean="0"/>
              <a:t>Arkusz PRZETARGI</a:t>
            </a:r>
            <a:endParaRPr lang="pl-PL" dirty="0"/>
          </a:p>
        </p:txBody>
      </p:sp>
      <p:pic>
        <p:nvPicPr>
          <p:cNvPr id="4" name="Obraz 3" descr="przetargi2.JPG"/>
          <p:cNvPicPr>
            <a:picLocks noChangeAspect="1"/>
          </p:cNvPicPr>
          <p:nvPr/>
        </p:nvPicPr>
        <p:blipFill>
          <a:blip r:embed="rId3" cstate="print"/>
          <a:stretch>
            <a:fillRect/>
          </a:stretch>
        </p:blipFill>
        <p:spPr>
          <a:xfrm>
            <a:off x="395536" y="1700808"/>
            <a:ext cx="8748464" cy="515719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620688"/>
            <a:ext cx="8964488" cy="936104"/>
          </a:xfrm>
        </p:spPr>
        <p:txBody>
          <a:bodyPr>
            <a:normAutofit/>
          </a:bodyPr>
          <a:lstStyle/>
          <a:p>
            <a:r>
              <a:rPr lang="pl-PL" dirty="0" smtClean="0"/>
              <a:t>Arkusz KREDYTY I LOKATY</a:t>
            </a:r>
            <a:endParaRPr lang="pl-PL" dirty="0"/>
          </a:p>
        </p:txBody>
      </p:sp>
      <p:pic>
        <p:nvPicPr>
          <p:cNvPr id="4" name="Obraz 3" descr="kredyt.JPG"/>
          <p:cNvPicPr>
            <a:picLocks noChangeAspect="1"/>
          </p:cNvPicPr>
          <p:nvPr/>
        </p:nvPicPr>
        <p:blipFill>
          <a:blip r:embed="rId3" cstate="print"/>
          <a:stretch>
            <a:fillRect/>
          </a:stretch>
        </p:blipFill>
        <p:spPr>
          <a:xfrm>
            <a:off x="1979712" y="1445961"/>
            <a:ext cx="4608512" cy="5412039"/>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51520" y="908720"/>
            <a:ext cx="8424936" cy="864096"/>
          </a:xfrm>
        </p:spPr>
        <p:txBody>
          <a:bodyPr>
            <a:normAutofit/>
          </a:bodyPr>
          <a:lstStyle/>
          <a:p>
            <a:r>
              <a:rPr lang="pl-PL" dirty="0" smtClean="0"/>
              <a:t>Arkusz KREDYTY I LOKATY</a:t>
            </a:r>
            <a:endParaRPr lang="pl-PL" dirty="0"/>
          </a:p>
        </p:txBody>
      </p:sp>
      <p:pic>
        <p:nvPicPr>
          <p:cNvPr id="4" name="Obraz 3" descr="lokata.JPG"/>
          <p:cNvPicPr>
            <a:picLocks noChangeAspect="1"/>
          </p:cNvPicPr>
          <p:nvPr/>
        </p:nvPicPr>
        <p:blipFill>
          <a:blip r:embed="rId3" cstate="print"/>
          <a:stretch>
            <a:fillRect/>
          </a:stretch>
        </p:blipFill>
        <p:spPr>
          <a:xfrm>
            <a:off x="1691680" y="2204864"/>
            <a:ext cx="5612389" cy="3816424"/>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23528" y="692696"/>
            <a:ext cx="8352928" cy="864096"/>
          </a:xfrm>
        </p:spPr>
        <p:txBody>
          <a:bodyPr>
            <a:normAutofit/>
          </a:bodyPr>
          <a:lstStyle/>
          <a:p>
            <a:r>
              <a:rPr lang="pl-PL" dirty="0" smtClean="0"/>
              <a:t>Arkusz Sprawozdania finansowe</a:t>
            </a:r>
            <a:endParaRPr lang="pl-PL" dirty="0"/>
          </a:p>
        </p:txBody>
      </p:sp>
      <p:pic>
        <p:nvPicPr>
          <p:cNvPr id="5" name="Obraz 4" descr="RZIS1.JPG"/>
          <p:cNvPicPr>
            <a:picLocks noChangeAspect="1"/>
          </p:cNvPicPr>
          <p:nvPr/>
        </p:nvPicPr>
        <p:blipFill>
          <a:blip r:embed="rId3" cstate="print"/>
          <a:stretch>
            <a:fillRect/>
          </a:stretch>
        </p:blipFill>
        <p:spPr>
          <a:xfrm>
            <a:off x="0" y="1484785"/>
            <a:ext cx="9144000" cy="537321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467544" y="1052736"/>
            <a:ext cx="7776864" cy="864096"/>
          </a:xfrm>
        </p:spPr>
        <p:txBody>
          <a:bodyPr>
            <a:normAutofit/>
          </a:bodyPr>
          <a:lstStyle/>
          <a:p>
            <a:r>
              <a:rPr lang="pl-PL" dirty="0" smtClean="0"/>
              <a:t>Arkusz Sprawozdania finansowe</a:t>
            </a:r>
            <a:endParaRPr lang="pl-PL" dirty="0"/>
          </a:p>
        </p:txBody>
      </p:sp>
      <p:pic>
        <p:nvPicPr>
          <p:cNvPr id="4" name="Obraz 3" descr="RZis2.JPG"/>
          <p:cNvPicPr>
            <a:picLocks noChangeAspect="1"/>
          </p:cNvPicPr>
          <p:nvPr/>
        </p:nvPicPr>
        <p:blipFill>
          <a:blip r:embed="rId3" cstate="print"/>
          <a:stretch>
            <a:fillRect/>
          </a:stretch>
        </p:blipFill>
        <p:spPr>
          <a:xfrm>
            <a:off x="62912" y="2062162"/>
            <a:ext cx="9021757" cy="3743102"/>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9512" y="980728"/>
            <a:ext cx="8568952" cy="864096"/>
          </a:xfrm>
        </p:spPr>
        <p:txBody>
          <a:bodyPr>
            <a:normAutofit/>
          </a:bodyPr>
          <a:lstStyle/>
          <a:p>
            <a:r>
              <a:rPr lang="pl-PL" dirty="0" smtClean="0"/>
              <a:t>Arkusz Sprawozdania finansowe</a:t>
            </a:r>
            <a:endParaRPr lang="pl-PL" dirty="0"/>
          </a:p>
        </p:txBody>
      </p:sp>
      <p:pic>
        <p:nvPicPr>
          <p:cNvPr id="4" name="Obraz 3" descr="Bilans.JPG"/>
          <p:cNvPicPr>
            <a:picLocks noChangeAspect="1"/>
          </p:cNvPicPr>
          <p:nvPr/>
        </p:nvPicPr>
        <p:blipFill>
          <a:blip r:embed="rId3" cstate="print"/>
          <a:stretch>
            <a:fillRect/>
          </a:stretch>
        </p:blipFill>
        <p:spPr>
          <a:xfrm>
            <a:off x="-45361" y="2033587"/>
            <a:ext cx="9104296" cy="4059709"/>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ymbol zastępczy numeru slajdu 5"/>
          <p:cNvSpPr>
            <a:spLocks noGrp="1"/>
          </p:cNvSpPr>
          <p:nvPr>
            <p:ph type="sldNum" sz="quarter" idx="12"/>
          </p:nvPr>
        </p:nvSpPr>
        <p:spPr/>
        <p:txBody>
          <a:bodyPr/>
          <a:lstStyle/>
          <a:p>
            <a:pPr>
              <a:defRPr/>
            </a:pPr>
            <a:fld id="{32183F5A-8AF6-4620-BA0C-74BA1A787C39}" type="slidenum">
              <a:rPr lang="pl-PL"/>
              <a:pPr>
                <a:defRPr/>
              </a:pPr>
              <a:t>26</a:t>
            </a:fld>
            <a:endParaRPr lang="pl-PL"/>
          </a:p>
        </p:txBody>
      </p:sp>
      <p:sp>
        <p:nvSpPr>
          <p:cNvPr id="24579"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pl-PL"/>
          </a:p>
        </p:txBody>
      </p:sp>
      <p:sp>
        <p:nvSpPr>
          <p:cNvPr id="24580"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pl-PL"/>
          </a:p>
        </p:txBody>
      </p:sp>
      <p:sp>
        <p:nvSpPr>
          <p:cNvPr id="51204" name="Rectangle 4"/>
          <p:cNvSpPr>
            <a:spLocks noGrp="1" noChangeArrowheads="1"/>
          </p:cNvSpPr>
          <p:nvPr>
            <p:ph type="title"/>
          </p:nvPr>
        </p:nvSpPr>
        <p:spPr>
          <a:xfrm>
            <a:off x="395536" y="908720"/>
            <a:ext cx="8568952" cy="1143000"/>
          </a:xfrm>
        </p:spPr>
        <p:txBody>
          <a:bodyPr lIns="90488" tIns="44450" rIns="90488" bIns="44450" anchor="b" anchorCtr="0">
            <a:normAutofit fontScale="90000"/>
          </a:bodyPr>
          <a:lstStyle/>
          <a:p>
            <a:pPr eaLnBrk="1" hangingPunct="1">
              <a:defRPr/>
            </a:pPr>
            <a:r>
              <a:rPr lang="pl-PL" dirty="0" smtClean="0"/>
              <a:t>Przykładowy sposób obliczania punktacji</a:t>
            </a:r>
          </a:p>
        </p:txBody>
      </p:sp>
      <p:sp>
        <p:nvSpPr>
          <p:cNvPr id="51205" name="Rectangle 5"/>
          <p:cNvSpPr>
            <a:spLocks noGrp="1" noChangeArrowheads="1"/>
          </p:cNvSpPr>
          <p:nvPr>
            <p:ph type="body" idx="1"/>
          </p:nvPr>
        </p:nvSpPr>
        <p:spPr>
          <a:xfrm>
            <a:off x="467544" y="2132856"/>
            <a:ext cx="8229600" cy="4525963"/>
          </a:xfrm>
        </p:spPr>
        <p:txBody>
          <a:bodyPr lIns="90488" tIns="44450" rIns="90488" bIns="44450">
            <a:normAutofit fontScale="92500" lnSpcReduction="20000"/>
          </a:bodyPr>
          <a:lstStyle/>
          <a:p>
            <a:pPr eaLnBrk="1" hangingPunct="1">
              <a:defRPr/>
            </a:pPr>
            <a:r>
              <a:rPr lang="pl-PL" dirty="0" smtClean="0"/>
              <a:t>3 kryteria oceny</a:t>
            </a:r>
          </a:p>
          <a:p>
            <a:pPr lvl="1">
              <a:defRPr/>
            </a:pPr>
            <a:r>
              <a:rPr lang="pl-PL" dirty="0" smtClean="0"/>
              <a:t>Przychody z przetargów max 45 pkt.</a:t>
            </a:r>
          </a:p>
          <a:p>
            <a:pPr lvl="1">
              <a:defRPr/>
            </a:pPr>
            <a:r>
              <a:rPr lang="pl-PL" dirty="0" smtClean="0"/>
              <a:t>Wynik finansowy netto w całej grze max 40 pkt.</a:t>
            </a:r>
          </a:p>
          <a:p>
            <a:pPr lvl="1">
              <a:defRPr/>
            </a:pPr>
            <a:r>
              <a:rPr lang="pl-PL" dirty="0" smtClean="0"/>
              <a:t>Udział w grze max 15 pkt.</a:t>
            </a:r>
          </a:p>
          <a:p>
            <a:pPr eaLnBrk="1" hangingPunct="1">
              <a:defRPr/>
            </a:pPr>
            <a:r>
              <a:rPr lang="pl-PL" dirty="0" smtClean="0"/>
              <a:t>najlepszy zespół w każdym ze składników otrzymuje 100 pkt. </a:t>
            </a:r>
          </a:p>
          <a:p>
            <a:pPr eaLnBrk="1" hangingPunct="1">
              <a:defRPr/>
            </a:pPr>
            <a:r>
              <a:rPr lang="pl-PL" dirty="0" smtClean="0"/>
              <a:t>pozostałe firmy proporcjonalnie do osiągniętego wyniku</a:t>
            </a:r>
          </a:p>
          <a:p>
            <a:pPr eaLnBrk="1" hangingPunct="1">
              <a:defRPr/>
            </a:pPr>
            <a:r>
              <a:rPr lang="pl-PL" dirty="0" smtClean="0"/>
              <a:t>iloczyn wag i punktów</a:t>
            </a:r>
          </a:p>
          <a:p>
            <a:pPr eaLnBrk="1" hangingPunct="1">
              <a:defRPr/>
            </a:pPr>
            <a:r>
              <a:rPr lang="pl-PL" dirty="0" smtClean="0"/>
              <a:t>ocena sumaryczna, standaryzowana</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500"/>
                                  </p:stCondLst>
                                  <p:childTnLst>
                                    <p:set>
                                      <p:cBhvr>
                                        <p:cTn id="6" dur="1" fill="hold">
                                          <p:stCondLst>
                                            <p:cond delay="0"/>
                                          </p:stCondLst>
                                        </p:cTn>
                                        <p:tgtEl>
                                          <p:spTgt spid="51205">
                                            <p:txEl>
                                              <p:pRg st="0" end="0"/>
                                            </p:txEl>
                                          </p:spTgt>
                                        </p:tgtEl>
                                        <p:attrNameLst>
                                          <p:attrName>style.visibility</p:attrName>
                                        </p:attrNameLst>
                                      </p:cBhvr>
                                      <p:to>
                                        <p:strVal val="visible"/>
                                      </p:to>
                                    </p:set>
                                    <p:anim calcmode="lin" valueType="num">
                                      <p:cBhvr additive="base">
                                        <p:cTn id="7" dur="1000" fill="hold"/>
                                        <p:tgtEl>
                                          <p:spTgt spid="5120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5120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1205">
                                            <p:txEl>
                                              <p:pRg st="1" end="1"/>
                                            </p:txEl>
                                          </p:spTgt>
                                        </p:tgtEl>
                                        <p:attrNameLst>
                                          <p:attrName>style.visibility</p:attrName>
                                        </p:attrNameLst>
                                      </p:cBhvr>
                                      <p:to>
                                        <p:strVal val="visible"/>
                                      </p:to>
                                    </p:set>
                                    <p:anim calcmode="lin" valueType="num">
                                      <p:cBhvr additive="base">
                                        <p:cTn id="11" dur="1000" fill="hold"/>
                                        <p:tgtEl>
                                          <p:spTgt spid="51205">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51205">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1205">
                                            <p:txEl>
                                              <p:pRg st="2" end="2"/>
                                            </p:txEl>
                                          </p:spTgt>
                                        </p:tgtEl>
                                        <p:attrNameLst>
                                          <p:attrName>style.visibility</p:attrName>
                                        </p:attrNameLst>
                                      </p:cBhvr>
                                      <p:to>
                                        <p:strVal val="visible"/>
                                      </p:to>
                                    </p:set>
                                    <p:anim calcmode="lin" valueType="num">
                                      <p:cBhvr additive="base">
                                        <p:cTn id="15" dur="1000" fill="hold"/>
                                        <p:tgtEl>
                                          <p:spTgt spid="51205">
                                            <p:txEl>
                                              <p:pRg st="2" end="2"/>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51205">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205">
                                            <p:txEl>
                                              <p:pRg st="3" end="3"/>
                                            </p:txEl>
                                          </p:spTgt>
                                        </p:tgtEl>
                                        <p:attrNameLst>
                                          <p:attrName>style.visibility</p:attrName>
                                        </p:attrNameLst>
                                      </p:cBhvr>
                                      <p:to>
                                        <p:strVal val="visible"/>
                                      </p:to>
                                    </p:set>
                                    <p:anim calcmode="lin" valueType="num">
                                      <p:cBhvr additive="base">
                                        <p:cTn id="19" dur="1000" fill="hold"/>
                                        <p:tgtEl>
                                          <p:spTgt spid="51205">
                                            <p:txEl>
                                              <p:pRg st="3" end="3"/>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5120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05">
                                            <p:txEl>
                                              <p:pRg st="4" end="4"/>
                                            </p:txEl>
                                          </p:spTgt>
                                        </p:tgtEl>
                                        <p:attrNameLst>
                                          <p:attrName>style.visibility</p:attrName>
                                        </p:attrNameLst>
                                      </p:cBhvr>
                                      <p:to>
                                        <p:strVal val="visible"/>
                                      </p:to>
                                    </p:set>
                                    <p:anim calcmode="lin" valueType="num">
                                      <p:cBhvr additive="base">
                                        <p:cTn id="25" dur="1000" fill="hold"/>
                                        <p:tgtEl>
                                          <p:spTgt spid="51205">
                                            <p:txEl>
                                              <p:pRg st="4" end="4"/>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51205">
                                            <p:txEl>
                                              <p:pRg st="4" end="4"/>
                                            </p:txEl>
                                          </p:spTgt>
                                        </p:tgtEl>
                                        <p:attrNameLst>
                                          <p:attrName>ppt_y</p:attrName>
                                        </p:attrNameLst>
                                      </p:cBhvr>
                                      <p:tavLst>
                                        <p:tav tm="0">
                                          <p:val>
                                            <p:strVal val="#ppt_y"/>
                                          </p:val>
                                        </p:tav>
                                        <p:tav tm="100000">
                                          <p:val>
                                            <p:strVal val="#ppt_y"/>
                                          </p:val>
                                        </p:tav>
                                      </p:tavLst>
                                    </p:anim>
                                  </p:childTnLst>
                                </p:cTn>
                              </p:par>
                            </p:childTnLst>
                          </p:cTn>
                        </p:par>
                        <p:par>
                          <p:cTn id="27" fill="hold">
                            <p:stCondLst>
                              <p:cond delay="1000"/>
                            </p:stCondLst>
                            <p:childTnLst>
                              <p:par>
                                <p:cTn id="28" presetID="2" presetClass="entr" presetSubtype="8" fill="hold" grpId="0" nodeType="afterEffect">
                                  <p:stCondLst>
                                    <p:cond delay="500"/>
                                  </p:stCondLst>
                                  <p:childTnLst>
                                    <p:set>
                                      <p:cBhvr>
                                        <p:cTn id="29" dur="1" fill="hold">
                                          <p:stCondLst>
                                            <p:cond delay="0"/>
                                          </p:stCondLst>
                                        </p:cTn>
                                        <p:tgtEl>
                                          <p:spTgt spid="51205">
                                            <p:txEl>
                                              <p:pRg st="5" end="5"/>
                                            </p:txEl>
                                          </p:spTgt>
                                        </p:tgtEl>
                                        <p:attrNameLst>
                                          <p:attrName>style.visibility</p:attrName>
                                        </p:attrNameLst>
                                      </p:cBhvr>
                                      <p:to>
                                        <p:strVal val="visible"/>
                                      </p:to>
                                    </p:set>
                                    <p:anim calcmode="lin" valueType="num">
                                      <p:cBhvr additive="base">
                                        <p:cTn id="30" dur="1000" fill="hold"/>
                                        <p:tgtEl>
                                          <p:spTgt spid="51205">
                                            <p:txEl>
                                              <p:pRg st="5" end="5"/>
                                            </p:txEl>
                                          </p:spTgt>
                                        </p:tgtEl>
                                        <p:attrNameLst>
                                          <p:attrName>ppt_x</p:attrName>
                                        </p:attrNameLst>
                                      </p:cBhvr>
                                      <p:tavLst>
                                        <p:tav tm="0">
                                          <p:val>
                                            <p:strVal val="0-#ppt_w/2"/>
                                          </p:val>
                                        </p:tav>
                                        <p:tav tm="100000">
                                          <p:val>
                                            <p:strVal val="#ppt_x"/>
                                          </p:val>
                                        </p:tav>
                                      </p:tavLst>
                                    </p:anim>
                                    <p:anim calcmode="lin" valueType="num">
                                      <p:cBhvr additive="base">
                                        <p:cTn id="31" dur="1000" fill="hold"/>
                                        <p:tgtEl>
                                          <p:spTgt spid="51205">
                                            <p:txEl>
                                              <p:pRg st="5" end="5"/>
                                            </p:txEl>
                                          </p:spTgt>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2" presetClass="entr" presetSubtype="8" fill="hold" grpId="0" nodeType="afterEffect">
                                  <p:stCondLst>
                                    <p:cond delay="500"/>
                                  </p:stCondLst>
                                  <p:childTnLst>
                                    <p:set>
                                      <p:cBhvr>
                                        <p:cTn id="34" dur="1" fill="hold">
                                          <p:stCondLst>
                                            <p:cond delay="0"/>
                                          </p:stCondLst>
                                        </p:cTn>
                                        <p:tgtEl>
                                          <p:spTgt spid="51205">
                                            <p:txEl>
                                              <p:pRg st="6" end="6"/>
                                            </p:txEl>
                                          </p:spTgt>
                                        </p:tgtEl>
                                        <p:attrNameLst>
                                          <p:attrName>style.visibility</p:attrName>
                                        </p:attrNameLst>
                                      </p:cBhvr>
                                      <p:to>
                                        <p:strVal val="visible"/>
                                      </p:to>
                                    </p:set>
                                    <p:anim calcmode="lin" valueType="num">
                                      <p:cBhvr additive="base">
                                        <p:cTn id="35" dur="1000" fill="hold"/>
                                        <p:tgtEl>
                                          <p:spTgt spid="51205">
                                            <p:txEl>
                                              <p:pRg st="6" end="6"/>
                                            </p:txEl>
                                          </p:spTgt>
                                        </p:tgtEl>
                                        <p:attrNameLst>
                                          <p:attrName>ppt_x</p:attrName>
                                        </p:attrNameLst>
                                      </p:cBhvr>
                                      <p:tavLst>
                                        <p:tav tm="0">
                                          <p:val>
                                            <p:strVal val="0-#ppt_w/2"/>
                                          </p:val>
                                        </p:tav>
                                        <p:tav tm="100000">
                                          <p:val>
                                            <p:strVal val="#ppt_x"/>
                                          </p:val>
                                        </p:tav>
                                      </p:tavLst>
                                    </p:anim>
                                    <p:anim calcmode="lin" valueType="num">
                                      <p:cBhvr additive="base">
                                        <p:cTn id="36" dur="1000" fill="hold"/>
                                        <p:tgtEl>
                                          <p:spTgt spid="51205">
                                            <p:txEl>
                                              <p:pRg st="6" end="6"/>
                                            </p:txEl>
                                          </p:spTgt>
                                        </p:tgtEl>
                                        <p:attrNameLst>
                                          <p:attrName>ppt_y</p:attrName>
                                        </p:attrNameLst>
                                      </p:cBhvr>
                                      <p:tavLst>
                                        <p:tav tm="0">
                                          <p:val>
                                            <p:strVal val="#ppt_y"/>
                                          </p:val>
                                        </p:tav>
                                        <p:tav tm="100000">
                                          <p:val>
                                            <p:strVal val="#ppt_y"/>
                                          </p:val>
                                        </p:tav>
                                      </p:tavLst>
                                    </p:anim>
                                  </p:childTnLst>
                                </p:cTn>
                              </p:par>
                            </p:childTnLst>
                          </p:cTn>
                        </p:par>
                        <p:par>
                          <p:cTn id="37" fill="hold">
                            <p:stCondLst>
                              <p:cond delay="4000"/>
                            </p:stCondLst>
                            <p:childTnLst>
                              <p:par>
                                <p:cTn id="38" presetID="2" presetClass="entr" presetSubtype="8" fill="hold" grpId="0" nodeType="afterEffect">
                                  <p:stCondLst>
                                    <p:cond delay="500"/>
                                  </p:stCondLst>
                                  <p:childTnLst>
                                    <p:set>
                                      <p:cBhvr>
                                        <p:cTn id="39" dur="1" fill="hold">
                                          <p:stCondLst>
                                            <p:cond delay="0"/>
                                          </p:stCondLst>
                                        </p:cTn>
                                        <p:tgtEl>
                                          <p:spTgt spid="51205">
                                            <p:txEl>
                                              <p:pRg st="7" end="7"/>
                                            </p:txEl>
                                          </p:spTgt>
                                        </p:tgtEl>
                                        <p:attrNameLst>
                                          <p:attrName>style.visibility</p:attrName>
                                        </p:attrNameLst>
                                      </p:cBhvr>
                                      <p:to>
                                        <p:strVal val="visible"/>
                                      </p:to>
                                    </p:set>
                                    <p:anim calcmode="lin" valueType="num">
                                      <p:cBhvr additive="base">
                                        <p:cTn id="40" dur="1000" fill="hold"/>
                                        <p:tgtEl>
                                          <p:spTgt spid="51205">
                                            <p:txEl>
                                              <p:pRg st="7" end="7"/>
                                            </p:txEl>
                                          </p:spTgt>
                                        </p:tgtEl>
                                        <p:attrNameLst>
                                          <p:attrName>ppt_x</p:attrName>
                                        </p:attrNameLst>
                                      </p:cBhvr>
                                      <p:tavLst>
                                        <p:tav tm="0">
                                          <p:val>
                                            <p:strVal val="0-#ppt_w/2"/>
                                          </p:val>
                                        </p:tav>
                                        <p:tav tm="100000">
                                          <p:val>
                                            <p:strVal val="#ppt_x"/>
                                          </p:val>
                                        </p:tav>
                                      </p:tavLst>
                                    </p:anim>
                                    <p:anim calcmode="lin" valueType="num">
                                      <p:cBhvr additive="base">
                                        <p:cTn id="41" dur="1000" fill="hold"/>
                                        <p:tgtEl>
                                          <p:spTgt spid="51205">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build="p" autoUpdateAnimBg="0"/>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196</TotalTime>
  <Words>1376</Words>
  <Application>Microsoft Office PowerPoint</Application>
  <PresentationFormat>Pokaz na ekranie (4:3)</PresentationFormat>
  <Paragraphs>120</Paragraphs>
  <Slides>26</Slides>
  <Notes>18</Notes>
  <HiddenSlides>1</HiddenSlides>
  <MMClips>0</MMClips>
  <ScaleCrop>false</ScaleCrop>
  <HeadingPairs>
    <vt:vector size="6" baseType="variant">
      <vt:variant>
        <vt:lpstr>Motyw</vt:lpstr>
      </vt:variant>
      <vt:variant>
        <vt:i4>1</vt:i4>
      </vt:variant>
      <vt:variant>
        <vt:lpstr>Osadzone serwery OLE</vt:lpstr>
      </vt:variant>
      <vt:variant>
        <vt:i4>2</vt:i4>
      </vt:variant>
      <vt:variant>
        <vt:lpstr>Tytuły slajdów</vt:lpstr>
      </vt:variant>
      <vt:variant>
        <vt:i4>26</vt:i4>
      </vt:variant>
    </vt:vector>
  </HeadingPairs>
  <TitlesOfParts>
    <vt:vector size="29" baseType="lpstr">
      <vt:lpstr>Motyw pakietu Office</vt:lpstr>
      <vt:lpstr>Clip</vt:lpstr>
      <vt:lpstr>Document</vt:lpstr>
      <vt:lpstr>Wprowadzenie do symulacyjnej gry decyzyjne</vt:lpstr>
      <vt:lpstr>Plan prezentacji</vt:lpstr>
      <vt:lpstr>Cele stawiane grze to kształtowanie umiejętności z zakresu:</vt:lpstr>
      <vt:lpstr>Inne cele</vt:lpstr>
      <vt:lpstr>Inne cele c.d.</vt:lpstr>
      <vt:lpstr>Firma symulacyjna</vt:lpstr>
      <vt:lpstr>Pierwsze kroki</vt:lpstr>
      <vt:lpstr>Etapy gry</vt:lpstr>
      <vt:lpstr>Przebieg Symulacji</vt:lpstr>
      <vt:lpstr>Przebieg Symulacji</vt:lpstr>
      <vt:lpstr>Przebieg Symulacji</vt:lpstr>
      <vt:lpstr>Założenia i zasady gry, podstawowe obszary decyzyjne</vt:lpstr>
      <vt:lpstr>Arkusz MENU</vt:lpstr>
      <vt:lpstr>Arkusz Dane</vt:lpstr>
      <vt:lpstr>Arkusz ZDOLNOŚCI</vt:lpstr>
      <vt:lpstr>Arkusz Zatrudnienie i szkolenie </vt:lpstr>
      <vt:lpstr>Arkusz Zatrudnienie i szkolenie </vt:lpstr>
      <vt:lpstr>Arkusz JAKOŚĆ</vt:lpstr>
      <vt:lpstr>Arkusz PRZETARGI</vt:lpstr>
      <vt:lpstr>Arkusz PRZETARGI</vt:lpstr>
      <vt:lpstr>Arkusz KREDYTY I LOKATY</vt:lpstr>
      <vt:lpstr>Arkusz KREDYTY I LOKATY</vt:lpstr>
      <vt:lpstr>Arkusz Sprawozdania finansowe</vt:lpstr>
      <vt:lpstr>Arkusz Sprawozdania finansowe</vt:lpstr>
      <vt:lpstr>Arkusz Sprawozdania finansowe</vt:lpstr>
      <vt:lpstr>Przykładowy sposób obliczania punktacji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jkorzeniak</dc:creator>
  <cp:lastModifiedBy>Karol</cp:lastModifiedBy>
  <cp:revision>28</cp:revision>
  <dcterms:created xsi:type="dcterms:W3CDTF">2011-08-03T10:37:52Z</dcterms:created>
  <dcterms:modified xsi:type="dcterms:W3CDTF">2013-05-07T18:00:17Z</dcterms:modified>
</cp:coreProperties>
</file>