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sldIdLst>
    <p:sldId id="29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93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75" autoAdjust="0"/>
    <p:restoredTop sz="94660"/>
  </p:normalViewPr>
  <p:slideViewPr>
    <p:cSldViewPr snapToGrid="0">
      <p:cViewPr varScale="1">
        <p:scale>
          <a:sx n="90" d="100"/>
          <a:sy n="90" d="100"/>
        </p:scale>
        <p:origin x="-475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648113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631978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497288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0843630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232220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9131877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9941639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6593891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0890711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6793782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5117794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598671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002257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1404610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0663814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03389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5198211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E1B5B2E-B900-473B-AEBF-3D3C69134069}" type="datetimeFigureOut">
              <a:rPr lang="pl-PL" smtClean="0"/>
              <a:pPr/>
              <a:t>2014-12-12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D455B08-8046-4207-B19D-6EF82ED6411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4527513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skocznia1.P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cykloida.PN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rozbieg1.PNG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rozbieg2.PNG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zymaniec_2\Desktop\skocznia_pokaz\zeskok.PNG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skoczk_sila.PNG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file:///D:\skocznia_pokaz\skrzydlo.PNG" TargetMode="External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norheim.PNG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recknagel.PNG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fortuna.PNG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ma&#322;ysz.PNG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file:///D:\skocznia_pokaz\skoczek1.PNG" TargetMode="Externa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logo_kapital_ludzki-1024x3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14027" y="253577"/>
            <a:ext cx="2352040" cy="755685"/>
          </a:xfrm>
          <a:prstGeom prst="rect">
            <a:avLst/>
          </a:prstGeom>
        </p:spPr>
      </p:pic>
      <p:pic>
        <p:nvPicPr>
          <p:cNvPr id="10" name="Obraz 9" descr="Logowa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06036" y="118536"/>
            <a:ext cx="700957" cy="914398"/>
          </a:xfrm>
          <a:prstGeom prst="rect">
            <a:avLst/>
          </a:prstGeom>
        </p:spPr>
      </p:pic>
      <p:pic>
        <p:nvPicPr>
          <p:cNvPr id="11" name="Obraz 10" descr="Logo-Europejski-Fundusz-Społeczn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23198" y="165101"/>
            <a:ext cx="3428999" cy="1031950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3098800" y="1811866"/>
            <a:ext cx="58250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projekt nr </a:t>
            </a:r>
            <a:r>
              <a:rPr lang="pl-PL" sz="1600" dirty="0" smtClean="0">
                <a:solidFill>
                  <a:schemeClr val="bg1"/>
                </a:solidFill>
              </a:rPr>
              <a:t>POKL.03.03.04-00-110/12</a:t>
            </a:r>
            <a:endParaRPr lang="pl-PL" sz="1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l-PL" dirty="0" smtClean="0">
                <a:solidFill>
                  <a:schemeClr val="bg1"/>
                </a:solidFill>
              </a:rPr>
              <a:t>„Z Wojskową Akademią Techniczną nauka jest fascynująca!” 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3143058" y="2633132"/>
            <a:ext cx="57277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</a:rPr>
              <a:t>WYKŁAD Z FIZYKI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</a:rPr>
              <a:t>dla uczestników projektu w dniu 6.12.2014 r.</a:t>
            </a:r>
            <a:endParaRPr lang="pl-PL" sz="2400" dirty="0">
              <a:solidFill>
                <a:schemeClr val="bg1"/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2226733" y="6426201"/>
            <a:ext cx="7401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>
                <a:solidFill>
                  <a:schemeClr val="bg1"/>
                </a:solidFill>
              </a:rPr>
              <a:t>Projekt współfinansowany przez Unię Europejską w ramach Europejskiego Funduszu Społecznego</a:t>
            </a:r>
            <a:endParaRPr lang="pl-PL" sz="1400" dirty="0" smtClean="0">
              <a:solidFill>
                <a:schemeClr val="bg1"/>
              </a:solidFill>
            </a:endParaRPr>
          </a:p>
        </p:txBody>
      </p:sp>
      <p:pic>
        <p:nvPicPr>
          <p:cNvPr id="17" name="Obraz 16" descr="ace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41483" y="254000"/>
            <a:ext cx="834441" cy="770466"/>
          </a:xfrm>
          <a:prstGeom prst="rect">
            <a:avLst/>
          </a:prstGeom>
        </p:spPr>
      </p:pic>
      <p:sp>
        <p:nvSpPr>
          <p:cNvPr id="13" name="Prostokąt 12"/>
          <p:cNvSpPr/>
          <p:nvPr/>
        </p:nvSpPr>
        <p:spPr>
          <a:xfrm>
            <a:off x="1371600" y="3862401"/>
            <a:ext cx="92322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„O </a:t>
            </a:r>
            <a:r>
              <a:rPr lang="pl-PL" sz="36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pewnych aspektach dynamicznych </a:t>
            </a:r>
            <a:endParaRPr lang="pl-PL" sz="3600" dirty="0" smtClean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ctr"/>
            <a:r>
              <a:rPr lang="pl-PL" sz="36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skoczni narciarskich”</a:t>
            </a:r>
            <a:endParaRPr lang="pl-PL" sz="3600" dirty="0">
              <a:solidFill>
                <a:schemeClr val="bg1"/>
              </a:solidFill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7118649" y="5225535"/>
            <a:ext cx="2374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</a:rPr>
              <a:t>dr Arkadiusz </a:t>
            </a:r>
            <a:r>
              <a:rPr lang="pl-PL" dirty="0" err="1" smtClean="0">
                <a:solidFill>
                  <a:schemeClr val="bg1"/>
                </a:solidFill>
              </a:rPr>
              <a:t>Szymaniec</a:t>
            </a:r>
            <a:endParaRPr lang="pl-PL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pole tekstowe 3"/>
              <p:cNvSpPr txBox="1"/>
              <p:nvPr/>
            </p:nvSpPr>
            <p:spPr>
              <a:xfrm>
                <a:off x="711200" y="741680"/>
                <a:ext cx="11125200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pl-PL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Wprowadzenie: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pl-PL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Rozważmy model skoczni narciarskiej, w którym na skoczka narciarskiego o masie m działa jedynie siła grawitacji skierowana przeciwnie do zwrotu osi OY w kartezjańskim układzie współrzędnych. Opór powietrza i tarcie w naszych rozważaniach pomijamy. Skoczek rozpoczyna zjazd z rozbiegu w chwili początkowej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sz="32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pl-PL" sz="32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pl-PL" sz="32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z prędkością początkową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sz="32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pl-PL" sz="32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W kartezjańskim układzie współrzędnych OXY model skoczni narciarskiej opisany jest krzywymi:</a:t>
                </a:r>
              </a:p>
              <a:p>
                <a:pPr algn="just"/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pole tekstow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741680"/>
                <a:ext cx="11125200" cy="5509200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425" t="-1550" r="-137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8692793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638286" y="412974"/>
                <a:ext cx="11213054" cy="5893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Tx/>
                  <a:buChar char="-"/>
                </a:pP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Rozbieg skoczni (krzywa łącząca punkty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(−</m:t>
                    </m:r>
                    <m:f>
                      <m:f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𝜋</m:t>
                        </m:r>
                      </m:num>
                      <m:den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(0,0)</m:t>
                    </m:r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jest połową łuku cykloidy o równaniu: </a:t>
                </a: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d>
                      <m:d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</m:d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[</m:t>
                        </m:r>
                        <m:r>
                          <a:rPr lang="pl-P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d>
                          <m:dPr>
                            <m:ctrlPr>
                              <a:rPr lang="pl-PL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pl-PL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</m:d>
                        <m:r>
                          <a:rPr lang="pl-P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r>
                          <a:rPr lang="pl-P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d>
                          <m:dPr>
                            <m:ctrlPr>
                              <a:rPr lang="pl-PL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pl-PL" sz="28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</m:d>
                        <m:r>
                          <a:rPr lang="pl-PL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]</m:t>
                        </m:r>
                      </m:e>
                      <m:sup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[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𝜋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−</m:t>
                        </m:r>
                        <m:func>
                          <m:funcPr>
                            <m:ctrlPr>
                              <a:rPr lang="pl-PL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pl-PL" sz="28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sin</m:t>
                            </m:r>
                          </m:fName>
                          <m:e>
                            <m:d>
                              <m:dPr>
                                <m:ctrlPr>
                                  <a:rPr lang="pl-PL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pl-PL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</m:d>
                          </m:e>
                        </m:func>
                        <m:r>
                          <a:rPr lang="pl-PL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, 1+</m:t>
                        </m:r>
                        <m:func>
                          <m:funcPr>
                            <m:ctrlPr>
                              <a:rPr lang="pl-PL" sz="2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pl-PL" sz="2800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cos</m:t>
                            </m:r>
                          </m:fName>
                          <m:e>
                            <m:d>
                              <m:dPr>
                                <m:ctrlPr>
                                  <a:rPr lang="pl-PL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pl-PL" sz="28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e>
                            </m:d>
                          </m:e>
                        </m:func>
                        <m:r>
                          <a:rPr lang="pl-PL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]</m:t>
                        </m:r>
                      </m:e>
                      <m:sup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     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∈[0, 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𝜋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endParaRPr lang="pl-PL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 Próg skoczni jest odcinkiem o długości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2 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łączącym punkty o współrzędnych </a:t>
                </a:r>
                <a14:m>
                  <m:oMath xmlns:m="http://schemas.openxmlformats.org/officeDocument/2006/math">
                    <m:r>
                      <a:rPr lang="pl-PL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  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d>
                      <m:d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0,0</m:t>
                        </m:r>
                      </m:e>
                    </m:d>
                    <m:r>
                      <a:rPr lang="pl-PL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pl-PL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i</m:t>
                    </m:r>
                    <m:r>
                      <a:rPr lang="pl-PL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pl-PL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a:rPr lang="pl-PL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(0,−2)</m:t>
                    </m:r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 Zeskok skoczni jest modelowany dwoma parabolami:</a:t>
                </a:r>
              </a:p>
              <a:p>
                <a:r>
                  <a:rPr lang="pl-PL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pl-PL" sz="280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d>
                      <m:d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d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d>
                      <m:dPr>
                        <m:begChr m:val="{"/>
                        <m:endChr m:val=""/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pl-PL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2−</m:t>
                                  </m:r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  <m: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h</m:t>
                                      </m:r>
                                    </m:e>
                                    <m:sup>
                                      <m: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sSup>
                                <m:sSupPr>
                                  <m:ctrlP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m:rPr>
                                  <m:brk m:alnAt="7"/>
                                </m:rP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2,</m:t>
                              </m:r>
                            </m:e>
                            <m:e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∈[0, 2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]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−2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  <m: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h</m:t>
                                      </m:r>
                                    </m:e>
                                    <m:sup>
                                      <m:r>
                                        <a:rPr lang="pl-PL" sz="28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  <m:sSup>
                                <m:sSupPr>
                                  <m:ctrlP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2(2−</m:t>
                                  </m:r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pl-PL" sz="28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</m:den>
                              </m:f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−6,</m:t>
                              </m:r>
                            </m:e>
                            <m:e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∈[2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4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a:rPr lang="pl-PL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]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pl-PL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łączącymi punkty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𝐶</m:t>
                    </m:r>
                    <m:d>
                      <m:d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0, −2</m:t>
                        </m:r>
                      </m:e>
                    </m:d>
                    <m:r>
                      <a:rPr lang="pl-PL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pl-PL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lang="pl-PL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(2</m:t>
                    </m:r>
                    <m:r>
                      <a:rPr lang="pl-PL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pl-PL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−</m:t>
                    </m:r>
                    <m:r>
                      <a:rPr lang="pl-PL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pl-PL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𝐸</m:t>
                    </m:r>
                    <m:d>
                      <m:dPr>
                        <m:ctrlP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−2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</m:e>
                    </m:d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Tx/>
                  <a:buChar char="-"/>
                </a:pP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Skoczek opuszcza próg skoczni nie odbijając się.</a:t>
                </a:r>
              </a:p>
              <a:p>
                <a:r>
                  <a:rPr lang="pl-PL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Sytuację obrazuje rysunek:</a:t>
                </a:r>
                <a:endParaRPr lang="pl-PL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286" y="412974"/>
                <a:ext cx="11213054" cy="5893793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142" t="-310" r="-1033" b="-196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9414226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95" y="179294"/>
            <a:ext cx="11698940" cy="65083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042220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08212" y="555812"/>
            <a:ext cx="82589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obliczeń przyjmujemy następujące założenia: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pole tekstowe 4"/>
              <p:cNvSpPr txBox="1"/>
              <p:nvPr/>
            </p:nvSpPr>
            <p:spPr>
              <a:xfrm>
                <a:off x="1048871" y="1819835"/>
                <a:ext cx="692683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Wysokość rozbiegu wynosi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=100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871" y="1819835"/>
                <a:ext cx="6926833" cy="584775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2201" t="-14737" b="-3368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pole tekstowe 5"/>
              <p:cNvSpPr txBox="1"/>
              <p:nvPr/>
            </p:nvSpPr>
            <p:spPr>
              <a:xfrm>
                <a:off x="1048871" y="2791470"/>
                <a:ext cx="65613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Masa skoczka jest równa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=50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𝑘𝑔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871" y="2791470"/>
                <a:ext cx="6561348" cy="584775"/>
              </a:xfrm>
              <a:prstGeom prst="rect">
                <a:avLst/>
              </a:prstGeom>
              <a:blipFill rotWithShape="0">
                <a:blip r:embed="rId3" cstate="print"/>
                <a:stretch>
                  <a:fillRect l="-2323" t="-14583" b="-3229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7" name="pole tekstowe 6"/>
              <p:cNvSpPr txBox="1"/>
              <p:nvPr/>
            </p:nvSpPr>
            <p:spPr>
              <a:xfrm>
                <a:off x="1048871" y="3763105"/>
                <a:ext cx="8207760" cy="748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Przyśpieszenie ziemskie ma wartość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𝑔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=9 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pole tekstow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871" y="3763105"/>
                <a:ext cx="8207760" cy="748666"/>
              </a:xfrm>
              <a:prstGeom prst="rect">
                <a:avLst/>
              </a:prstGeom>
              <a:blipFill rotWithShape="0">
                <a:blip r:embed="rId4" cstate="print"/>
                <a:stretch>
                  <a:fillRect l="-1857" t="-4065" b="-1056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pole tekstowe 7"/>
          <p:cNvSpPr txBox="1"/>
          <p:nvPr/>
        </p:nvSpPr>
        <p:spPr>
          <a:xfrm>
            <a:off x="1048871" y="4898631"/>
            <a:ext cx="98294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W rozważaniach stosujemy wyłącznie miarę łukową kąta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83993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43435" y="654423"/>
            <a:ext cx="30556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Uwagi o notacji:</a:t>
            </a:r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43435" y="1488141"/>
            <a:ext cx="12117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Wektory oznaczamy literami alfabetu łacińskiego (bez użycia strzałek).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pole tekstowe 3"/>
              <p:cNvSpPr txBox="1"/>
              <p:nvPr/>
            </p:nvSpPr>
            <p:spPr>
              <a:xfrm>
                <a:off x="143434" y="2209800"/>
                <a:ext cx="7584192" cy="6481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Długość wektora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𝑣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oznaczamy przez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</m:d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pole tekstow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434" y="2209800"/>
                <a:ext cx="7584192" cy="648191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2090" t="-8491" b="-2358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pole tekstowe 4"/>
              <p:cNvSpPr txBox="1"/>
              <p:nvPr/>
            </p:nvSpPr>
            <p:spPr>
              <a:xfrm>
                <a:off x="143434" y="2994876"/>
                <a:ext cx="12377427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Standardowy iloczyn skalarny wektorów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𝑢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pl-PL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pl-PL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]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sSup>
                      <m:sSup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]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</m:oMath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oznaczamy przez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sSub>
                      <m:sSub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434" y="2994876"/>
                <a:ext cx="12377427" cy="1077218"/>
              </a:xfrm>
              <a:prstGeom prst="rect">
                <a:avLst/>
              </a:prstGeom>
              <a:blipFill rotWithShape="0">
                <a:blip r:embed="rId3" cstate="print"/>
                <a:stretch>
                  <a:fillRect l="-1281" t="-7345" b="-1694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pole tekstowe 5"/>
              <p:cNvSpPr txBox="1"/>
              <p:nvPr/>
            </p:nvSpPr>
            <p:spPr>
              <a:xfrm>
                <a:off x="143434" y="4208979"/>
                <a:ext cx="10839506" cy="16330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Wektor przyśpieszenia ziemskiego, wobec przyjętego układu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współrzędnych, oznaczamy przez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[0, −</m:t>
                        </m:r>
                        <m:r>
                          <a:rPr lang="pl-PL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  <m:r>
                          <a:rPr lang="pl-PL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]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jego długość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przez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𝐺</m:t>
                            </m:r>
                          </m:e>
                        </m:d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𝑔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434" y="4208979"/>
                <a:ext cx="10839506" cy="1633076"/>
              </a:xfrm>
              <a:prstGeom prst="rect">
                <a:avLst/>
              </a:prstGeom>
              <a:blipFill rotWithShape="0">
                <a:blip r:embed="rId4" cstate="print"/>
                <a:stretch>
                  <a:fillRect l="-1462" t="-5224" r="-450" b="-895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586869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10988" y="1290917"/>
            <a:ext cx="15069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Ważne:</a:t>
            </a:r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10988" y="3047999"/>
            <a:ext cx="110594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Wobec zaniedbania sił tarcia i oporu powietrza, ruch w polu</a:t>
            </a:r>
          </a:p>
          <a:p>
            <a:r>
              <a:rPr lang="pl-PL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iły grawitacyjnej jest ruchem w polu siły zachowawczej. </a:t>
            </a:r>
          </a:p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Zatem spełniona jest zasada zachowania energii mechanicznej.</a:t>
            </a:r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2854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04800" y="690282"/>
            <a:ext cx="1426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Etap I:</a:t>
            </a:r>
            <a:endParaRPr lang="pl-PL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04800" y="1451247"/>
            <a:ext cx="93469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Modelowanie i analiza rozbiegu skoczni narciarskiej</a:t>
            </a:r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04800" y="2212212"/>
            <a:ext cx="113902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Rozbieg skoczni narciarskiej jest modelowany równaniem cykloidy,</a:t>
            </a:r>
          </a:p>
          <a:p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rzywej będącej rozwiązaniem zagadnienia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brahistochrony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04800" y="3465620"/>
            <a:ext cx="1144736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Zagadnienie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brahistochrony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jest to zadanie postawione przez Jakuba</a:t>
            </a:r>
          </a:p>
          <a:p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Bernoulli’ego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 następującej postaci: wyznaczyć krzywą, po której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zsuwa się punkt materialny (bez tarcia i oporu powietrza) od punktu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do punktu B pod wpływem siły grawitacji w najkrótszym czasie.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Rozwiązaniem zadania jest krzywa zwana cykloidą.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57234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47705" y="645459"/>
            <a:ext cx="1882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Cykloida.</a:t>
            </a:r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47705" y="1801906"/>
            <a:ext cx="1194429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Cykloida jest to krzywa jaką zakreśla punkt okręgu toczącego się bez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poślizgu po pewnej prostej. Aby wyznaczyć równanie parametryczne</a:t>
            </a:r>
          </a:p>
          <a:p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ykloidy rozważmy okrąg o promieniu r toczący się bez poślizgu po</a:t>
            </a:r>
          </a:p>
          <a:p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 OX w jej dodatnim kierunku. Przyjmijmy, że w chwili początkowej</a:t>
            </a:r>
          </a:p>
          <a:p>
            <a:pPr algn="just"/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ś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rodek okręgu jest położony na osi OY, a punkt kreślący krzywą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pokry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algn="just"/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się ze środkiem układu współrzędnych.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40659" y="5459506"/>
            <a:ext cx="46313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Sytuację obrazuje rysunek: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7250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375" y="375984"/>
            <a:ext cx="8561295" cy="62836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65384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40523" y="385482"/>
            <a:ext cx="1195147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Toczący się okrąg wykonuje obrót o kąt s mierzony (zgodnie z ruchem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wskazówek zegara) od ujemnej części osi OY do promienia wodzącego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punktu kreślącego cykloidę. Równanie parametryczne cykloidy ma 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postać.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1911140" y="3017467"/>
                <a:ext cx="8304901" cy="11908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𝑆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d>
                        <m:dPr>
                          <m:begChr m:val="{"/>
                          <m:endChr m:val="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d>
                                  <m:dPr>
                                    <m:ctrlPr>
                                      <a:rPr lang="pl-PL" sz="32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pl-PL" sz="32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  <m:r>
                                  <m:rPr>
                                    <m:brk m:alnAt="7"/>
                                  </m:r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𝑟</m:t>
                                </m:r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 −</m:t>
                                </m:r>
                                <m:func>
                                  <m:funcPr>
                                    <m:ctrlPr>
                                      <a:rPr lang="pl-PL" sz="32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  <m:brk m:alnAt="7"/>
                                      </m:rPr>
                                      <a:rPr lang="pl-PL" sz="3200" b="0" i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s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sz="3200" b="0" i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in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pl-PL" sz="3200" b="0" i="1" smtClean="0">
                                            <a:latin typeface="Cambria Math" panose="020405030504060302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m:rPr>
                                            <m:brk m:alnAt="7"/>
                                          </m:rPr>
                                          <a:rPr lang="pl-PL" sz="3200" b="0" i="1" smtClean="0">
                                            <a:latin typeface="Cambria Math" panose="02040503050406030204" pitchFamily="18" charset="0"/>
                                            <a:cs typeface="Times New Roman" panose="02020603050405020304" pitchFamily="18" charset="0"/>
                                          </a:rPr>
                                          <m:t>𝑠</m:t>
                                        </m:r>
                                      </m:e>
                                    </m:d>
                                  </m:e>
                                </m:func>
                                <m:r>
                                  <m:rPr>
                                    <m:brk m:alnAt="7"/>
                                  </m:r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</m:mr>
                            <m:mr>
                              <m:e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𝑦</m:t>
                                </m:r>
                                <m:d>
                                  <m:dPr>
                                    <m:ctrlPr>
                                      <a:rPr lang="pl-PL" sz="32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pl-PL" sz="32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𝑠</m:t>
                                    </m:r>
                                  </m:e>
                                </m:d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𝑟</m:t>
                                </m:r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(1−</m:t>
                                </m:r>
                                <m:func>
                                  <m:funcPr>
                                    <m:ctrlPr>
                                      <a:rPr lang="pl-PL" sz="32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pl-PL" sz="3200" b="0" i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cos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pl-PL" sz="3200" b="0" i="1" smtClean="0">
                                            <a:latin typeface="Cambria Math" panose="02040503050406030204" pitchFamily="18" charset="0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pl-PL" sz="3200" b="0" i="1" smtClean="0">
                                            <a:latin typeface="Cambria Math" panose="02040503050406030204" pitchFamily="18" charset="0"/>
                                            <a:cs typeface="Times New Roman" panose="02020603050405020304" pitchFamily="18" charset="0"/>
                                          </a:rPr>
                                          <m:t>𝑠</m:t>
                                        </m:r>
                                      </m:e>
                                    </m:d>
                                  </m:e>
                                </m:func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</m:mr>
                          </m:m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,  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𝑑𝑙𝑎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  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≥0</m:t>
                          </m:r>
                        </m:e>
                      </m:d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1140" y="3017467"/>
                <a:ext cx="8304901" cy="1190839"/>
              </a:xfrm>
              <a:prstGeom prst="rect">
                <a:avLst/>
              </a:prstGeom>
              <a:blipFill rotWithShape="0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pole tekstowe 3"/>
              <p:cNvSpPr txBox="1"/>
              <p:nvPr/>
            </p:nvSpPr>
            <p:spPr>
              <a:xfrm>
                <a:off x="240523" y="4778189"/>
                <a:ext cx="11646137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Rozbieg naszej modelowej skoczni jest cykloidą odwróconą, w której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przyjęto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𝑟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type m:val="skw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pole tekstow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523" y="4778189"/>
                <a:ext cx="11646137" cy="1077218"/>
              </a:xfrm>
              <a:prstGeom prst="rect">
                <a:avLst/>
              </a:prstGeom>
              <a:blipFill rotWithShape="0">
                <a:blip r:embed="rId3" cstate="print"/>
                <a:stretch>
                  <a:fillRect l="-1308" t="-7910" r="-419" b="-1694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5826895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475129" y="636494"/>
                <a:ext cx="11291424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 oparciu o zasadę zachowania energii mechanicznej wyznaczamy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równanie ruchu skoczka po rozbiegu, przyjmując czas początkowy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=0. 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Wówczas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129" y="636494"/>
                <a:ext cx="11291424" cy="1569660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404" t="-5426" r="-216" b="-1124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833717" y="2617694"/>
                <a:ext cx="10312951" cy="18309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𝑆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f>
                                    <m:fPr>
                                      <m:ctrlP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  <m: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𝑔</m:t>
                                      </m:r>
                                    </m:num>
                                    <m:den>
                                      <m: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h</m:t>
                                      </m:r>
                                    </m:den>
                                  </m:f>
                                </m:e>
                              </m:rad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 −</m:t>
                              </m:r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𝑠𝑖𝑛</m:t>
                              </m:r>
                              <m:d>
                                <m:dPr>
                                  <m:ctrlP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</m:t>
                                          </m:r>
                                        </m:num>
                                        <m:den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h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pl-PL" sz="32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𝜋</m:t>
                              </m:r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1+</m:t>
                              </m:r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𝑐𝑜𝑠</m:t>
                              </m:r>
                              <m:d>
                                <m:dPr>
                                  <m:ctrlP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</m:t>
                                          </m:r>
                                        </m:num>
                                        <m:den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h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717" y="2617694"/>
                <a:ext cx="10312951" cy="1830950"/>
              </a:xfrm>
              <a:prstGeom prst="rect">
                <a:avLst/>
              </a:prstGeom>
              <a:blipFill rotWithShape="0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pole tekstowe 3"/>
              <p:cNvSpPr txBox="1"/>
              <p:nvPr/>
            </p:nvSpPr>
            <p:spPr>
              <a:xfrm>
                <a:off x="475129" y="5100918"/>
                <a:ext cx="190064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Dla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≥0.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pole tekstow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129" y="5100918"/>
                <a:ext cx="1900649" cy="584775"/>
              </a:xfrm>
              <a:prstGeom prst="rect">
                <a:avLst/>
              </a:prstGeom>
              <a:blipFill rotWithShape="0">
                <a:blip r:embed="rId4" cstate="print"/>
                <a:stretch>
                  <a:fillRect l="-8333" t="-14583" b="-3229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9736946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37882" y="672353"/>
            <a:ext cx="794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Wektor prędkości skoczka na rozbiegu wynosi: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735106" y="1604683"/>
                <a:ext cx="10423431" cy="18374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𝑔h</m:t>
                              </m:r>
                            </m:num>
                            <m:den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rad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1−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𝑐𝑜𝑠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𝑔h</m:t>
                                          </m:r>
                                        </m:num>
                                        <m:den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 </m:t>
                                  </m:r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−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𝑠𝑖𝑛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𝑔h</m:t>
                                          </m:r>
                                        </m:num>
                                        <m:den>
                                          <m:r>
                                            <a:rPr lang="pl-PL" sz="3200" i="1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106" y="1604683"/>
                <a:ext cx="10423431" cy="1837491"/>
              </a:xfrm>
              <a:prstGeom prst="rect">
                <a:avLst/>
              </a:prstGeom>
              <a:blipFill rotWithShape="0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ole tekstowe 3"/>
          <p:cNvSpPr txBox="1"/>
          <p:nvPr/>
        </p:nvSpPr>
        <p:spPr>
          <a:xfrm>
            <a:off x="537882" y="3684494"/>
            <a:ext cx="4358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jego długość jest równa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pole tekstowe 4"/>
              <p:cNvSpPr txBox="1"/>
              <p:nvPr/>
            </p:nvSpPr>
            <p:spPr>
              <a:xfrm>
                <a:off x="3188630" y="4565378"/>
                <a:ext cx="5516382" cy="16901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𝑣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𝑔h</m:t>
                          </m:r>
                        </m:e>
                      </m:ra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𝑠𝑖𝑛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f>
                                <m:f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𝑔</m:t>
                                  </m:r>
                                </m:num>
                                <m:den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</m:den>
                              </m:f>
                            </m:e>
                          </m:rad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8630" y="4565378"/>
                <a:ext cx="5516382" cy="1690143"/>
              </a:xfrm>
              <a:prstGeom prst="rect">
                <a:avLst/>
              </a:prstGeom>
              <a:blipFill rotWithShape="0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7111485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31694" y="663388"/>
            <a:ext cx="1105700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Wektor przyśpieszenia skoczka z uwzględnieniem przyśpieszenia 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ziemskiego wyraża się wzorem: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1013012" y="1884748"/>
                <a:ext cx="10564943" cy="17876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′′</m:t>
                          </m:r>
                        </m:sup>
                      </m:sSup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𝐺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𝑠𝑖𝑛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</m:t>
                                          </m:r>
                                        </m:num>
                                        <m:den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h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−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𝑐𝑜𝑠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</m:t>
                                          </m:r>
                                        </m:num>
                                        <m:den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h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012" y="1884748"/>
                <a:ext cx="10564943" cy="1787669"/>
              </a:xfrm>
              <a:prstGeom prst="rect">
                <a:avLst/>
              </a:prstGeom>
              <a:blipFill rotWithShape="0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ole tekstowe 3"/>
          <p:cNvSpPr txBox="1"/>
          <p:nvPr/>
        </p:nvSpPr>
        <p:spPr>
          <a:xfrm>
            <a:off x="331694" y="3722422"/>
            <a:ext cx="69028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Długość wektora przyśpieszenia wynosi: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pole tekstowe 4"/>
              <p:cNvSpPr txBox="1"/>
              <p:nvPr/>
            </p:nvSpPr>
            <p:spPr>
              <a:xfrm>
                <a:off x="2871947" y="4357202"/>
                <a:ext cx="6422977" cy="19318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𝑔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1+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𝑠𝑖𝑛</m:t>
                          </m:r>
                          <m:d>
                            <m:d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ad>
                                <m:radPr>
                                  <m:degHide m:val="on"/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f>
                                    <m:fPr>
                                      <m:ctrlP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  <m: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𝑔</m:t>
                                      </m:r>
                                    </m:num>
                                    <m:den>
                                      <m: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h</m:t>
                                      </m:r>
                                    </m:den>
                                  </m:f>
                                </m:e>
                              </m:ra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1947" y="4357202"/>
                <a:ext cx="6422977" cy="1931811"/>
              </a:xfrm>
              <a:prstGeom prst="rect">
                <a:avLst/>
              </a:prstGeom>
              <a:blipFill rotWithShape="0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2521397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09601" y="3702424"/>
            <a:ext cx="1040381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Czas zjazdu skoczka po rozbiegu, po uwzględnieniu równania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trajektorii, wynosi: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4046696" y="4952653"/>
                <a:ext cx="3773341" cy="15473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l-PL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b>
                      </m:sSub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𝜋</m:t>
                      </m:r>
                      <m:rad>
                        <m:radPr>
                          <m:degHide m:val="on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num>
                            <m:den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≈7,4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</m:t>
                      </m:r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6696" y="4952653"/>
                <a:ext cx="3773341" cy="1547347"/>
              </a:xfrm>
              <a:prstGeom prst="rect">
                <a:avLst/>
              </a:prstGeom>
              <a:blipFill rotWithShape="0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ole tekstowe 3"/>
          <p:cNvSpPr txBox="1"/>
          <p:nvPr/>
        </p:nvSpPr>
        <p:spPr>
          <a:xfrm>
            <a:off x="466165" y="448235"/>
            <a:ext cx="109344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Składowa normalna do rozbiegu siły odśrodkowej (siły pozornej)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działającej na skoczka przyjmuje wartość: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pole tekstowe 4"/>
              <p:cNvSpPr txBox="1"/>
              <p:nvPr/>
            </p:nvSpPr>
            <p:spPr>
              <a:xfrm>
                <a:off x="1771651" y="1698463"/>
                <a:ext cx="8323432" cy="18309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l-PL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sub>
                      </m:sSub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=−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𝑠𝑖𝑛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</m:t>
                                          </m:r>
                                        </m:num>
                                        <m:den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h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1−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𝑐𝑜𝑠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ad>
                                    <m:radPr>
                                      <m:degHide m:val="on"/>
                                      <m:ctrlP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f>
                                        <m:fPr>
                                          <m:ctrlP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𝑔</m:t>
                                          </m:r>
                                        </m:num>
                                        <m:den>
                                          <m:r>
                                            <a:rPr lang="pl-PL" sz="3200" b="0" i="1" smtClean="0">
                                              <a:latin typeface="Cambria Math" panose="02040503050406030204" pitchFamily="18" charset="0"/>
                                              <a:cs typeface="Times New Roman" panose="02020603050405020304" pitchFamily="18" charset="0"/>
                                            </a:rPr>
                                            <m:t>h</m:t>
                                          </m:r>
                                        </m:den>
                                      </m:f>
                                    </m:e>
                                  </m:rad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1651" y="1698463"/>
                <a:ext cx="8323432" cy="1830950"/>
              </a:xfrm>
              <a:prstGeom prst="rect">
                <a:avLst/>
              </a:prstGeom>
              <a:blipFill rotWithShape="0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6792517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354" y="559203"/>
            <a:ext cx="6888028" cy="60193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295950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247705" y="197224"/>
                <a:ext cx="11944295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Podsumowując dotychczasowe rozważania, na końcu rozbiegu skoczek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osiąga następujące parametry dynamiczne dla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=7,4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05" y="197224"/>
                <a:ext cx="11944295" cy="1077218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327" t="-7910" r="-306" b="-1694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322729" y="1283407"/>
                <a:ext cx="10037428" cy="768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Prędkość końcowa: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𝑔h</m:t>
                        </m:r>
                      </m:e>
                    </m:rad>
                    <m:sSup>
                      <m:sSupPr>
                        <m:ctrlPr>
                          <a:rPr lang="pl-PL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[1, 0]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pl-P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42,43 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729" y="1283407"/>
                <a:ext cx="10037428" cy="768095"/>
              </a:xfrm>
              <a:prstGeom prst="rect">
                <a:avLst/>
              </a:prstGeom>
              <a:blipFill rotWithShape="0">
                <a:blip r:embed="rId3" cstate="print"/>
                <a:stretch>
                  <a:fillRect l="-1579" t="-1587" b="-1031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pole tekstowe 3"/>
              <p:cNvSpPr txBox="1"/>
              <p:nvPr/>
            </p:nvSpPr>
            <p:spPr>
              <a:xfrm>
                <a:off x="247705" y="2521996"/>
                <a:ext cx="9287799" cy="748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Przyśpieszenie końcowe: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[0, 0]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=0 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pole tekstow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05" y="2521996"/>
                <a:ext cx="9287799" cy="748666"/>
              </a:xfrm>
              <a:prstGeom prst="rect">
                <a:avLst/>
              </a:prstGeom>
              <a:blipFill rotWithShape="0">
                <a:blip r:embed="rId4" cstate="print"/>
                <a:stretch>
                  <a:fillRect l="-1707" t="-4065" b="-1056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pole tekstowe 5"/>
              <p:cNvSpPr txBox="1"/>
              <p:nvPr/>
            </p:nvSpPr>
            <p:spPr>
              <a:xfrm>
                <a:off x="247705" y="3863562"/>
                <a:ext cx="10767435" cy="11406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Końcowa siła odśrodkowa: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=−2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sSup>
                      <m:sSup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0, 1</m:t>
                            </m:r>
                          </m:e>
                        </m:d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𝑁𝑘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=900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05" y="3863562"/>
                <a:ext cx="10767435" cy="1140633"/>
              </a:xfrm>
              <a:prstGeom prst="rect">
                <a:avLst/>
              </a:prstGeom>
              <a:blipFill rotWithShape="0">
                <a:blip r:embed="rId5" cstate="print"/>
                <a:stretch>
                  <a:fillRect l="-1472" t="-748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7" name="pole tekstowe 6"/>
              <p:cNvSpPr txBox="1"/>
              <p:nvPr/>
            </p:nvSpPr>
            <p:spPr>
              <a:xfrm>
                <a:off x="247705" y="5593976"/>
                <a:ext cx="72163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Całkowita długość rozbiegu: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=200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pole tekstow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05" y="5593976"/>
                <a:ext cx="7216399" cy="584775"/>
              </a:xfrm>
              <a:prstGeom prst="rect">
                <a:avLst/>
              </a:prstGeom>
              <a:blipFill rotWithShape="0">
                <a:blip r:embed="rId6" cstate="print"/>
                <a:stretch>
                  <a:fillRect l="-2198" t="-14583" b="-3229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603567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61365" y="161366"/>
            <a:ext cx="4155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Dyskusja rozwiązania:</a:t>
            </a:r>
            <a:endParaRPr lang="pl-PL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161365" y="1275059"/>
                <a:ext cx="11991488" cy="48573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Cykloida modeluje rozbieg dużej skoczni narciarskiej (mamuciej).</a:t>
                </a: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Początek rozbiegu skoczni jest niemal pionowy.</a:t>
                </a: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Prędkość końcowa skoczka wynosi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=42,43 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Kierunek i zwrot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wektora prędkości jest korzystny do oddawania dalekich skoków.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Na rzeczywistych skoczniach mamucich prędkość końcowa skoczka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wynosi około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=35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Kierunek wektora prędkości nie jest 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poziomy tylko skierowany pod małym kątem w dół (ok.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Skoczek na końcu rozbiegu doznaje dużego przeciążenia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𝑔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co 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co znacznie utrudnia odbicie na progu skoczni.</a:t>
                </a: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365" y="1275059"/>
                <a:ext cx="11991488" cy="4857355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118" t="-1757" r="-254" b="-30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0870001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430306" y="762000"/>
                <a:ext cx="11508279" cy="5184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Skoczek pokonuje rozbieg skoczni w czasie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=7,4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Pokonanie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drogi między punktami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po odcinku łączącym oba punkty, w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analogicznych warunkach, zajęłoby skoczkowi około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8,78 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b="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Gdyby rozbieg skoczni był modelowany odcinkiem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𝐴𝐵</m:t>
                        </m:r>
                      </m:e>
                    </m:acc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wówczas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na końcu zeskoku wartość prędkości skoczka byłaby taka sama jak 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przypadku cykloidy, a więc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42,43 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‼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Jednak kierunek i zwrot 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wektora prędkości byłby zdecydowanie mniej korzystny.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Do modelowania rozbiegów współczesnych skoczni narciarskich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wykorzystuje się nieco zmodyfikowane cykloidy kierując się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nastę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pującymi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przesłankami: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306" y="762000"/>
                <a:ext cx="11508279" cy="5184433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378" t="-1647" r="-424" b="-294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6504638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158"/>
            <a:ext cx="5567082" cy="5480332"/>
          </a:xfrm>
          <a:prstGeom prst="rect">
            <a:avLst/>
          </a:prstGeom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pole tekstowe 2"/>
              <p:cNvSpPr txBox="1"/>
              <p:nvPr/>
            </p:nvSpPr>
            <p:spPr>
              <a:xfrm>
                <a:off x="5418992" y="491057"/>
                <a:ext cx="6773008" cy="4832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Promień krzywizny rozbiegu powinien</a:t>
                </a: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być możliwie duży.</a:t>
                </a: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Płaszczyzna progu skoczni powinna być</a:t>
                </a:r>
              </a:p>
              <a:p>
                <a:r>
                  <a:rPr lang="pl-PL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odchylona od poziomu o około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l-PL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l-PL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15</m:t>
                        </m:r>
                      </m:e>
                      <m:sup>
                        <m:r>
                          <a:rPr lang="pl-PL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Odchylenia łuku rozbiegu od cykloidy</a:t>
                </a:r>
              </a:p>
              <a:p>
                <a:r>
                  <a:rPr lang="pl-PL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wynikają z obliczeń numerycznych </a:t>
                </a:r>
                <a:r>
                  <a:rPr lang="pl-PL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uwzglę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</a:p>
              <a:p>
                <a:r>
                  <a:rPr lang="pl-PL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l-PL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dniających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tarcie i opór powietrza, a mające</a:t>
                </a:r>
              </a:p>
              <a:p>
                <a:r>
                  <a:rPr lang="pl-PL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na celu minimalizację przeciążeń działają-</a:t>
                </a: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pl-PL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cych</a:t>
                </a:r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na skoczka.</a:t>
                </a: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Przeciążenie na progu współczesnej skoczni</a:t>
                </a:r>
              </a:p>
              <a:p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wynosi około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1,5 </m:t>
                    </m:r>
                    <m:r>
                      <a:rPr lang="pl-PL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𝑔</m:t>
                    </m:r>
                  </m:oMath>
                </a14:m>
                <a:r>
                  <a:rPr lang="pl-PL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pl-PL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8992" y="491057"/>
                <a:ext cx="6773008" cy="4832092"/>
              </a:xfrm>
              <a:prstGeom prst="rect">
                <a:avLst/>
              </a:prstGeom>
              <a:blipFill rotWithShape="0">
                <a:blip r:embed="rId4" cstate="print"/>
                <a:stretch>
                  <a:fillRect l="-1890" t="-1389" r="-720" b="-265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8067302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358588" y="340659"/>
                <a:ext cx="12074139" cy="60016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b="1" u="sng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Etap II.</a:t>
                </a:r>
              </a:p>
              <a:p>
                <a:endParaRPr lang="pl-PL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Modelowanie i analiza lotu skoczka narciarskiego</a:t>
                </a:r>
              </a:p>
              <a:p>
                <a:r>
                  <a:rPr lang="pl-PL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wraz z lądowaniem.</a:t>
                </a:r>
              </a:p>
              <a:p>
                <a:endParaRPr lang="pl-PL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Rozpatrujemy lot swobodny skoczka narciarskiego, bez uwzględnienia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oporu powietrza, który ześlizgnął się z progu skoczni (nie wykonał od-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bicia). Moment opuszczenia progu skoczni traktujemy jako czas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począt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</a:p>
              <a:p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kowy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 dla uproszczenia rozważań przyjmujemy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W momencie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początkowym skoczek porusza się z prędkością początkową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kie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runku poziomym oraz poddany jest działaniu siły grawitacji (rzut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pozio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y).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88" y="340659"/>
                <a:ext cx="12074139" cy="6001643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313" t="-1423" r="-303" b="-233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1438557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385484" y="627529"/>
                <a:ext cx="11692368" cy="56241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 podstawie rozważań pierwszego etapu, równanie ruchu skoczka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przyjmuje postać: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𝑆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[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d>
                            <m:d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, 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d>
                            <m:d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]</m:t>
                          </m:r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𝑔h</m:t>
                                  </m:r>
                                </m:e>
                              </m:ra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−</m:t>
                              </m:r>
                              <m:f>
                                <m:f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</m:t>
                              </m:r>
                              <m:sSup>
                                <m:sSup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   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≥0.</m:t>
                      </m:r>
                    </m:oMath>
                  </m:oMathPara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Równanie trajektorii skoczka wobec powyższego wzoru ma postać: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=−</m:t>
                      </m:r>
                      <m:f>
                        <m:f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den>
                      </m:f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 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≥0.</m:t>
                      </m:r>
                    </m:oMath>
                  </m:oMathPara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Zgodnie z oczekiwaniem trajektorią ruchu jest parabola. Wektor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pręd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kości skoczka dany jest relacją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𝑔h</m:t>
                                  </m:r>
                                </m:e>
                              </m:ra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−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𝑔𝑡</m:t>
                              </m:r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 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≥0.</m:t>
                      </m:r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484" y="627529"/>
                <a:ext cx="11692368" cy="5624168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303" t="-1517" r="-41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7682724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315614" y="807378"/>
                <a:ext cx="11534824" cy="5211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 następnym kroku wyznaczamy współrzędne punktu lądowania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skoczka. W tym celu porównujemy równanie trajektorii skoczka z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równaniem rozbiegu (pamiętając że zeskok jest modelowany przez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dwie  funkcje) i otrzymujemy:</a:t>
                </a:r>
              </a:p>
              <a:p>
                <a:r>
                  <a:rPr lang="pl-PL" sz="3200" dirty="0" smtClean="0">
                    <a:cs typeface="Times New Roman" panose="02020603050405020304" pitchFamily="18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2−</m:t>
                        </m:r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sSup>
                          <m:sSupPr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−2=−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den>
                    </m:f>
                    <m:sSup>
                      <m:sSup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⇒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=2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⟹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⟹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d>
                      <m:dPr>
                        <m:ctrlP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r>
                          <a:rPr lang="pl-PL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 konsekwencji punkt przyziemienia ma współrzędne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(200, 100)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Czas lotu skoczka od punktu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d>
                      <m:d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0,0</m:t>
                        </m:r>
                      </m:e>
                    </m:d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do punktu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d>
                      <m:d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200, 100</m:t>
                        </m:r>
                      </m:e>
                    </m:d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wynosi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l-PL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𝑘𝑧</m:t>
                          </m:r>
                        </m:sub>
                      </m:sSub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num>
                            <m:den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≈4,71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</m:oMathPara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614" y="807378"/>
                <a:ext cx="11534824" cy="5211298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374" t="-1637" r="-37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3503871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349624" y="475129"/>
                <a:ext cx="11826892" cy="58878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Długość skoku mierzona od punktu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𝐶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do punktu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po krzywej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zesko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 wynosi: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𝑆</m:t>
                              </m:r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𝑘𝑧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nary>
                        <m:naryPr>
                          <m:limLoc m:val="undOvr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sup>
                        <m:e>
                          <m:rad>
                            <m:radPr>
                              <m:degHide m:val="on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1+</m:t>
                              </m:r>
                              <m:sSup>
                                <m:sSup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(</m:t>
                                  </m:r>
                                  <m:sSup>
                                    <m:sSupPr>
                                      <m:ctrlP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  <m:d>
                                    <m:dPr>
                                      <m:ctrlP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pl-PL" sz="3200" i="1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𝑥</m:t>
                                      </m:r>
                                    </m:e>
                                  </m:d>
                                  <m: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≈292,77 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</m:e>
                      </m:nary>
                    </m:oMath>
                  </m:oMathPara>
                </a14:m>
                <a:endParaRPr lang="pl-PL" sz="3200" b="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Składowe styczne i normalne wektora prędkości w punkcie lądowania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przyjmują wartości: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l-PL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</m:t>
                          </m:r>
                        </m:sub>
                      </m:sSub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𝑘𝑧</m:t>
                              </m:r>
                            </m:sub>
                          </m:sSub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𝑔h</m:t>
                              </m:r>
                            </m:e>
                          </m:rad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(2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−2)</m:t>
                          </m:r>
                        </m:num>
                        <m:den>
                          <m:sSup>
                            <m:sSup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−2)</m:t>
                              </m:r>
                            </m:e>
                            <m:sup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2−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 |</m:t>
                      </m:r>
                      <m:d>
                        <m:dPr>
                          <m:begChr m:val="|"/>
                          <m:endChr m:val="|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sub>
                          </m:sSub>
                          <m:d>
                            <m:dPr>
                              <m:ctrlPr>
                                <a:rPr lang="pl-PL" sz="32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pl-PL" sz="32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𝑘𝑧</m:t>
                                  </m:r>
                                </m:sub>
                              </m:sSub>
                            </m:e>
                          </m:d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|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≈60 </m:t>
                      </m:r>
                      <m:f>
                        <m:f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</m:t>
                          </m:r>
                        </m:den>
                      </m:f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,</m:t>
                      </m:r>
                    </m:oMath>
                  </m:oMathPara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l-PL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𝑁</m:t>
                          </m:r>
                        </m:sub>
                      </m:sSub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𝑘𝑧</m:t>
                              </m:r>
                            </m:sub>
                          </m:sSub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𝑔h</m:t>
                              </m:r>
                            </m:e>
                          </m:rad>
                        </m:num>
                        <m:den>
                          <m:sSup>
                            <m:sSup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h</m:t>
                                  </m:r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−2</m:t>
                                  </m:r>
                                </m:e>
                              </m:d>
                            </m:e>
                            <m:sup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[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−2</m:t>
                          </m:r>
                          <m:r>
                            <m:rPr>
                              <m:lit/>
                            </m:r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]</m:t>
                          </m:r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 </m:t>
                      </m:r>
                      <m:d>
                        <m:dPr>
                          <m:begChr m:val="|"/>
                          <m:endChr m:val="|"/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𝑁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pl-PL" sz="32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𝑘𝑧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d>
                      <m:r>
                        <a:rPr lang="pl-PL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≈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0,61 </m:t>
                      </m:r>
                      <m:f>
                        <m:f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pl-PL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</m:t>
                          </m:r>
                        </m:den>
                      </m:f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624" y="475129"/>
                <a:ext cx="11826892" cy="5887830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289" t="-1449" r="-41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5102463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66" y="644301"/>
            <a:ext cx="10830133" cy="56486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976043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409419" y="913383"/>
                <a:ext cx="11440953" cy="48573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b="1" u="sng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Dyskusja rozwiązania:</a:t>
                </a:r>
              </a:p>
              <a:p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Skoczek lądując osiąga prędkość styczną równą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=60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pl-PL" sz="32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  <m:r>
                      <a:rPr lang="pl-PL" sz="32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Prędkość normalna do zeskoku w punkcie kontaktu z zeskokiem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ma postać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=0,61 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co odpowiada spadkowi pionowemu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z wysokości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0,02 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  Czas lotu skoczka wynosi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𝑘𝑧</m:t>
                        </m:r>
                      </m:sub>
                    </m:sSub>
                    <m:r>
                      <a:rPr lang="pl-PL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≈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4,71 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Dla przykładu czas lotu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skoczka ze skoczni w Zakopanem Duża Krokiew (skocznia o wy-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miarze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90 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wynosi około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4,5 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419" y="913383"/>
                <a:ext cx="11440953" cy="4857355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332" t="-1757" r="-53" b="-30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4608607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97224" y="134471"/>
            <a:ext cx="1213986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Pominięcie oporu powietrza skutkuje opuszczeniem z rozważań rów- 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nież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siły nośnej jaką wytwarza skoczek. Sytuację obrazują rysunki: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8807"/>
            <a:ext cx="5862918" cy="501439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918" y="1538807"/>
            <a:ext cx="6329082" cy="49247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3144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012" y="726141"/>
            <a:ext cx="12021240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rysunku nr 8 przedstawiono typowy model powstawania siły nośnej,</a:t>
            </a:r>
          </a:p>
          <a:p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rysunku nr 7 przedstawiono model skoczka narciarskiego w czasie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lotu. W pierwszym przypadku siła nośna wyraźnie przewyższa siłę 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oporu powietrza. W przypadku skoczka narciarskiego ustalenie relacji 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między siłą nośną, a oporem powietrza jest możliwe jedynie w wyniku 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badań w tunelu aerodynamicznym. Badania w tunelach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aerodynamicz</a:t>
            </a:r>
            <a:endParaRPr lang="pl-PL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nych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zaczęto prowadzić pod koniec lat 80 – tych. Skutkiem tych badań</a:t>
            </a:r>
          </a:p>
          <a:p>
            <a:r>
              <a:rPr lang="pl-PL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 zmiana postawy skoczka w czasie lotu narciarskiego.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przykładzie czterech wybitnych skoczków narciarskich możemy 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prześledzić ewolucję pozycji skoczków w czasie „szybowania”.</a:t>
            </a: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Sytuacje przedstawiają poniższe rysunki: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55783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1264024" y="152401"/>
            <a:ext cx="98619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Początek XX wieku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Sondre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Norheim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(rekord skoku 31 m).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421" y="1027251"/>
            <a:ext cx="6553200" cy="54931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54323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012" y="448235"/>
            <a:ext cx="10378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Mistrz Olimpijski Helmut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Recknagel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(lata 50 – te XX wieku).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41" y="1207515"/>
            <a:ext cx="7023423" cy="54207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52957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33082" y="367553"/>
            <a:ext cx="7713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Mistrz Olimpijski Wojciech Fortuna (1972 r.)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377" y="1196096"/>
            <a:ext cx="6885004" cy="51842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273251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448235" y="394447"/>
            <a:ext cx="3653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Mistrz Adam Małysz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918" y="1054120"/>
            <a:ext cx="8020385" cy="54672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4803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294191" y="268942"/>
                <a:ext cx="11961929" cy="30469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Zatem lot skoczka narciarskiego ma więcej cech szybowania niż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upadku kamienia.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Przy uwzględnieniu oporu powietrza, lot skoczka odbywa się z mniej-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szą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niż kamień prędkością.  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Całkowita długość skoku mierzona wzdłuż zeskoku wynosi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292,8 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gdy obecny rekord w lotach narciarskich wynosi około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250 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191" y="268942"/>
                <a:ext cx="11961929" cy="3046988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274" t="-2800" r="-357" b="-54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pole tekstowe 2"/>
          <p:cNvSpPr txBox="1"/>
          <p:nvPr/>
        </p:nvSpPr>
        <p:spPr>
          <a:xfrm>
            <a:off x="465203" y="3514165"/>
            <a:ext cx="1161990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Etap III.</a:t>
            </a:r>
          </a:p>
          <a:p>
            <a:endParaRPr lang="pl-PL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Analiza zagadnień związanych wybiciem skoczka na progu </a:t>
            </a:r>
          </a:p>
          <a:p>
            <a:r>
              <a:rPr lang="pl-PL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i lądowaniem  na zeskoku.</a:t>
            </a:r>
          </a:p>
          <a:p>
            <a:endParaRPr lang="pl-PL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Rozpatrzmy zagadnienie wybicia skoczka na rozbiegu.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03273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152229" y="900259"/>
                <a:ext cx="12039771" cy="48993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Przypuśćmy, że skoczek dokonał odbicia na końcu rozbiegu wykonując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energiczny wyprost. W czasie około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0,2 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podnosi środek ciężkości  o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około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0,4 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 przenosząc środek ciężkości do przodu o około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0,6 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Zatem skoczek dokonując odbicia wprowadził korektę w prędkości po-</a:t>
                </a:r>
              </a:p>
              <a:p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czątkowej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o wektor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 </m:t>
                    </m:r>
                    <m:sSup>
                      <m:sSup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pl-PL" sz="32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2, 3</m:t>
                            </m:r>
                          </m:e>
                        </m:d>
                      </m:e>
                      <m:sup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Wówczas równanie ruchu skoczka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przyjmuje postać: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𝑆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𝑔h</m:t>
                                  </m:r>
                                </m:e>
                              </m:ra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−</m:t>
                              </m:r>
                              <m:f>
                                <m:f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</m:t>
                              </m:r>
                              <m:sSup>
                                <m:sSupPr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+3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 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≥0.</m:t>
                      </m:r>
                    </m:oMath>
                  </m:oMathPara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Sytuację geometryczną ilustruje rysunek: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229" y="900259"/>
                <a:ext cx="12039771" cy="4899355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316" t="-1743" r="-354" b="-3113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7586887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283" y="510989"/>
            <a:ext cx="10794726" cy="59504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929393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pole tekstowe 1"/>
              <p:cNvSpPr txBox="1"/>
              <p:nvPr/>
            </p:nvSpPr>
            <p:spPr>
              <a:xfrm>
                <a:off x="0" y="179295"/>
                <a:ext cx="12357870" cy="62617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Wyznaczymy współrzędne punktu lądowania skoczka, prędkość styczną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 normalną skoczka w punkcie lądowania skoczka. Przeanalizuj para-</a:t>
                </a: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metry dynamiczne skoczka w punkcie lądowania. </a:t>
                </a: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Wektor prędkości skoczka ma postać: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𝑣</m:t>
                      </m:r>
                      <m:d>
                        <m:d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</m:d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pl-PL" sz="32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𝑔h</m:t>
                                  </m:r>
                                </m:e>
                              </m:rad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, −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𝑔𝑡</m:t>
                              </m:r>
                              <m:r>
                                <a:rPr lang="pl-PL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pl-PL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,  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𝑡</m:t>
                      </m:r>
                      <m:r>
                        <a:rPr lang="pl-PL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≥0.</m:t>
                      </m:r>
                    </m:oMath>
                  </m:oMathPara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  Współrzędne punktu lądowania wynoszą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′(284,48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−158,9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Czas lotu skoczka od momentu wybicia do lądowania wynosi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6,4 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𝑠</m:t>
                    </m:r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pl-PL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Prędkość końcowa skoczka wynosi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=[4</m:t>
                    </m:r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4,43; - 54,63]m/s, a jego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długość wynosi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=70,41 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indent="-457200">
                  <a:buFontTx/>
                  <a:buChar char="-"/>
                </a:pP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Składowe styczna i normalna prędkości do zeskoku w punkcie lądowa-</a:t>
                </a:r>
              </a:p>
              <a:p>
                <a:r>
                  <a:rPr lang="pl-PL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pl-PL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nia</a:t>
                </a:r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mają postać: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𝑠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=65,57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begChr m:val="|"/>
                            <m:endChr m:val="|"/>
                            <m:ctrlPr>
                              <a:rPr lang="pl-PL" sz="32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pl-PL" sz="32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𝑛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pl-PL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=25,66</m:t>
                    </m:r>
                    <m:f>
                      <m:fPr>
                        <m:ctrlP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pl-PL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</m:oMath>
                </a14:m>
                <a:r>
                  <a:rPr lang="pl-PL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pl-PL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79295"/>
                <a:ext cx="12357870" cy="6261779"/>
              </a:xfrm>
              <a:prstGeom prst="rect">
                <a:avLst/>
              </a:prstGeom>
              <a:blipFill rotWithShape="0">
                <a:blip r:embed="rId2" cstate="print"/>
                <a:stretch>
                  <a:fillRect l="-1233" t="-1362" r="-24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4506399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317812" y="1649506"/>
            <a:ext cx="943457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Literatura:</a:t>
            </a:r>
          </a:p>
          <a:p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K. Ernst, „Fizyka sportu”, PWN 1992,</a:t>
            </a:r>
          </a:p>
          <a:p>
            <a:pPr marL="457200" indent="-457200">
              <a:buFontTx/>
              <a:buChar char="-"/>
            </a:pP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Holiday, R. </a:t>
            </a:r>
            <a:r>
              <a:rPr lang="pl-PL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Resnick</a:t>
            </a: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„Fizyka”, tom 1, PWN 1983,</a:t>
            </a:r>
          </a:p>
          <a:p>
            <a:pPr marL="457200" indent="-457200">
              <a:buFontTx/>
              <a:buChar char="-"/>
            </a:pP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Patent RP PL 201123 z dn. 14.07.2003 r.</a:t>
            </a:r>
          </a:p>
          <a:p>
            <a:pPr marL="457200" indent="-457200">
              <a:buFontTx/>
              <a:buChar char="-"/>
            </a:pPr>
            <a:r>
              <a:rPr lang="pl-PL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Wikipedia.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43484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lepienie niebieskie">
  <a:themeElements>
    <a:clrScheme name="Sklepienie niebieskie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Sklepienie niebieski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klepienie niebieskie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TM03457452[[fn=Sklepienie niebieskie]]</Template>
  <TotalTime>1174</TotalTime>
  <Words>565</Words>
  <Application>Microsoft Office PowerPoint</Application>
  <PresentationFormat>Niestandardowy</PresentationFormat>
  <Paragraphs>111</Paragraphs>
  <Slides>37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37</vt:i4>
      </vt:variant>
    </vt:vector>
  </HeadingPairs>
  <TitlesOfParts>
    <vt:vector size="38" baseType="lpstr">
      <vt:lpstr>Sklepienie niebieskie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pewnych aspektach dynamicznych  skoków narciarskich</dc:title>
  <dc:creator>Szymaniec</dc:creator>
  <cp:lastModifiedBy>IMK</cp:lastModifiedBy>
  <cp:revision>127</cp:revision>
  <dcterms:created xsi:type="dcterms:W3CDTF">2014-12-03T20:27:05Z</dcterms:created>
  <dcterms:modified xsi:type="dcterms:W3CDTF">2014-12-12T12:40:38Z</dcterms:modified>
</cp:coreProperties>
</file>