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2">
  <p:sldMasterIdLst>
    <p:sldMasterId id="2147483648"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Lst>
  <p:sldSz cx="9144000" cy="6858000" type="screen4x3"/>
  <p:notesSz cx="6858000" cy="9144000"/>
  <p:defaultText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539" autoAdjust="0"/>
    <p:restoredTop sz="94660"/>
  </p:normalViewPr>
  <p:slideViewPr>
    <p:cSldViewPr snapToGrid="0">
      <p:cViewPr>
        <p:scale>
          <a:sx n="90" d="100"/>
          <a:sy n="90" d="100"/>
        </p:scale>
        <p:origin x="-2394" y="-58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 Id="rId4" Type="http://schemas.openxmlformats.org/officeDocument/2006/relationships/image" Target="../media/image9.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2.wmf"/><Relationship Id="rId2" Type="http://schemas.openxmlformats.org/officeDocument/2006/relationships/image" Target="../media/image11.wmf"/><Relationship Id="rId1" Type="http://schemas.openxmlformats.org/officeDocument/2006/relationships/image" Target="../media/image10.wmf"/><Relationship Id="rId5" Type="http://schemas.openxmlformats.org/officeDocument/2006/relationships/image" Target="../media/image14.wmf"/><Relationship Id="rId4" Type="http://schemas.openxmlformats.org/officeDocument/2006/relationships/image" Target="../media/image13.wmf"/></Relationships>
</file>

<file path=ppt/drawings/_rels/vmlDrawing3.v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image" Target="../media/image15.wmf"/><Relationship Id="rId4"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image" Target="../media/image20.wmf"/><Relationship Id="rId1" Type="http://schemas.openxmlformats.org/officeDocument/2006/relationships/image" Target="../media/image19.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22.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24.wmf"/><Relationship Id="rId1" Type="http://schemas.openxmlformats.org/officeDocument/2006/relationships/image" Target="../media/image23.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27.wmf"/><Relationship Id="rId2" Type="http://schemas.openxmlformats.org/officeDocument/2006/relationships/image" Target="../media/image26.wmf"/><Relationship Id="rId1" Type="http://schemas.openxmlformats.org/officeDocument/2006/relationships/image" Target="../media/image25.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image" Target="../media/image28.wmf"/><Relationship Id="rId1" Type="http://schemas.openxmlformats.org/officeDocument/2006/relationships/image" Target="../media/image23.wmf"/><Relationship Id="rId5" Type="http://schemas.openxmlformats.org/officeDocument/2006/relationships/image" Target="../media/image31.wmf"/><Relationship Id="rId4" Type="http://schemas.openxmlformats.org/officeDocument/2006/relationships/image" Target="../media/image3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32.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 Id="rId5" Type="http://schemas.openxmlformats.org/officeDocument/2006/relationships/image" Target="../media/image37.wmf"/><Relationship Id="rId4" Type="http://schemas.openxmlformats.org/officeDocument/2006/relationships/image" Target="../media/image36.wmf"/></Relationships>
</file>

<file path=ppt/drawings/_rels/vmlDrawing11.vml.rels><?xml version="1.0" encoding="UTF-8" standalone="yes"?>
<Relationships xmlns="http://schemas.openxmlformats.org/package/2006/relationships"><Relationship Id="rId1" Type="http://schemas.openxmlformats.org/officeDocument/2006/relationships/image" Target="../media/image38.wmf"/></Relationships>
</file>

<file path=ppt/drawings/_rels/vmlDrawing12.vml.rels><?xml version="1.0" encoding="UTF-8" standalone="yes"?>
<Relationships xmlns="http://schemas.openxmlformats.org/package/2006/relationships"><Relationship Id="rId3" Type="http://schemas.openxmlformats.org/officeDocument/2006/relationships/image" Target="../media/image41.wmf"/><Relationship Id="rId2" Type="http://schemas.openxmlformats.org/officeDocument/2006/relationships/image" Target="../media/image40.wmf"/><Relationship Id="rId1" Type="http://schemas.openxmlformats.org/officeDocument/2006/relationships/image" Target="../media/image39.wmf"/></Relationships>
</file>

<file path=ppt/drawings/_rels/vmlDrawing13.vml.rels><?xml version="1.0" encoding="UTF-8" standalone="yes"?>
<Relationships xmlns="http://schemas.openxmlformats.org/package/2006/relationships"><Relationship Id="rId1" Type="http://schemas.openxmlformats.org/officeDocument/2006/relationships/image" Target="../media/image42.wmf"/></Relationships>
</file>

<file path=ppt/drawings/_rels/vmlDrawing14.vml.rels><?xml version="1.0" encoding="UTF-8" standalone="yes"?>
<Relationships xmlns="http://schemas.openxmlformats.org/package/2006/relationships"><Relationship Id="rId2" Type="http://schemas.openxmlformats.org/officeDocument/2006/relationships/image" Target="../media/image44.wmf"/><Relationship Id="rId1" Type="http://schemas.openxmlformats.org/officeDocument/2006/relationships/image" Target="../media/image43.wmf"/></Relationships>
</file>

<file path=ppt/drawings/_rels/vmlDrawing15.vml.rels><?xml version="1.0" encoding="UTF-8" standalone="yes"?>
<Relationships xmlns="http://schemas.openxmlformats.org/package/2006/relationships"><Relationship Id="rId3" Type="http://schemas.openxmlformats.org/officeDocument/2006/relationships/image" Target="../media/image47.wmf"/><Relationship Id="rId2" Type="http://schemas.openxmlformats.org/officeDocument/2006/relationships/image" Target="../media/image46.wmf"/><Relationship Id="rId1" Type="http://schemas.openxmlformats.org/officeDocument/2006/relationships/image" Target="../media/image45.wmf"/><Relationship Id="rId5" Type="http://schemas.openxmlformats.org/officeDocument/2006/relationships/image" Target="../media/image49.wmf"/><Relationship Id="rId4" Type="http://schemas.openxmlformats.org/officeDocument/2006/relationships/image" Target="../media/image48.wmf"/></Relationships>
</file>

<file path=ppt/drawings/_rels/vmlDrawing16.vml.rels><?xml version="1.0" encoding="UTF-8" standalone="yes"?>
<Relationships xmlns="http://schemas.openxmlformats.org/package/2006/relationships"><Relationship Id="rId2" Type="http://schemas.openxmlformats.org/officeDocument/2006/relationships/image" Target="../media/image51.wmf"/><Relationship Id="rId1" Type="http://schemas.openxmlformats.org/officeDocument/2006/relationships/image" Target="../media/image50.wmf"/></Relationships>
</file>

<file path=ppt/drawings/_rels/vmlDrawing17.vml.rels><?xml version="1.0" encoding="UTF-8" standalone="yes"?>
<Relationships xmlns="http://schemas.openxmlformats.org/package/2006/relationships"><Relationship Id="rId1" Type="http://schemas.openxmlformats.org/officeDocument/2006/relationships/image" Target="../media/image52.wmf"/></Relationships>
</file>

<file path=ppt/drawings/_rels/vmlDrawing18.vml.rels><?xml version="1.0" encoding="UTF-8" standalone="yes"?>
<Relationships xmlns="http://schemas.openxmlformats.org/package/2006/relationships"><Relationship Id="rId2" Type="http://schemas.openxmlformats.org/officeDocument/2006/relationships/image" Target="../media/image54.wmf"/><Relationship Id="rId1" Type="http://schemas.openxmlformats.org/officeDocument/2006/relationships/image" Target="../media/image5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p>
            <a:fld id="{8AC8DB63-708A-4FE5-9DB3-2DA742B90652}" type="datetimeFigureOut">
              <a:rPr lang="pl-PL" smtClean="0"/>
              <a:t>2014-12-12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AC8DB63-708A-4FE5-9DB3-2DA742B90652}" type="datetimeFigureOut">
              <a:rPr lang="pl-PL" smtClean="0"/>
              <a:t>2014-12-12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p>
            <a:fld id="{8AC8DB63-708A-4FE5-9DB3-2DA742B90652}" type="datetimeFigureOut">
              <a:rPr lang="pl-PL" smtClean="0"/>
              <a:t>2014-12-12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p>
            <a:fld id="{8AC8DB63-708A-4FE5-9DB3-2DA742B90652}" type="datetimeFigureOut">
              <a:rPr lang="pl-PL" smtClean="0"/>
              <a:t>2014-12-12</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p>
            <a:fld id="{8AC8DB63-708A-4FE5-9DB3-2DA742B90652}" type="datetimeFigureOut">
              <a:rPr lang="pl-PL" smtClean="0"/>
              <a:t>2014-12-12</a:t>
            </a:fld>
            <a:endParaRPr lang="pl-PL"/>
          </a:p>
        </p:txBody>
      </p:sp>
      <p:sp>
        <p:nvSpPr>
          <p:cNvPr id="8" name="Symbol zastępczy stopki 7"/>
          <p:cNvSpPr>
            <a:spLocks noGrp="1"/>
          </p:cNvSpPr>
          <p:nvPr>
            <p:ph type="ftr" sz="quarter" idx="11"/>
          </p:nvPr>
        </p:nvSpPr>
        <p:spPr/>
        <p:txBody>
          <a:bodyPr/>
          <a:lstStyle/>
          <a:p>
            <a:endParaRPr lang="pl-PL"/>
          </a:p>
        </p:txBody>
      </p:sp>
      <p:sp>
        <p:nvSpPr>
          <p:cNvPr id="9" name="Symbol zastępczy numeru slajdu 8"/>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ylko tytuł">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daty 2"/>
          <p:cNvSpPr>
            <a:spLocks noGrp="1"/>
          </p:cNvSpPr>
          <p:nvPr>
            <p:ph type="dt" sz="half" idx="10"/>
          </p:nvPr>
        </p:nvSpPr>
        <p:spPr/>
        <p:txBody>
          <a:bodyPr/>
          <a:lstStyle/>
          <a:p>
            <a:fld id="{8AC8DB63-708A-4FE5-9DB3-2DA742B90652}" type="datetimeFigureOut">
              <a:rPr lang="pl-PL" smtClean="0"/>
              <a:t>2014-12-12</a:t>
            </a:fld>
            <a:endParaRPr lang="pl-PL"/>
          </a:p>
        </p:txBody>
      </p:sp>
      <p:sp>
        <p:nvSpPr>
          <p:cNvPr id="4" name="Symbol zastępczy stopki 3"/>
          <p:cNvSpPr>
            <a:spLocks noGrp="1"/>
          </p:cNvSpPr>
          <p:nvPr>
            <p:ph type="ftr" sz="quarter" idx="11"/>
          </p:nvPr>
        </p:nvSpPr>
        <p:spPr/>
        <p:txBody>
          <a:bodyPr/>
          <a:lstStyle/>
          <a:p>
            <a:endParaRPr lang="pl-PL"/>
          </a:p>
        </p:txBody>
      </p:sp>
      <p:sp>
        <p:nvSpPr>
          <p:cNvPr id="5" name="Symbol zastępczy numeru slajdu 4"/>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usty">
    <p:spTree>
      <p:nvGrpSpPr>
        <p:cNvPr id="1" name=""/>
        <p:cNvGrpSpPr/>
        <p:nvPr/>
      </p:nvGrpSpPr>
      <p:grpSpPr>
        <a:xfrm>
          <a:off x="0" y="0"/>
          <a:ext cx="0" cy="0"/>
          <a:chOff x="0" y="0"/>
          <a:chExt cx="0" cy="0"/>
        </a:xfrm>
      </p:grpSpPr>
      <p:sp>
        <p:nvSpPr>
          <p:cNvPr id="2" name="Symbol zastępczy daty 1"/>
          <p:cNvSpPr>
            <a:spLocks noGrp="1"/>
          </p:cNvSpPr>
          <p:nvPr>
            <p:ph type="dt" sz="half" idx="10"/>
          </p:nvPr>
        </p:nvSpPr>
        <p:spPr/>
        <p:txBody>
          <a:bodyPr/>
          <a:lstStyle/>
          <a:p>
            <a:fld id="{8AC8DB63-708A-4FE5-9DB3-2DA742B90652}" type="datetimeFigureOut">
              <a:rPr lang="pl-PL" smtClean="0"/>
              <a:t>2014-12-12</a:t>
            </a:fld>
            <a:endParaRPr lang="pl-PL"/>
          </a:p>
        </p:txBody>
      </p:sp>
      <p:sp>
        <p:nvSpPr>
          <p:cNvPr id="3" name="Symbol zastępczy stopki 2"/>
          <p:cNvSpPr>
            <a:spLocks noGrp="1"/>
          </p:cNvSpPr>
          <p:nvPr>
            <p:ph type="ftr" sz="quarter" idx="11"/>
          </p:nvPr>
        </p:nvSpPr>
        <p:spPr/>
        <p:txBody>
          <a:bodyPr/>
          <a:lstStyle/>
          <a:p>
            <a:endParaRPr lang="pl-PL"/>
          </a:p>
        </p:txBody>
      </p:sp>
      <p:sp>
        <p:nvSpPr>
          <p:cNvPr id="4" name="Symbol zastępczy numeru slajdu 3"/>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Zawartość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457200" y="273050"/>
            <a:ext cx="3008313" cy="1162050"/>
          </a:xfrm>
        </p:spPr>
        <p:txBody>
          <a:bodyPr anchor="b"/>
          <a:lstStyle>
            <a:lvl1pPr algn="l">
              <a:defRPr sz="2000" b="1"/>
            </a:lvl1pPr>
          </a:lstStyle>
          <a:p>
            <a:r>
              <a:rPr lang="pl-PL" smtClean="0"/>
              <a:t>Kliknij, aby edytować styl</a:t>
            </a:r>
            <a:endParaRPr lang="pl-PL"/>
          </a:p>
        </p:txBody>
      </p:sp>
      <p:sp>
        <p:nvSpPr>
          <p:cNvPr id="3" name="Symbol zastępczy zawartości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tekstu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8AC8DB63-708A-4FE5-9DB3-2DA742B90652}" type="datetimeFigureOut">
              <a:rPr lang="pl-PL" smtClean="0"/>
              <a:t>2014-12-12</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pl-PL"/>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4"/>
          <p:cNvSpPr>
            <a:spLocks noGrp="1"/>
          </p:cNvSpPr>
          <p:nvPr>
            <p:ph type="dt" sz="half" idx="10"/>
          </p:nvPr>
        </p:nvSpPr>
        <p:spPr/>
        <p:txBody>
          <a:bodyPr/>
          <a:lstStyle/>
          <a:p>
            <a:fld id="{8AC8DB63-708A-4FE5-9DB3-2DA742B90652}" type="datetimeFigureOut">
              <a:rPr lang="pl-PL" smtClean="0"/>
              <a:t>2014-12-12</a:t>
            </a:fld>
            <a:endParaRPr lang="pl-PL"/>
          </a:p>
        </p:txBody>
      </p:sp>
      <p:sp>
        <p:nvSpPr>
          <p:cNvPr id="6" name="Symbol zastępczy stopki 5"/>
          <p:cNvSpPr>
            <a:spLocks noGrp="1"/>
          </p:cNvSpPr>
          <p:nvPr>
            <p:ph type="ftr" sz="quarter" idx="11"/>
          </p:nvPr>
        </p:nvSpPr>
        <p:spPr/>
        <p:txBody>
          <a:bodyPr/>
          <a:lstStyle/>
          <a:p>
            <a:endParaRPr lang="pl-PL"/>
          </a:p>
        </p:txBody>
      </p:sp>
      <p:sp>
        <p:nvSpPr>
          <p:cNvPr id="7" name="Symbol zastępczy numeru slajdu 6"/>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AC8DB63-708A-4FE5-9DB3-2DA742B90652}" type="datetimeFigureOut">
              <a:rPr lang="pl-PL" smtClean="0"/>
              <a:t>2014-12-12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p>
            <a:fld id="{8AC8DB63-708A-4FE5-9DB3-2DA742B90652}" type="datetimeFigureOut">
              <a:rPr lang="pl-PL" smtClean="0"/>
              <a:t>2014-12-12</a:t>
            </a:fld>
            <a:endParaRPr lang="pl-PL"/>
          </a:p>
        </p:txBody>
      </p:sp>
      <p:sp>
        <p:nvSpPr>
          <p:cNvPr id="5" name="Symbol zastępczy stopki 4"/>
          <p:cNvSpPr>
            <a:spLocks noGrp="1"/>
          </p:cNvSpPr>
          <p:nvPr>
            <p:ph type="ftr" sz="quarter" idx="11"/>
          </p:nvPr>
        </p:nvSpPr>
        <p:spPr/>
        <p:txBody>
          <a:bodyPr/>
          <a:lstStyle/>
          <a:p>
            <a:endParaRPr lang="pl-PL"/>
          </a:p>
        </p:txBody>
      </p:sp>
      <p:sp>
        <p:nvSpPr>
          <p:cNvPr id="6" name="Symbol zastępczy numeru slajdu 5"/>
          <p:cNvSpPr>
            <a:spLocks noGrp="1"/>
          </p:cNvSpPr>
          <p:nvPr>
            <p:ph type="sldNum" sz="quarter" idx="12"/>
          </p:nvPr>
        </p:nvSpPr>
        <p:spPr/>
        <p:txBody>
          <a:bodyPr/>
          <a:lstStyle/>
          <a:p>
            <a:fld id="{E7DD857F-DBBC-46B1-95BD-53C51C178138}" type="slidenum">
              <a:rPr lang="pl-PL" smtClean="0"/>
              <a:t>‹#›</a:t>
            </a:fld>
            <a:endParaRPr 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alphaModFix amt="36000"/>
            <a:lum/>
          </a:blip>
          <a:srcRect/>
          <a:stretch>
            <a:fillRect l="10000" r="10000"/>
          </a:stretch>
        </a:blipFill>
        <a:effectLst/>
      </p:bgPr>
    </p:bg>
    <p:spTree>
      <p:nvGrpSpPr>
        <p:cNvPr id="1" name=""/>
        <p:cNvGrpSpPr/>
        <p:nvPr/>
      </p:nvGrpSpPr>
      <p:grpSpPr>
        <a:xfrm>
          <a:off x="0" y="0"/>
          <a:ext cx="0" cy="0"/>
          <a:chOff x="0" y="0"/>
          <a:chExt cx="0" cy="0"/>
        </a:xfrm>
      </p:grpSpPr>
      <p:sp>
        <p:nvSpPr>
          <p:cNvPr id="2" name="Symbol zastępczy tytułu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pl-PL" smtClean="0"/>
              <a:t>Kliknij, aby edytować styl</a:t>
            </a:r>
            <a:endParaRPr lang="pl-PL"/>
          </a:p>
        </p:txBody>
      </p:sp>
      <p:sp>
        <p:nvSpPr>
          <p:cNvPr id="3" name="Symbol zastępczy tekstu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AC8DB63-708A-4FE5-9DB3-2DA742B90652}" type="datetimeFigureOut">
              <a:rPr lang="pl-PL" smtClean="0"/>
              <a:t>2014-12-12</a:t>
            </a:fld>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pl-PL"/>
          </a:p>
        </p:txBody>
      </p:sp>
      <p:sp>
        <p:nvSpPr>
          <p:cNvPr id="6" name="Symbol zastępczy numeru slajd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DD857F-DBBC-46B1-95BD-53C51C178138}" type="slidenum">
              <a:rPr lang="pl-PL" smtClean="0"/>
              <a:t>‹#›</a:t>
            </a:fld>
            <a:endParaRPr lang="pl-PL"/>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pl.wikipedia.org/wiki/Plik:Fermat_Point_Derivation.svg" TargetMode="Externa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pl.wikipedia.org/wiki/Plik:Fermat_Point_Proof.svg" TargetMode="Externa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oleObject" Target="../embeddings/oleObject1.bin"/><Relationship Id="rId7" Type="http://schemas.openxmlformats.org/officeDocument/2006/relationships/oleObject" Target="../embeddings/oleObject3.bin"/><Relationship Id="rId12" Type="http://schemas.openxmlformats.org/officeDocument/2006/relationships/oleObject" Target="../embeddings/oleObject6.bin"/><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7.wmf"/><Relationship Id="rId11" Type="http://schemas.openxmlformats.org/officeDocument/2006/relationships/oleObject" Target="../embeddings/oleObject5.bin"/><Relationship Id="rId5" Type="http://schemas.openxmlformats.org/officeDocument/2006/relationships/oleObject" Target="../embeddings/oleObject2.bin"/><Relationship Id="rId10" Type="http://schemas.openxmlformats.org/officeDocument/2006/relationships/image" Target="../media/image9.wmf"/><Relationship Id="rId4" Type="http://schemas.openxmlformats.org/officeDocument/2006/relationships/image" Target="../media/image6.wmf"/><Relationship Id="rId9" Type="http://schemas.openxmlformats.org/officeDocument/2006/relationships/oleObject" Target="../embeddings/oleObject4.bin"/></Relationships>
</file>

<file path=ppt/slides/_rels/slide12.xml.rels><?xml version="1.0" encoding="UTF-8" standalone="yes"?>
<Relationships xmlns="http://schemas.openxmlformats.org/package/2006/relationships"><Relationship Id="rId8" Type="http://schemas.openxmlformats.org/officeDocument/2006/relationships/image" Target="../media/image12.wmf"/><Relationship Id="rId3" Type="http://schemas.openxmlformats.org/officeDocument/2006/relationships/oleObject" Target="../embeddings/oleObject7.bin"/><Relationship Id="rId7" Type="http://schemas.openxmlformats.org/officeDocument/2006/relationships/oleObject" Target="../embeddings/oleObject9.bin"/><Relationship Id="rId12" Type="http://schemas.openxmlformats.org/officeDocument/2006/relationships/image" Target="../media/image14.wmf"/><Relationship Id="rId2" Type="http://schemas.openxmlformats.org/officeDocument/2006/relationships/slideLayout" Target="../slideLayouts/slideLayout7.xml"/><Relationship Id="rId1" Type="http://schemas.openxmlformats.org/officeDocument/2006/relationships/vmlDrawing" Target="../drawings/vmlDrawing2.vml"/><Relationship Id="rId6" Type="http://schemas.openxmlformats.org/officeDocument/2006/relationships/image" Target="../media/image11.wmf"/><Relationship Id="rId11" Type="http://schemas.openxmlformats.org/officeDocument/2006/relationships/oleObject" Target="../embeddings/oleObject11.bin"/><Relationship Id="rId5" Type="http://schemas.openxmlformats.org/officeDocument/2006/relationships/oleObject" Target="../embeddings/oleObject8.bin"/><Relationship Id="rId10" Type="http://schemas.openxmlformats.org/officeDocument/2006/relationships/image" Target="../media/image13.wmf"/><Relationship Id="rId4" Type="http://schemas.openxmlformats.org/officeDocument/2006/relationships/image" Target="../media/image10.wmf"/><Relationship Id="rId9" Type="http://schemas.openxmlformats.org/officeDocument/2006/relationships/oleObject" Target="../embeddings/oleObject10.bin"/></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8" Type="http://schemas.openxmlformats.org/officeDocument/2006/relationships/image" Target="../media/image17.wmf"/><Relationship Id="rId3" Type="http://schemas.openxmlformats.org/officeDocument/2006/relationships/oleObject" Target="../embeddings/oleObject12.bin"/><Relationship Id="rId7" Type="http://schemas.openxmlformats.org/officeDocument/2006/relationships/oleObject" Target="../embeddings/oleObject14.bin"/><Relationship Id="rId2" Type="http://schemas.openxmlformats.org/officeDocument/2006/relationships/slideLayout" Target="../slideLayouts/slideLayout7.xml"/><Relationship Id="rId1" Type="http://schemas.openxmlformats.org/officeDocument/2006/relationships/vmlDrawing" Target="../drawings/vmlDrawing3.vml"/><Relationship Id="rId6" Type="http://schemas.openxmlformats.org/officeDocument/2006/relationships/image" Target="../media/image16.wmf"/><Relationship Id="rId5" Type="http://schemas.openxmlformats.org/officeDocument/2006/relationships/oleObject" Target="../embeddings/oleObject13.bin"/><Relationship Id="rId10" Type="http://schemas.openxmlformats.org/officeDocument/2006/relationships/image" Target="../media/image18.wmf"/><Relationship Id="rId4" Type="http://schemas.openxmlformats.org/officeDocument/2006/relationships/image" Target="../media/image15.wmf"/><Relationship Id="rId9" Type="http://schemas.openxmlformats.org/officeDocument/2006/relationships/oleObject" Target="../embeddings/oleObject15.bin"/></Relationships>
</file>

<file path=ppt/slides/_rels/slide15.xml.rels><?xml version="1.0" encoding="UTF-8" standalone="yes"?>
<Relationships xmlns="http://schemas.openxmlformats.org/package/2006/relationships"><Relationship Id="rId8" Type="http://schemas.openxmlformats.org/officeDocument/2006/relationships/image" Target="../media/image21.wmf"/><Relationship Id="rId3" Type="http://schemas.openxmlformats.org/officeDocument/2006/relationships/oleObject" Target="../embeddings/oleObject16.bin"/><Relationship Id="rId7" Type="http://schemas.openxmlformats.org/officeDocument/2006/relationships/oleObject" Target="../embeddings/oleObject18.bin"/><Relationship Id="rId2" Type="http://schemas.openxmlformats.org/officeDocument/2006/relationships/slideLayout" Target="../slideLayouts/slideLayout7.xml"/><Relationship Id="rId1" Type="http://schemas.openxmlformats.org/officeDocument/2006/relationships/vmlDrawing" Target="../drawings/vmlDrawing4.vml"/><Relationship Id="rId6" Type="http://schemas.openxmlformats.org/officeDocument/2006/relationships/image" Target="../media/image20.wmf"/><Relationship Id="rId5" Type="http://schemas.openxmlformats.org/officeDocument/2006/relationships/oleObject" Target="../embeddings/oleObject17.bin"/><Relationship Id="rId4" Type="http://schemas.openxmlformats.org/officeDocument/2006/relationships/image" Target="../media/image19.wmf"/></Relationships>
</file>

<file path=ppt/slides/_rels/slide16.xml.rels><?xml version="1.0" encoding="UTF-8" standalone="yes"?>
<Relationships xmlns="http://schemas.openxmlformats.org/package/2006/relationships"><Relationship Id="rId3" Type="http://schemas.openxmlformats.org/officeDocument/2006/relationships/oleObject" Target="../embeddings/oleObject19.bin"/><Relationship Id="rId2" Type="http://schemas.openxmlformats.org/officeDocument/2006/relationships/slideLayout" Target="../slideLayouts/slideLayout7.xml"/><Relationship Id="rId1" Type="http://schemas.openxmlformats.org/officeDocument/2006/relationships/vmlDrawing" Target="../drawings/vmlDrawing5.vml"/><Relationship Id="rId4" Type="http://schemas.openxmlformats.org/officeDocument/2006/relationships/image" Target="../media/image22.wmf"/></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20.bin"/><Relationship Id="rId2" Type="http://schemas.openxmlformats.org/officeDocument/2006/relationships/slideLayout" Target="../slideLayouts/slideLayout7.xml"/><Relationship Id="rId1" Type="http://schemas.openxmlformats.org/officeDocument/2006/relationships/vmlDrawing" Target="../drawings/vmlDrawing6.vml"/><Relationship Id="rId6" Type="http://schemas.openxmlformats.org/officeDocument/2006/relationships/image" Target="../media/image24.wmf"/><Relationship Id="rId5" Type="http://schemas.openxmlformats.org/officeDocument/2006/relationships/oleObject" Target="../embeddings/oleObject21.bin"/><Relationship Id="rId4" Type="http://schemas.openxmlformats.org/officeDocument/2006/relationships/image" Target="../media/image23.wmf"/></Relationships>
</file>

<file path=ppt/slides/_rels/slide18.x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oleObject" Target="../embeddings/oleObject22.bin"/><Relationship Id="rId7" Type="http://schemas.openxmlformats.org/officeDocument/2006/relationships/oleObject" Target="../embeddings/oleObject24.bin"/><Relationship Id="rId2" Type="http://schemas.openxmlformats.org/officeDocument/2006/relationships/slideLayout" Target="../slideLayouts/slideLayout7.xml"/><Relationship Id="rId1" Type="http://schemas.openxmlformats.org/officeDocument/2006/relationships/vmlDrawing" Target="../drawings/vmlDrawing7.vml"/><Relationship Id="rId6" Type="http://schemas.openxmlformats.org/officeDocument/2006/relationships/image" Target="../media/image26.wmf"/><Relationship Id="rId5" Type="http://schemas.openxmlformats.org/officeDocument/2006/relationships/oleObject" Target="../embeddings/oleObject23.bin"/><Relationship Id="rId4" Type="http://schemas.openxmlformats.org/officeDocument/2006/relationships/image" Target="../media/image25.wmf"/></Relationships>
</file>

<file path=ppt/slides/_rels/slide19.xml.rels><?xml version="1.0" encoding="UTF-8" standalone="yes"?>
<Relationships xmlns="http://schemas.openxmlformats.org/package/2006/relationships"><Relationship Id="rId8" Type="http://schemas.openxmlformats.org/officeDocument/2006/relationships/image" Target="../media/image29.wmf"/><Relationship Id="rId3" Type="http://schemas.openxmlformats.org/officeDocument/2006/relationships/oleObject" Target="../embeddings/oleObject25.bin"/><Relationship Id="rId7" Type="http://schemas.openxmlformats.org/officeDocument/2006/relationships/oleObject" Target="../embeddings/oleObject27.bin"/><Relationship Id="rId12" Type="http://schemas.openxmlformats.org/officeDocument/2006/relationships/image" Target="../media/image31.wmf"/><Relationship Id="rId2" Type="http://schemas.openxmlformats.org/officeDocument/2006/relationships/slideLayout" Target="../slideLayouts/slideLayout7.xml"/><Relationship Id="rId1" Type="http://schemas.openxmlformats.org/officeDocument/2006/relationships/vmlDrawing" Target="../drawings/vmlDrawing8.vml"/><Relationship Id="rId6" Type="http://schemas.openxmlformats.org/officeDocument/2006/relationships/image" Target="../media/image28.wmf"/><Relationship Id="rId11" Type="http://schemas.openxmlformats.org/officeDocument/2006/relationships/oleObject" Target="../embeddings/oleObject29.bin"/><Relationship Id="rId5" Type="http://schemas.openxmlformats.org/officeDocument/2006/relationships/oleObject" Target="../embeddings/oleObject26.bin"/><Relationship Id="rId10" Type="http://schemas.openxmlformats.org/officeDocument/2006/relationships/image" Target="../media/image30.wmf"/><Relationship Id="rId4" Type="http://schemas.openxmlformats.org/officeDocument/2006/relationships/image" Target="../media/image23.wmf"/><Relationship Id="rId9" Type="http://schemas.openxmlformats.org/officeDocument/2006/relationships/oleObject" Target="../embeddings/oleObject28.bin"/></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oleObject" Target="../embeddings/oleObject30.bin"/><Relationship Id="rId2" Type="http://schemas.openxmlformats.org/officeDocument/2006/relationships/slideLayout" Target="../slideLayouts/slideLayout7.xml"/><Relationship Id="rId1" Type="http://schemas.openxmlformats.org/officeDocument/2006/relationships/vmlDrawing" Target="../drawings/vmlDrawing9.vml"/><Relationship Id="rId4" Type="http://schemas.openxmlformats.org/officeDocument/2006/relationships/image" Target="../media/image32.wmf"/></Relationships>
</file>

<file path=ppt/slides/_rels/slide22.xml.rels><?xml version="1.0" encoding="UTF-8" standalone="yes"?>
<Relationships xmlns="http://schemas.openxmlformats.org/package/2006/relationships"><Relationship Id="rId8" Type="http://schemas.openxmlformats.org/officeDocument/2006/relationships/image" Target="../media/image35.wmf"/><Relationship Id="rId3" Type="http://schemas.openxmlformats.org/officeDocument/2006/relationships/oleObject" Target="../embeddings/oleObject31.bin"/><Relationship Id="rId7" Type="http://schemas.openxmlformats.org/officeDocument/2006/relationships/oleObject" Target="../embeddings/oleObject33.bin"/><Relationship Id="rId12" Type="http://schemas.openxmlformats.org/officeDocument/2006/relationships/image" Target="../media/image37.wmf"/><Relationship Id="rId2" Type="http://schemas.openxmlformats.org/officeDocument/2006/relationships/slideLayout" Target="../slideLayouts/slideLayout7.xml"/><Relationship Id="rId1" Type="http://schemas.openxmlformats.org/officeDocument/2006/relationships/vmlDrawing" Target="../drawings/vmlDrawing10.vml"/><Relationship Id="rId6" Type="http://schemas.openxmlformats.org/officeDocument/2006/relationships/image" Target="../media/image34.wmf"/><Relationship Id="rId11" Type="http://schemas.openxmlformats.org/officeDocument/2006/relationships/oleObject" Target="../embeddings/oleObject35.bin"/><Relationship Id="rId5" Type="http://schemas.openxmlformats.org/officeDocument/2006/relationships/oleObject" Target="../embeddings/oleObject32.bin"/><Relationship Id="rId10" Type="http://schemas.openxmlformats.org/officeDocument/2006/relationships/image" Target="../media/image36.wmf"/><Relationship Id="rId4" Type="http://schemas.openxmlformats.org/officeDocument/2006/relationships/image" Target="../media/image33.wmf"/><Relationship Id="rId9" Type="http://schemas.openxmlformats.org/officeDocument/2006/relationships/oleObject" Target="../embeddings/oleObject34.bin"/></Relationships>
</file>

<file path=ppt/slides/_rels/slide23.xml.rels><?xml version="1.0" encoding="UTF-8" standalone="yes"?>
<Relationships xmlns="http://schemas.openxmlformats.org/package/2006/relationships"><Relationship Id="rId3" Type="http://schemas.openxmlformats.org/officeDocument/2006/relationships/oleObject" Target="../embeddings/oleObject36.bin"/><Relationship Id="rId2" Type="http://schemas.openxmlformats.org/officeDocument/2006/relationships/slideLayout" Target="../slideLayouts/slideLayout7.xml"/><Relationship Id="rId1" Type="http://schemas.openxmlformats.org/officeDocument/2006/relationships/vmlDrawing" Target="../drawings/vmlDrawing11.vml"/><Relationship Id="rId4" Type="http://schemas.openxmlformats.org/officeDocument/2006/relationships/image" Target="../media/image38.wmf"/></Relationships>
</file>

<file path=ppt/slides/_rels/slide24.xml.rels><?xml version="1.0" encoding="UTF-8" standalone="yes"?>
<Relationships xmlns="http://schemas.openxmlformats.org/package/2006/relationships"><Relationship Id="rId8" Type="http://schemas.openxmlformats.org/officeDocument/2006/relationships/image" Target="../media/image41.wmf"/><Relationship Id="rId3" Type="http://schemas.openxmlformats.org/officeDocument/2006/relationships/oleObject" Target="../embeddings/oleObject37.bin"/><Relationship Id="rId7" Type="http://schemas.openxmlformats.org/officeDocument/2006/relationships/oleObject" Target="../embeddings/oleObject39.bin"/><Relationship Id="rId2" Type="http://schemas.openxmlformats.org/officeDocument/2006/relationships/slideLayout" Target="../slideLayouts/slideLayout7.xml"/><Relationship Id="rId1" Type="http://schemas.openxmlformats.org/officeDocument/2006/relationships/vmlDrawing" Target="../drawings/vmlDrawing12.vml"/><Relationship Id="rId6" Type="http://schemas.openxmlformats.org/officeDocument/2006/relationships/image" Target="../media/image40.wmf"/><Relationship Id="rId5" Type="http://schemas.openxmlformats.org/officeDocument/2006/relationships/oleObject" Target="../embeddings/oleObject38.bin"/><Relationship Id="rId4" Type="http://schemas.openxmlformats.org/officeDocument/2006/relationships/image" Target="../media/image39.wmf"/></Relationships>
</file>

<file path=ppt/slides/_rels/slide25.xml.rels><?xml version="1.0" encoding="UTF-8" standalone="yes"?>
<Relationships xmlns="http://schemas.openxmlformats.org/package/2006/relationships"><Relationship Id="rId3" Type="http://schemas.openxmlformats.org/officeDocument/2006/relationships/oleObject" Target="../embeddings/oleObject40.bin"/><Relationship Id="rId2" Type="http://schemas.openxmlformats.org/officeDocument/2006/relationships/slideLayout" Target="../slideLayouts/slideLayout7.xml"/><Relationship Id="rId1" Type="http://schemas.openxmlformats.org/officeDocument/2006/relationships/vmlDrawing" Target="../drawings/vmlDrawing13.vml"/><Relationship Id="rId4" Type="http://schemas.openxmlformats.org/officeDocument/2006/relationships/image" Target="../media/image42.wmf"/></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oleObject" Target="../embeddings/oleObject41.bin"/><Relationship Id="rId2" Type="http://schemas.openxmlformats.org/officeDocument/2006/relationships/slideLayout" Target="../slideLayouts/slideLayout7.xml"/><Relationship Id="rId1" Type="http://schemas.openxmlformats.org/officeDocument/2006/relationships/vmlDrawing" Target="../drawings/vmlDrawing14.vml"/><Relationship Id="rId6" Type="http://schemas.openxmlformats.org/officeDocument/2006/relationships/image" Target="../media/image44.wmf"/><Relationship Id="rId5" Type="http://schemas.openxmlformats.org/officeDocument/2006/relationships/oleObject" Target="../embeddings/oleObject42.bin"/><Relationship Id="rId4" Type="http://schemas.openxmlformats.org/officeDocument/2006/relationships/image" Target="../media/image43.wmf"/></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8" Type="http://schemas.openxmlformats.org/officeDocument/2006/relationships/image" Target="../media/image47.wmf"/><Relationship Id="rId3" Type="http://schemas.openxmlformats.org/officeDocument/2006/relationships/oleObject" Target="../embeddings/oleObject43.bin"/><Relationship Id="rId7" Type="http://schemas.openxmlformats.org/officeDocument/2006/relationships/oleObject" Target="../embeddings/oleObject45.bin"/><Relationship Id="rId12" Type="http://schemas.openxmlformats.org/officeDocument/2006/relationships/image" Target="../media/image49.wmf"/><Relationship Id="rId2" Type="http://schemas.openxmlformats.org/officeDocument/2006/relationships/slideLayout" Target="../slideLayouts/slideLayout7.xml"/><Relationship Id="rId1" Type="http://schemas.openxmlformats.org/officeDocument/2006/relationships/vmlDrawing" Target="../drawings/vmlDrawing15.vml"/><Relationship Id="rId6" Type="http://schemas.openxmlformats.org/officeDocument/2006/relationships/image" Target="../media/image46.wmf"/><Relationship Id="rId11" Type="http://schemas.openxmlformats.org/officeDocument/2006/relationships/oleObject" Target="../embeddings/oleObject47.bin"/><Relationship Id="rId5" Type="http://schemas.openxmlformats.org/officeDocument/2006/relationships/oleObject" Target="../embeddings/oleObject44.bin"/><Relationship Id="rId10" Type="http://schemas.openxmlformats.org/officeDocument/2006/relationships/image" Target="../media/image48.wmf"/><Relationship Id="rId4" Type="http://schemas.openxmlformats.org/officeDocument/2006/relationships/image" Target="../media/image45.wmf"/><Relationship Id="rId9" Type="http://schemas.openxmlformats.org/officeDocument/2006/relationships/oleObject" Target="../embeddings/oleObject46.bin"/></Relationships>
</file>

<file path=ppt/slides/_rels/slide31.xml.rels><?xml version="1.0" encoding="UTF-8" standalone="yes"?>
<Relationships xmlns="http://schemas.openxmlformats.org/package/2006/relationships"><Relationship Id="rId3" Type="http://schemas.openxmlformats.org/officeDocument/2006/relationships/oleObject" Target="../embeddings/oleObject48.bin"/><Relationship Id="rId2" Type="http://schemas.openxmlformats.org/officeDocument/2006/relationships/slideLayout" Target="../slideLayouts/slideLayout7.xml"/><Relationship Id="rId1" Type="http://schemas.openxmlformats.org/officeDocument/2006/relationships/vmlDrawing" Target="../drawings/vmlDrawing16.vml"/><Relationship Id="rId6" Type="http://schemas.openxmlformats.org/officeDocument/2006/relationships/image" Target="../media/image51.wmf"/><Relationship Id="rId5" Type="http://schemas.openxmlformats.org/officeDocument/2006/relationships/oleObject" Target="../embeddings/oleObject49.bin"/><Relationship Id="rId4" Type="http://schemas.openxmlformats.org/officeDocument/2006/relationships/image" Target="../media/image50.wmf"/></Relationships>
</file>

<file path=ppt/slides/_rels/slide32.xml.rels><?xml version="1.0" encoding="UTF-8" standalone="yes"?>
<Relationships xmlns="http://schemas.openxmlformats.org/package/2006/relationships"><Relationship Id="rId3" Type="http://schemas.openxmlformats.org/officeDocument/2006/relationships/oleObject" Target="../embeddings/oleObject50.bin"/><Relationship Id="rId2" Type="http://schemas.openxmlformats.org/officeDocument/2006/relationships/slideLayout" Target="../slideLayouts/slideLayout7.xml"/><Relationship Id="rId1" Type="http://schemas.openxmlformats.org/officeDocument/2006/relationships/vmlDrawing" Target="../drawings/vmlDrawing17.vml"/><Relationship Id="rId4" Type="http://schemas.openxmlformats.org/officeDocument/2006/relationships/image" Target="../media/image52.wmf"/></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oleObject" Target="../embeddings/oleObject51.bin"/><Relationship Id="rId2" Type="http://schemas.openxmlformats.org/officeDocument/2006/relationships/slideLayout" Target="../slideLayouts/slideLayout7.xml"/><Relationship Id="rId1" Type="http://schemas.openxmlformats.org/officeDocument/2006/relationships/vmlDrawing" Target="../drawings/vmlDrawing18.vml"/><Relationship Id="rId6" Type="http://schemas.openxmlformats.org/officeDocument/2006/relationships/image" Target="../media/image54.wmf"/><Relationship Id="rId5" Type="http://schemas.openxmlformats.org/officeDocument/2006/relationships/oleObject" Target="../embeddings/oleObject52.bin"/><Relationship Id="rId4" Type="http://schemas.openxmlformats.org/officeDocument/2006/relationships/image" Target="../media/image53.wm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l="10000" r="10000"/>
          </a:stretch>
        </a:blipFill>
        <a:effectLst/>
      </p:bgPr>
    </p:bg>
    <p:spTree>
      <p:nvGrpSpPr>
        <p:cNvPr id="1" name=""/>
        <p:cNvGrpSpPr/>
        <p:nvPr/>
      </p:nvGrpSpPr>
      <p:grpSpPr>
        <a:xfrm>
          <a:off x="0" y="0"/>
          <a:ext cx="0" cy="0"/>
          <a:chOff x="0" y="0"/>
          <a:chExt cx="0" cy="0"/>
        </a:xfrm>
      </p:grpSpPr>
      <p:sp>
        <p:nvSpPr>
          <p:cNvPr id="12" name="pole tekstowe 11"/>
          <p:cNvSpPr txBox="1"/>
          <p:nvPr/>
        </p:nvSpPr>
        <p:spPr>
          <a:xfrm>
            <a:off x="1403648" y="1811867"/>
            <a:ext cx="6192688" cy="615553"/>
          </a:xfrm>
          <a:prstGeom prst="rect">
            <a:avLst/>
          </a:prstGeom>
          <a:noFill/>
        </p:spPr>
        <p:txBody>
          <a:bodyPr wrap="square" rtlCol="0">
            <a:spAutoFit/>
          </a:bodyPr>
          <a:lstStyle/>
          <a:p>
            <a:pPr algn="ctr"/>
            <a:r>
              <a:rPr lang="pl-PL" sz="1600" dirty="0" smtClean="0">
                <a:latin typeface="Arial" pitchFamily="34" charset="0"/>
                <a:cs typeface="Arial" pitchFamily="34" charset="0"/>
              </a:rPr>
              <a:t>projekt nr </a:t>
            </a:r>
            <a:r>
              <a:rPr lang="pl-PL" sz="1600" dirty="0" smtClean="0"/>
              <a:t>POKL.03.03.04-00-110/12</a:t>
            </a:r>
            <a:endParaRPr lang="pl-PL" sz="1600" dirty="0" smtClean="0">
              <a:latin typeface="Arial" pitchFamily="34" charset="0"/>
              <a:cs typeface="Arial" pitchFamily="34" charset="0"/>
            </a:endParaRPr>
          </a:p>
          <a:p>
            <a:pPr algn="ctr"/>
            <a:r>
              <a:rPr lang="pl-PL" dirty="0" smtClean="0"/>
              <a:t>„Z Wojskową Akademią Techniczną nauka jest fascynująca!” </a:t>
            </a:r>
          </a:p>
        </p:txBody>
      </p:sp>
      <p:sp>
        <p:nvSpPr>
          <p:cNvPr id="14" name="pole tekstowe 13"/>
          <p:cNvSpPr txBox="1"/>
          <p:nvPr/>
        </p:nvSpPr>
        <p:spPr>
          <a:xfrm>
            <a:off x="827584" y="2636912"/>
            <a:ext cx="7530346" cy="830997"/>
          </a:xfrm>
          <a:prstGeom prst="rect">
            <a:avLst/>
          </a:prstGeom>
          <a:noFill/>
        </p:spPr>
        <p:txBody>
          <a:bodyPr wrap="square" rtlCol="0">
            <a:spAutoFit/>
          </a:bodyPr>
          <a:lstStyle/>
          <a:p>
            <a:pPr algn="ctr"/>
            <a:r>
              <a:rPr lang="pl-PL" sz="2400" dirty="0" smtClean="0"/>
              <a:t>WYKŁAD Z MATEMATYKI</a:t>
            </a:r>
          </a:p>
          <a:p>
            <a:pPr algn="ctr"/>
            <a:r>
              <a:rPr lang="pl-PL" sz="2400" dirty="0" smtClean="0"/>
              <a:t>dla uczestników projektu w dniu 6.12.2014 r.</a:t>
            </a:r>
            <a:endParaRPr lang="pl-PL" sz="2400" dirty="0"/>
          </a:p>
        </p:txBody>
      </p:sp>
      <p:sp>
        <p:nvSpPr>
          <p:cNvPr id="16" name="pole tekstowe 15"/>
          <p:cNvSpPr txBox="1"/>
          <p:nvPr/>
        </p:nvSpPr>
        <p:spPr>
          <a:xfrm>
            <a:off x="1187624" y="6237312"/>
            <a:ext cx="7401385" cy="307777"/>
          </a:xfrm>
          <a:prstGeom prst="rect">
            <a:avLst/>
          </a:prstGeom>
          <a:noFill/>
        </p:spPr>
        <p:txBody>
          <a:bodyPr wrap="none" rtlCol="0">
            <a:spAutoFit/>
          </a:bodyPr>
          <a:lstStyle/>
          <a:p>
            <a:r>
              <a:rPr lang="pl-PL" sz="1400" b="1" dirty="0" smtClean="0"/>
              <a:t>Projekt współfinansowany przez Unię Europejską w ramach Europejskiego Funduszu Społecznego</a:t>
            </a:r>
            <a:endParaRPr lang="pl-PL" sz="1400" dirty="0" smtClean="0"/>
          </a:p>
        </p:txBody>
      </p:sp>
      <p:sp>
        <p:nvSpPr>
          <p:cNvPr id="13" name="pole tekstowe 12"/>
          <p:cNvSpPr txBox="1"/>
          <p:nvPr/>
        </p:nvSpPr>
        <p:spPr>
          <a:xfrm>
            <a:off x="1907704" y="3861048"/>
            <a:ext cx="5526513" cy="646331"/>
          </a:xfrm>
          <a:prstGeom prst="rect">
            <a:avLst/>
          </a:prstGeom>
          <a:noFill/>
        </p:spPr>
        <p:txBody>
          <a:bodyPr wrap="none" rtlCol="0">
            <a:spAutoFit/>
          </a:bodyPr>
          <a:lstStyle/>
          <a:p>
            <a:r>
              <a:rPr lang="pl-PL" sz="3600" dirty="0" smtClean="0"/>
              <a:t>„OPTYMALNIE O OPTIMUM”</a:t>
            </a:r>
            <a:endParaRPr lang="pl-PL" sz="3600" dirty="0"/>
          </a:p>
        </p:txBody>
      </p:sp>
      <p:sp>
        <p:nvSpPr>
          <p:cNvPr id="15" name="pole tekstowe 14"/>
          <p:cNvSpPr txBox="1"/>
          <p:nvPr/>
        </p:nvSpPr>
        <p:spPr>
          <a:xfrm>
            <a:off x="5004048" y="4581128"/>
            <a:ext cx="2304256" cy="369332"/>
          </a:xfrm>
          <a:prstGeom prst="rect">
            <a:avLst/>
          </a:prstGeom>
          <a:noFill/>
        </p:spPr>
        <p:txBody>
          <a:bodyPr wrap="square" rtlCol="0">
            <a:spAutoFit/>
          </a:bodyPr>
          <a:lstStyle/>
          <a:p>
            <a:r>
              <a:rPr lang="pl-PL" dirty="0"/>
              <a:t>d</a:t>
            </a:r>
            <a:r>
              <a:rPr lang="pl-PL" dirty="0" smtClean="0"/>
              <a:t>r Lucjan Kowalski</a:t>
            </a:r>
            <a:endParaRPr lang="pl-PL" dirty="0"/>
          </a:p>
        </p:txBody>
      </p:sp>
    </p:spTree>
  </p:cSld>
  <p:clrMapOvr>
    <a:masterClrMapping/>
  </p:clrMapOvr>
  <mc:AlternateContent xmlns:mc="http://schemas.openxmlformats.org/markup-compatibility/2006" xmlns:p14="http://schemas.microsoft.com/office/powerpoint/2010/main">
    <mc:Choice Requires="p14">
      <p:transition spd="slow" p14:dur="1600">
        <p14:prism isInverted="1"/>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539552" y="1484784"/>
            <a:ext cx="8208912" cy="4801314"/>
          </a:xfrm>
          <a:prstGeom prst="rect">
            <a:avLst/>
          </a:prstGeom>
          <a:noFill/>
        </p:spPr>
        <p:txBody>
          <a:bodyPr wrap="square" rtlCol="0">
            <a:spAutoFit/>
          </a:bodyPr>
          <a:lstStyle/>
          <a:p>
            <a:pPr algn="ctr"/>
            <a:r>
              <a:rPr lang="pl-PL" b="1" dirty="0">
                <a:latin typeface="Arial" pitchFamily="34" charset="0"/>
                <a:cs typeface="Arial" pitchFamily="34" charset="0"/>
              </a:rPr>
              <a:t>Optymalizacja = wyznaczanie rozwiązania </a:t>
            </a:r>
            <a:r>
              <a:rPr lang="pl-PL" b="1" dirty="0" smtClean="0">
                <a:latin typeface="Arial" pitchFamily="34" charset="0"/>
                <a:cs typeface="Arial" pitchFamily="34" charset="0"/>
              </a:rPr>
              <a:t>optymalnego</a:t>
            </a:r>
          </a:p>
          <a:p>
            <a:endParaRPr lang="pl-PL" b="1" dirty="0"/>
          </a:p>
          <a:p>
            <a:endParaRPr lang="pl-PL" b="1" dirty="0" smtClean="0"/>
          </a:p>
          <a:p>
            <a:endParaRPr lang="pl-PL" b="1" dirty="0" smtClean="0"/>
          </a:p>
          <a:p>
            <a:endParaRPr lang="pl-PL" b="1" dirty="0"/>
          </a:p>
          <a:p>
            <a:endParaRPr lang="pl-PL" dirty="0"/>
          </a:p>
          <a:p>
            <a:r>
              <a:rPr lang="pl-PL" b="1" dirty="0"/>
              <a:t> </a:t>
            </a:r>
            <a:endParaRPr lang="pl-PL" dirty="0"/>
          </a:p>
          <a:p>
            <a:r>
              <a:rPr lang="pl-PL" b="1" dirty="0">
                <a:latin typeface="Arial" pitchFamily="34" charset="0"/>
                <a:cs typeface="Arial" pitchFamily="34" charset="0"/>
              </a:rPr>
              <a:t>Wybrane </a:t>
            </a:r>
            <a:r>
              <a:rPr lang="pl-PL" b="1" dirty="0" smtClean="0">
                <a:latin typeface="Arial" pitchFamily="34" charset="0"/>
                <a:cs typeface="Arial" pitchFamily="34" charset="0"/>
              </a:rPr>
              <a:t>zagadnienia</a:t>
            </a:r>
          </a:p>
          <a:p>
            <a:pPr>
              <a:buFont typeface="Arial" pitchFamily="34" charset="0"/>
              <a:buChar char="•"/>
            </a:pPr>
            <a:endParaRPr lang="pl-PL" dirty="0">
              <a:latin typeface="Arial" pitchFamily="34" charset="0"/>
              <a:cs typeface="Arial" pitchFamily="34" charset="0"/>
            </a:endParaRPr>
          </a:p>
          <a:p>
            <a:pPr lvl="2">
              <a:buFont typeface="Arial" pitchFamily="34" charset="0"/>
              <a:buChar char="•"/>
            </a:pPr>
            <a:r>
              <a:rPr lang="pl-PL" dirty="0">
                <a:latin typeface="Arial" pitchFamily="34" charset="0"/>
                <a:cs typeface="Arial" pitchFamily="34" charset="0"/>
              </a:rPr>
              <a:t>Metoda </a:t>
            </a:r>
            <a:r>
              <a:rPr lang="pl-PL" dirty="0" smtClean="0">
                <a:latin typeface="Arial" pitchFamily="34" charset="0"/>
                <a:cs typeface="Arial" pitchFamily="34" charset="0"/>
              </a:rPr>
              <a:t>geometryczna</a:t>
            </a:r>
          </a:p>
          <a:p>
            <a:pPr lvl="2">
              <a:buFont typeface="Arial" pitchFamily="34" charset="0"/>
              <a:buChar char="•"/>
            </a:pPr>
            <a:endParaRPr lang="pl-PL" dirty="0">
              <a:latin typeface="Arial" pitchFamily="34" charset="0"/>
              <a:cs typeface="Arial" pitchFamily="34" charset="0"/>
            </a:endParaRPr>
          </a:p>
          <a:p>
            <a:pPr lvl="2">
              <a:buFont typeface="Arial" pitchFamily="34" charset="0"/>
              <a:buChar char="•"/>
            </a:pPr>
            <a:r>
              <a:rPr lang="pl-PL" dirty="0">
                <a:latin typeface="Arial" pitchFamily="34" charset="0"/>
                <a:cs typeface="Arial" pitchFamily="34" charset="0"/>
              </a:rPr>
              <a:t>Zastosowanie funkcji </a:t>
            </a:r>
            <a:r>
              <a:rPr lang="pl-PL" dirty="0" smtClean="0">
                <a:latin typeface="Arial" pitchFamily="34" charset="0"/>
                <a:cs typeface="Arial" pitchFamily="34" charset="0"/>
              </a:rPr>
              <a:t>kwadratowej</a:t>
            </a:r>
          </a:p>
          <a:p>
            <a:pPr lvl="2">
              <a:buFont typeface="Arial" pitchFamily="34" charset="0"/>
              <a:buChar char="•"/>
            </a:pPr>
            <a:endParaRPr lang="pl-PL" dirty="0">
              <a:latin typeface="Arial" pitchFamily="34" charset="0"/>
              <a:cs typeface="Arial" pitchFamily="34" charset="0"/>
            </a:endParaRPr>
          </a:p>
          <a:p>
            <a:pPr lvl="2">
              <a:buFont typeface="Arial" pitchFamily="34" charset="0"/>
              <a:buChar char="•"/>
            </a:pPr>
            <a:r>
              <a:rPr lang="pl-PL" dirty="0">
                <a:latin typeface="Arial" pitchFamily="34" charset="0"/>
                <a:cs typeface="Arial" pitchFamily="34" charset="0"/>
              </a:rPr>
              <a:t>Zastosowanie </a:t>
            </a:r>
            <a:r>
              <a:rPr lang="pl-PL" dirty="0" smtClean="0">
                <a:latin typeface="Arial" pitchFamily="34" charset="0"/>
                <a:cs typeface="Arial" pitchFamily="34" charset="0"/>
              </a:rPr>
              <a:t>nierówności</a:t>
            </a:r>
          </a:p>
          <a:p>
            <a:pPr lvl="2">
              <a:buFont typeface="Arial" pitchFamily="34" charset="0"/>
              <a:buChar char="•"/>
            </a:pPr>
            <a:endParaRPr lang="pl-PL" dirty="0">
              <a:latin typeface="Arial" pitchFamily="34" charset="0"/>
              <a:cs typeface="Arial" pitchFamily="34" charset="0"/>
            </a:endParaRPr>
          </a:p>
          <a:p>
            <a:pPr lvl="2">
              <a:buFont typeface="Arial" pitchFamily="34" charset="0"/>
              <a:buChar char="•"/>
            </a:pPr>
            <a:r>
              <a:rPr lang="pl-PL" dirty="0">
                <a:latin typeface="Arial" pitchFamily="34" charset="0"/>
                <a:cs typeface="Arial" pitchFamily="34" charset="0"/>
              </a:rPr>
              <a:t>Zagadnienie PL</a:t>
            </a:r>
          </a:p>
          <a:p>
            <a:endParaRPr lang="pl-P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87" name="Group 15"/>
          <p:cNvGrpSpPr>
            <a:grpSpLocks/>
          </p:cNvGrpSpPr>
          <p:nvPr/>
        </p:nvGrpSpPr>
        <p:grpSpPr bwMode="auto">
          <a:xfrm>
            <a:off x="2267744" y="3501008"/>
            <a:ext cx="3613150" cy="1930400"/>
            <a:chOff x="3375" y="5713"/>
            <a:chExt cx="5691" cy="3041"/>
          </a:xfrm>
        </p:grpSpPr>
        <p:sp>
          <p:nvSpPr>
            <p:cNvPr id="3097" name="Line 25"/>
            <p:cNvSpPr>
              <a:spLocks noChangeShapeType="1"/>
            </p:cNvSpPr>
            <p:nvPr/>
          </p:nvSpPr>
          <p:spPr bwMode="auto">
            <a:xfrm>
              <a:off x="3375" y="8062"/>
              <a:ext cx="5691" cy="0"/>
            </a:xfrm>
            <a:prstGeom prst="line">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096" name="Line 24"/>
            <p:cNvSpPr>
              <a:spLocks noChangeShapeType="1"/>
            </p:cNvSpPr>
            <p:nvPr/>
          </p:nvSpPr>
          <p:spPr bwMode="auto">
            <a:xfrm flipH="1">
              <a:off x="6360" y="7179"/>
              <a:ext cx="1059" cy="802"/>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095" name="Line 23"/>
            <p:cNvSpPr>
              <a:spLocks noChangeShapeType="1"/>
            </p:cNvSpPr>
            <p:nvPr/>
          </p:nvSpPr>
          <p:spPr bwMode="auto">
            <a:xfrm>
              <a:off x="4320" y="6108"/>
              <a:ext cx="2040" cy="195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094" name="Text Box 22"/>
            <p:cNvSpPr txBox="1">
              <a:spLocks noChangeArrowheads="1"/>
            </p:cNvSpPr>
            <p:nvPr/>
          </p:nvSpPr>
          <p:spPr bwMode="auto">
            <a:xfrm>
              <a:off x="8633" y="7548"/>
              <a:ext cx="307"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1" u="none" strike="noStrike" cap="none" normalizeH="0" baseline="0" smtClean="0">
                  <a:ln>
                    <a:noFill/>
                  </a:ln>
                  <a:solidFill>
                    <a:schemeClr val="tx1"/>
                  </a:solidFill>
                  <a:effectLst/>
                  <a:latin typeface="Arial" pitchFamily="34" charset="0"/>
                  <a:ea typeface="Times New Roman" pitchFamily="18" charset="0"/>
                </a:rPr>
                <a:t>l</a:t>
              </a:r>
              <a:endParaRPr kumimoji="0" lang="pl-PL" sz="1800" b="0" i="0" u="none" strike="noStrike" cap="none" normalizeH="0" baseline="0" smtClean="0">
                <a:ln>
                  <a:noFill/>
                </a:ln>
                <a:solidFill>
                  <a:schemeClr val="tx1"/>
                </a:solidFill>
                <a:effectLst/>
                <a:latin typeface="Arial" pitchFamily="34" charset="0"/>
              </a:endParaRPr>
            </a:p>
          </p:txBody>
        </p:sp>
        <p:sp>
          <p:nvSpPr>
            <p:cNvPr id="3093" name="Text Box 21"/>
            <p:cNvSpPr txBox="1">
              <a:spLocks noChangeArrowheads="1"/>
            </p:cNvSpPr>
            <p:nvPr/>
          </p:nvSpPr>
          <p:spPr bwMode="auto">
            <a:xfrm>
              <a:off x="7625" y="7007"/>
              <a:ext cx="474" cy="54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B</a:t>
              </a:r>
              <a:endParaRPr kumimoji="0" lang="pl-PL" sz="1800" b="0" i="0" u="none" strike="noStrike" cap="none" normalizeH="0" baseline="0" smtClean="0">
                <a:ln>
                  <a:noFill/>
                </a:ln>
                <a:solidFill>
                  <a:schemeClr val="tx1"/>
                </a:solidFill>
                <a:effectLst/>
                <a:latin typeface="Arial" pitchFamily="34" charset="0"/>
              </a:endParaRPr>
            </a:p>
          </p:txBody>
        </p:sp>
        <p:sp>
          <p:nvSpPr>
            <p:cNvPr id="3092" name="Text Box 20"/>
            <p:cNvSpPr txBox="1">
              <a:spLocks noChangeArrowheads="1"/>
            </p:cNvSpPr>
            <p:nvPr/>
          </p:nvSpPr>
          <p:spPr bwMode="auto">
            <a:xfrm>
              <a:off x="4073" y="5713"/>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3091" name="Text Box 19"/>
            <p:cNvSpPr txBox="1">
              <a:spLocks noChangeArrowheads="1"/>
            </p:cNvSpPr>
            <p:nvPr/>
          </p:nvSpPr>
          <p:spPr bwMode="auto">
            <a:xfrm>
              <a:off x="7206" y="6834"/>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3090" name="Text Box 18"/>
            <p:cNvSpPr txBox="1">
              <a:spLocks noChangeArrowheads="1"/>
            </p:cNvSpPr>
            <p:nvPr/>
          </p:nvSpPr>
          <p:spPr bwMode="auto">
            <a:xfrm>
              <a:off x="6100" y="7652"/>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dirty="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dirty="0" smtClean="0">
                <a:ln>
                  <a:noFill/>
                </a:ln>
                <a:solidFill>
                  <a:schemeClr val="tx1"/>
                </a:solidFill>
                <a:effectLst/>
                <a:latin typeface="Arial" pitchFamily="34" charset="0"/>
              </a:endParaRPr>
            </a:p>
          </p:txBody>
        </p:sp>
        <p:sp>
          <p:nvSpPr>
            <p:cNvPr id="3089" name="Text Box 17"/>
            <p:cNvSpPr txBox="1">
              <a:spLocks noChangeArrowheads="1"/>
            </p:cNvSpPr>
            <p:nvPr/>
          </p:nvSpPr>
          <p:spPr bwMode="auto">
            <a:xfrm>
              <a:off x="3680" y="5938"/>
              <a:ext cx="393" cy="53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A</a:t>
              </a:r>
              <a:endParaRPr kumimoji="0" lang="pl-PL" sz="1800" b="0" i="0" u="none" strike="noStrike" cap="none" normalizeH="0" baseline="0" smtClean="0">
                <a:ln>
                  <a:noFill/>
                </a:ln>
                <a:solidFill>
                  <a:schemeClr val="tx1"/>
                </a:solidFill>
                <a:effectLst/>
                <a:latin typeface="Arial" pitchFamily="34" charset="0"/>
              </a:endParaRPr>
            </a:p>
          </p:txBody>
        </p:sp>
        <p:sp>
          <p:nvSpPr>
            <p:cNvPr id="3088" name="Text Box 16"/>
            <p:cNvSpPr txBox="1">
              <a:spLocks noChangeArrowheads="1"/>
            </p:cNvSpPr>
            <p:nvPr/>
          </p:nvSpPr>
          <p:spPr bwMode="auto">
            <a:xfrm>
              <a:off x="5967" y="8143"/>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C</a:t>
              </a:r>
              <a:endParaRPr kumimoji="0" lang="pl-PL" sz="1800" b="0" i="0" u="none" strike="noStrike" cap="none" normalizeH="0" baseline="0" smtClean="0">
                <a:ln>
                  <a:noFill/>
                </a:ln>
                <a:solidFill>
                  <a:schemeClr val="tx1"/>
                </a:solidFill>
                <a:effectLst/>
                <a:latin typeface="Arial" pitchFamily="34" charset="0"/>
              </a:endParaRPr>
            </a:p>
          </p:txBody>
        </p:sp>
      </p:grpSp>
      <p:sp>
        <p:nvSpPr>
          <p:cNvPr id="3098" name="Rectangle 26"/>
          <p:cNvSpPr>
            <a:spLocks noChangeArrowheads="1"/>
          </p:cNvSpPr>
          <p:nvPr/>
        </p:nvSpPr>
        <p:spPr bwMode="auto">
          <a:xfrm>
            <a:off x="0" y="2009165"/>
            <a:ext cx="9144000" cy="141577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ea typeface="Times New Roman" pitchFamily="18" charset="0"/>
              </a:rPr>
              <a:t>Problem </a:t>
            </a:r>
            <a:r>
              <a:rPr kumimoji="0" lang="pl-PL" sz="1400" b="1" u="none" strike="noStrike" cap="none" normalizeH="0" baseline="0" dirty="0" err="1" smtClean="0">
                <a:ln>
                  <a:noFill/>
                </a:ln>
                <a:solidFill>
                  <a:schemeClr val="tx1"/>
                </a:solidFill>
                <a:effectLst/>
                <a:latin typeface="Arial" pitchFamily="34" charset="0"/>
                <a:ea typeface="Times New Roman" pitchFamily="18" charset="0"/>
              </a:rPr>
              <a:t>Herona</a:t>
            </a:r>
            <a:r>
              <a:rPr kumimoji="0" lang="pl-PL" sz="1400" b="1" u="none" strike="noStrike" cap="none" normalizeH="0" baseline="0" dirty="0" smtClean="0">
                <a:ln>
                  <a:noFill/>
                </a:ln>
                <a:solidFill>
                  <a:schemeClr val="tx1"/>
                </a:solidFill>
                <a:effectLst/>
                <a:latin typeface="Arial" pitchFamily="34" charset="0"/>
                <a:ea typeface="Times New Roman" pitchFamily="18" charset="0"/>
              </a:rPr>
              <a:t> z Aleksandrii</a:t>
            </a:r>
          </a:p>
          <a:p>
            <a:pPr marL="0" marR="0" lvl="0" indent="0" algn="ctr" defTabSz="914400" rtl="0" eaLnBrk="0" fontAlgn="base" latinLnBrk="0" hangingPunct="0">
              <a:lnSpc>
                <a:spcPct val="100000"/>
              </a:lnSpc>
              <a:spcBef>
                <a:spcPct val="0"/>
              </a:spcBef>
              <a:spcAft>
                <a:spcPct val="0"/>
              </a:spcAft>
              <a:buClrTx/>
              <a:buSzTx/>
              <a:buFontTx/>
              <a:buNone/>
              <a:tabLst/>
            </a:pPr>
            <a:endParaRPr kumimoji="0" lang="pl-PL" sz="1400" b="1"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20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u="none" strike="noStrike" cap="none" normalizeH="0" baseline="0" dirty="0" smtClean="0">
                <a:ln>
                  <a:noFill/>
                </a:ln>
                <a:solidFill>
                  <a:schemeClr val="tx1"/>
                </a:solidFill>
                <a:effectLst/>
                <a:latin typeface="Arial" pitchFamily="34" charset="0"/>
                <a:ea typeface="Times New Roman" pitchFamily="18" charset="0"/>
              </a:rPr>
              <a:t>Niech A, B to punkty położone po jednej stronie prostej l. Wyznaczyć na tej prostej punkt C aby suma długości odcinków AC i BC była najmniejsza. </a:t>
            </a:r>
            <a:endParaRPr kumimoji="0" lang="pl-PL" sz="120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u="none" strike="noStrike" cap="none" normalizeH="0" baseline="0" dirty="0" smtClean="0">
              <a:ln>
                <a:noFill/>
              </a:ln>
              <a:solidFill>
                <a:schemeClr val="tx1"/>
              </a:solidFill>
              <a:effectLst/>
              <a:latin typeface="Arial" pitchFamily="34" charset="0"/>
            </a:endParaRPr>
          </a:p>
        </p:txBody>
      </p:sp>
      <p:sp>
        <p:nvSpPr>
          <p:cNvPr id="45" name="Rectangle 34"/>
          <p:cNvSpPr>
            <a:spLocks noChangeArrowheads="1"/>
          </p:cNvSpPr>
          <p:nvPr/>
        </p:nvSpPr>
        <p:spPr bwMode="auto">
          <a:xfrm>
            <a:off x="0" y="5373216"/>
            <a:ext cx="9144000" cy="116955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600" u="none" strike="noStrike" cap="none" normalizeH="0" baseline="0" dirty="0" smtClean="0">
                <a:ln>
                  <a:noFill/>
                </a:ln>
                <a:solidFill>
                  <a:schemeClr val="tx1"/>
                </a:solidFill>
                <a:effectLst/>
                <a:latin typeface="Arial" pitchFamily="34" charset="0"/>
              </a:rPr>
              <a:t/>
            </a:r>
            <a:br>
              <a:rPr kumimoji="0" lang="pl-PL" sz="600" u="none" strike="noStrike" cap="none" normalizeH="0" baseline="0" dirty="0" smtClean="0">
                <a:ln>
                  <a:noFill/>
                </a:ln>
                <a:solidFill>
                  <a:schemeClr val="tx1"/>
                </a:solidFill>
                <a:effectLst/>
                <a:latin typeface="Arial" pitchFamily="34" charset="0"/>
              </a:rPr>
            </a:br>
            <a:endParaRPr kumimoji="0" lang="pl-PL" sz="120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ea typeface="Times New Roman" pitchFamily="18" charset="0"/>
              </a:rPr>
              <a:t>Współczesna wersja praktyczna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60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u="none" strike="noStrike" cap="none" normalizeH="0" baseline="0" dirty="0" smtClean="0">
                <a:ln>
                  <a:noFill/>
                </a:ln>
                <a:solidFill>
                  <a:schemeClr val="tx1"/>
                </a:solidFill>
                <a:effectLst/>
                <a:latin typeface="Arial" pitchFamily="34" charset="0"/>
                <a:ea typeface="Times New Roman" pitchFamily="18" charset="0"/>
              </a:rPr>
              <a:t>Wyznaczyć lokalizację przystanku C aby suma odległości od C do domów A i B była najmniejsza. </a:t>
            </a:r>
            <a:endParaRPr kumimoji="0" lang="pl-PL" sz="120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u="none" strike="noStrike" cap="none" normalizeH="0" baseline="0" dirty="0" smtClean="0">
              <a:ln>
                <a:noFill/>
              </a:ln>
              <a:solidFill>
                <a:schemeClr val="tx1"/>
              </a:solidFill>
              <a:effectLst/>
              <a:latin typeface="Arial" pitchFamily="34" charset="0"/>
            </a:endParaRPr>
          </a:p>
        </p:txBody>
      </p:sp>
      <p:sp>
        <p:nvSpPr>
          <p:cNvPr id="60" name="pole tekstowe 59"/>
          <p:cNvSpPr txBox="1"/>
          <p:nvPr/>
        </p:nvSpPr>
        <p:spPr>
          <a:xfrm>
            <a:off x="3275856" y="1412776"/>
            <a:ext cx="2608406" cy="369332"/>
          </a:xfrm>
          <a:prstGeom prst="rect">
            <a:avLst/>
          </a:prstGeom>
          <a:noFill/>
        </p:spPr>
        <p:txBody>
          <a:bodyPr wrap="square" rtlCol="0">
            <a:spAutoFit/>
          </a:bodyPr>
          <a:lstStyle/>
          <a:p>
            <a:pPr lvl="0"/>
            <a:r>
              <a:rPr kumimoji="0" lang="pl-PL" b="1" i="0" u="none" strike="noStrike" cap="none" normalizeH="0" baseline="0" dirty="0" smtClean="0">
                <a:ln>
                  <a:noFill/>
                </a:ln>
                <a:solidFill>
                  <a:schemeClr val="tx1"/>
                </a:solidFill>
                <a:effectLst/>
                <a:latin typeface="Arial" pitchFamily="34" charset="0"/>
                <a:ea typeface="Times New Roman" pitchFamily="18" charset="0"/>
              </a:rPr>
              <a:t>Metoda geometryczna</a:t>
            </a:r>
            <a:endParaRPr lang="pl-P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Prostokąt 16"/>
          <p:cNvSpPr/>
          <p:nvPr/>
        </p:nvSpPr>
        <p:spPr>
          <a:xfrm>
            <a:off x="0" y="1412776"/>
            <a:ext cx="8892480" cy="1815882"/>
          </a:xfrm>
          <a:prstGeom prst="rect">
            <a:avLst/>
          </a:prstGeom>
        </p:spPr>
        <p:txBody>
          <a:bodyPr wrap="square">
            <a:spAutoFit/>
          </a:bodyPr>
          <a:lstStyle/>
          <a:p>
            <a:pPr lvl="0" eaLnBrk="0" fontAlgn="base" hangingPunct="0">
              <a:spcBef>
                <a:spcPct val="0"/>
              </a:spcBef>
              <a:spcAft>
                <a:spcPct val="0"/>
              </a:spcAf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Rozwiązanie:</a:t>
            </a:r>
          </a:p>
          <a:p>
            <a:pPr lvl="0" eaLnBrk="0" fontAlgn="base" hangingPunct="0">
              <a:spcBef>
                <a:spcPct val="0"/>
              </a:spcBef>
              <a:spcAft>
                <a:spcPct val="0"/>
              </a:spcAft>
            </a:pPr>
            <a:endParaRPr kumimoji="0" lang="pl-PL" sz="1400" b="1" i="0" u="none" strike="noStrike" cap="none" normalizeH="0" baseline="0" dirty="0" smtClean="0">
              <a:ln>
                <a:noFill/>
              </a:ln>
              <a:solidFill>
                <a:schemeClr val="tx1"/>
              </a:solidFill>
              <a:effectLst/>
              <a:latin typeface="Arial" pitchFamily="34" charset="0"/>
              <a:ea typeface="Times New Roman" pitchFamily="18" charset="0"/>
            </a:endParaRPr>
          </a:p>
          <a:p>
            <a:pPr lvl="0" eaLnBrk="0" fontAlgn="base" hangingPunct="0">
              <a:spcBef>
                <a:spcPct val="0"/>
              </a:spcBef>
              <a:spcAft>
                <a:spcPct val="0"/>
              </a:spcAft>
            </a:pPr>
            <a:endParaRPr kumimoji="0" lang="pl-PL" sz="1400" i="0" u="none" strike="noStrike" cap="none" normalizeH="0" baseline="0" dirty="0" smtClean="0">
              <a:ln>
                <a:noFill/>
              </a:ln>
              <a:solidFill>
                <a:schemeClr val="tx1"/>
              </a:solidFill>
              <a:effectLst/>
              <a:latin typeface="Arial" pitchFamily="34" charset="0"/>
              <a:ea typeface="Times New Roman" pitchFamily="18" charset="0"/>
            </a:endParaRPr>
          </a:p>
          <a:p>
            <a:pPr lvl="0" eaLnBrk="0" fontAlgn="base" hangingPunct="0">
              <a:spcBef>
                <a:spcPct val="0"/>
              </a:spcBef>
              <a:spcAft>
                <a:spcPct val="0"/>
              </a:spcAft>
            </a:pPr>
            <a:r>
              <a:rPr kumimoji="0" lang="pl-PL" sz="1400" i="0" u="none" strike="noStrike" cap="none" normalizeH="0" baseline="0" dirty="0" smtClean="0">
                <a:ln>
                  <a:noFill/>
                </a:ln>
                <a:solidFill>
                  <a:schemeClr val="tx1"/>
                </a:solidFill>
                <a:effectLst/>
                <a:latin typeface="Arial" pitchFamily="34" charset="0"/>
                <a:ea typeface="Times New Roman" pitchFamily="18" charset="0"/>
              </a:rPr>
              <a:t>Wyznaczamy punkt B' symetryczny do B względem prostej l. </a:t>
            </a:r>
          </a:p>
          <a:p>
            <a:pPr lvl="0" eaLnBrk="0" fontAlgn="base" hangingPunct="0">
              <a:spcBef>
                <a:spcPct val="0"/>
              </a:spcBef>
              <a:spcAft>
                <a:spcPct val="0"/>
              </a:spcAft>
            </a:pPr>
            <a:endParaRPr kumimoji="0" lang="pl-PL" sz="1400" i="0" u="none" strike="noStrike" cap="none" normalizeH="0" baseline="0" dirty="0" smtClean="0">
              <a:ln>
                <a:noFill/>
              </a:ln>
              <a:solidFill>
                <a:schemeClr val="tx1"/>
              </a:solidFill>
              <a:effectLst/>
              <a:latin typeface="Arial" pitchFamily="34" charset="0"/>
              <a:ea typeface="Times New Roman" pitchFamily="18" charset="0"/>
            </a:endParaRPr>
          </a:p>
          <a:p>
            <a:pPr lvl="0" eaLnBrk="0" fontAlgn="base" hangingPunct="0">
              <a:spcBef>
                <a:spcPct val="0"/>
              </a:spcBef>
              <a:spcAft>
                <a:spcPct val="0"/>
              </a:spcAft>
            </a:pPr>
            <a:r>
              <a:rPr kumimoji="0" lang="pl-PL" sz="1400" i="0" u="none" strike="noStrike" cap="none" normalizeH="0" baseline="0" dirty="0" smtClean="0">
                <a:ln>
                  <a:noFill/>
                </a:ln>
                <a:solidFill>
                  <a:schemeClr val="tx1"/>
                </a:solidFill>
                <a:effectLst/>
                <a:latin typeface="Arial" pitchFamily="34" charset="0"/>
                <a:ea typeface="Times New Roman" pitchFamily="18" charset="0"/>
              </a:rPr>
              <a:t>Punkt C wyznaczamy jako punkt przecięcia odcinka AB' z prostą l.</a:t>
            </a:r>
          </a:p>
          <a:p>
            <a:pPr lvl="0" eaLnBrk="0" fontAlgn="base" hangingPunct="0">
              <a:spcBef>
                <a:spcPct val="0"/>
              </a:spcBef>
              <a:spcAft>
                <a:spcPct val="0"/>
              </a:spcAft>
            </a:pPr>
            <a:endParaRPr kumimoji="0" lang="pl-PL" sz="1400" i="0" u="none" strike="noStrike" cap="none" normalizeH="0" baseline="0" dirty="0" smtClean="0">
              <a:ln>
                <a:noFill/>
              </a:ln>
              <a:solidFill>
                <a:schemeClr val="tx1"/>
              </a:solidFill>
              <a:effectLst/>
              <a:latin typeface="Arial" pitchFamily="34" charset="0"/>
              <a:ea typeface="Times New Roman" pitchFamily="18" charset="0"/>
            </a:endParaRPr>
          </a:p>
          <a:p>
            <a:pPr lvl="0" eaLnBrk="0" fontAlgn="base" hangingPunct="0">
              <a:spcBef>
                <a:spcPct val="0"/>
              </a:spcBef>
              <a:spcAft>
                <a:spcPct val="0"/>
              </a:spcAft>
            </a:pPr>
            <a:r>
              <a:rPr kumimoji="0" lang="pl-PL" sz="1400" i="0" u="none" strike="noStrike" cap="none" normalizeH="0" baseline="0" dirty="0" smtClean="0">
                <a:ln>
                  <a:noFill/>
                </a:ln>
                <a:solidFill>
                  <a:schemeClr val="tx1"/>
                </a:solidFill>
                <a:effectLst/>
                <a:latin typeface="Arial" pitchFamily="34" charset="0"/>
                <a:ea typeface="Times New Roman" pitchFamily="18" charset="0"/>
              </a:rPr>
              <a:t>|AC| + |CB| = |AC| + |CB'| = |AB'|</a:t>
            </a:r>
          </a:p>
        </p:txBody>
      </p:sp>
      <p:grpSp>
        <p:nvGrpSpPr>
          <p:cNvPr id="18" name="Group 1"/>
          <p:cNvGrpSpPr>
            <a:grpSpLocks/>
          </p:cNvGrpSpPr>
          <p:nvPr/>
        </p:nvGrpSpPr>
        <p:grpSpPr bwMode="auto">
          <a:xfrm>
            <a:off x="2483768" y="4293096"/>
            <a:ext cx="3613150" cy="2303463"/>
            <a:chOff x="3375" y="11209"/>
            <a:chExt cx="5691" cy="3628"/>
          </a:xfrm>
        </p:grpSpPr>
        <p:sp>
          <p:nvSpPr>
            <p:cNvPr id="19" name="Line 14"/>
            <p:cNvSpPr>
              <a:spLocks noChangeShapeType="1"/>
            </p:cNvSpPr>
            <p:nvPr/>
          </p:nvSpPr>
          <p:spPr bwMode="auto">
            <a:xfrm>
              <a:off x="3375" y="13558"/>
              <a:ext cx="5691" cy="0"/>
            </a:xfrm>
            <a:prstGeom prst="line">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 name="Line 13"/>
            <p:cNvSpPr>
              <a:spLocks noChangeShapeType="1"/>
            </p:cNvSpPr>
            <p:nvPr/>
          </p:nvSpPr>
          <p:spPr bwMode="auto">
            <a:xfrm>
              <a:off x="7422" y="12753"/>
              <a:ext cx="0" cy="1697"/>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pl-PL"/>
            </a:p>
          </p:txBody>
        </p:sp>
        <p:sp>
          <p:nvSpPr>
            <p:cNvPr id="21" name="Line 12"/>
            <p:cNvSpPr>
              <a:spLocks noChangeShapeType="1"/>
            </p:cNvSpPr>
            <p:nvPr/>
          </p:nvSpPr>
          <p:spPr bwMode="auto">
            <a:xfrm flipH="1">
              <a:off x="6360" y="12756"/>
              <a:ext cx="1059" cy="802"/>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2" name="Line 11"/>
            <p:cNvSpPr>
              <a:spLocks noChangeShapeType="1"/>
            </p:cNvSpPr>
            <p:nvPr/>
          </p:nvSpPr>
          <p:spPr bwMode="auto">
            <a:xfrm>
              <a:off x="4320" y="11604"/>
              <a:ext cx="3099" cy="2922"/>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3" name="Text Box 10"/>
            <p:cNvSpPr txBox="1">
              <a:spLocks noChangeArrowheads="1"/>
            </p:cNvSpPr>
            <p:nvPr/>
          </p:nvSpPr>
          <p:spPr bwMode="auto">
            <a:xfrm>
              <a:off x="8633" y="13044"/>
              <a:ext cx="307"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1" u="none" strike="noStrike" cap="none" normalizeH="0" baseline="0" smtClean="0">
                  <a:ln>
                    <a:noFill/>
                  </a:ln>
                  <a:solidFill>
                    <a:schemeClr val="tx1"/>
                  </a:solidFill>
                  <a:effectLst/>
                  <a:latin typeface="Arial" pitchFamily="34" charset="0"/>
                  <a:ea typeface="Times New Roman" pitchFamily="18" charset="0"/>
                </a:rPr>
                <a:t>l</a:t>
              </a:r>
              <a:endParaRPr kumimoji="0" lang="pl-PL" sz="1800" b="0" i="0" u="none" strike="noStrike" cap="none" normalizeH="0" baseline="0" smtClean="0">
                <a:ln>
                  <a:noFill/>
                </a:ln>
                <a:solidFill>
                  <a:schemeClr val="tx1"/>
                </a:solidFill>
                <a:effectLst/>
                <a:latin typeface="Arial" pitchFamily="34" charset="0"/>
              </a:endParaRPr>
            </a:p>
          </p:txBody>
        </p:sp>
        <p:sp>
          <p:nvSpPr>
            <p:cNvPr id="24" name="Text Box 9"/>
            <p:cNvSpPr txBox="1">
              <a:spLocks noChangeArrowheads="1"/>
            </p:cNvSpPr>
            <p:nvPr/>
          </p:nvSpPr>
          <p:spPr bwMode="auto">
            <a:xfrm>
              <a:off x="7625" y="12503"/>
              <a:ext cx="474" cy="54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B</a:t>
              </a:r>
              <a:endParaRPr kumimoji="0" lang="pl-PL" sz="1800" b="0" i="0" u="none" strike="noStrike" cap="none" normalizeH="0" baseline="0" smtClean="0">
                <a:ln>
                  <a:noFill/>
                </a:ln>
                <a:solidFill>
                  <a:schemeClr val="tx1"/>
                </a:solidFill>
                <a:effectLst/>
                <a:latin typeface="Arial" pitchFamily="34" charset="0"/>
              </a:endParaRPr>
            </a:p>
          </p:txBody>
        </p:sp>
        <p:sp>
          <p:nvSpPr>
            <p:cNvPr id="25" name="Text Box 8"/>
            <p:cNvSpPr txBox="1">
              <a:spLocks noChangeArrowheads="1"/>
            </p:cNvSpPr>
            <p:nvPr/>
          </p:nvSpPr>
          <p:spPr bwMode="auto">
            <a:xfrm>
              <a:off x="4073" y="11209"/>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26" name="Text Box 7"/>
            <p:cNvSpPr txBox="1">
              <a:spLocks noChangeArrowheads="1"/>
            </p:cNvSpPr>
            <p:nvPr/>
          </p:nvSpPr>
          <p:spPr bwMode="auto">
            <a:xfrm>
              <a:off x="7206" y="12330"/>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27" name="Text Box 6"/>
            <p:cNvSpPr txBox="1">
              <a:spLocks noChangeArrowheads="1"/>
            </p:cNvSpPr>
            <p:nvPr/>
          </p:nvSpPr>
          <p:spPr bwMode="auto">
            <a:xfrm>
              <a:off x="7206" y="14139"/>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28" name="Text Box 5"/>
            <p:cNvSpPr txBox="1">
              <a:spLocks noChangeArrowheads="1"/>
            </p:cNvSpPr>
            <p:nvPr/>
          </p:nvSpPr>
          <p:spPr bwMode="auto">
            <a:xfrm>
              <a:off x="6089" y="13198"/>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dirty="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dirty="0" smtClean="0">
                <a:ln>
                  <a:noFill/>
                </a:ln>
                <a:solidFill>
                  <a:schemeClr val="tx1"/>
                </a:solidFill>
                <a:effectLst/>
                <a:latin typeface="Arial" pitchFamily="34" charset="0"/>
              </a:endParaRPr>
            </a:p>
          </p:txBody>
        </p:sp>
        <p:sp>
          <p:nvSpPr>
            <p:cNvPr id="29" name="Text Box 4"/>
            <p:cNvSpPr txBox="1">
              <a:spLocks noChangeArrowheads="1"/>
            </p:cNvSpPr>
            <p:nvPr/>
          </p:nvSpPr>
          <p:spPr bwMode="auto">
            <a:xfrm>
              <a:off x="3680" y="11434"/>
              <a:ext cx="393" cy="53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A</a:t>
              </a:r>
              <a:endParaRPr kumimoji="0" lang="pl-PL" sz="1800" b="0" i="0" u="none" strike="noStrike" cap="none" normalizeH="0" baseline="0" smtClean="0">
                <a:ln>
                  <a:noFill/>
                </a:ln>
                <a:solidFill>
                  <a:schemeClr val="tx1"/>
                </a:solidFill>
                <a:effectLst/>
                <a:latin typeface="Arial" pitchFamily="34" charset="0"/>
              </a:endParaRPr>
            </a:p>
          </p:txBody>
        </p:sp>
        <p:sp>
          <p:nvSpPr>
            <p:cNvPr id="30" name="Text Box 3"/>
            <p:cNvSpPr txBox="1">
              <a:spLocks noChangeArrowheads="1"/>
            </p:cNvSpPr>
            <p:nvPr/>
          </p:nvSpPr>
          <p:spPr bwMode="auto">
            <a:xfrm>
              <a:off x="5967" y="13639"/>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Arial" pitchFamily="34" charset="0"/>
                  <a:ea typeface="Times New Roman" pitchFamily="18" charset="0"/>
                </a:rPr>
                <a:t>C</a:t>
              </a:r>
              <a:endParaRPr kumimoji="0" lang="pl-PL" sz="1800" b="0" i="0" u="none" strike="noStrike" cap="none" normalizeH="0" baseline="0" dirty="0" smtClean="0">
                <a:ln>
                  <a:noFill/>
                </a:ln>
                <a:solidFill>
                  <a:schemeClr val="tx1"/>
                </a:solidFill>
                <a:effectLst/>
                <a:latin typeface="Arial" pitchFamily="34" charset="0"/>
              </a:endParaRPr>
            </a:p>
          </p:txBody>
        </p:sp>
        <p:sp>
          <p:nvSpPr>
            <p:cNvPr id="31" name="Text Box 2"/>
            <p:cNvSpPr txBox="1">
              <a:spLocks noChangeArrowheads="1"/>
            </p:cNvSpPr>
            <p:nvPr/>
          </p:nvSpPr>
          <p:spPr bwMode="auto">
            <a:xfrm>
              <a:off x="7706" y="14312"/>
              <a:ext cx="750" cy="5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dirty="0" smtClean="0">
                  <a:ln>
                    <a:noFill/>
                  </a:ln>
                  <a:solidFill>
                    <a:schemeClr val="tx1"/>
                  </a:solidFill>
                  <a:effectLst/>
                  <a:latin typeface="Arial" pitchFamily="34" charset="0"/>
                  <a:ea typeface="Times New Roman" pitchFamily="18" charset="0"/>
                </a:rPr>
                <a:t>B'</a:t>
              </a:r>
              <a:endParaRPr kumimoji="0" lang="pl-PL" sz="1800" b="0" i="0" u="none" strike="noStrike" cap="none" normalizeH="0" baseline="0" dirty="0" smtClean="0">
                <a:ln>
                  <a:noFill/>
                </a:ln>
                <a:solidFill>
                  <a:schemeClr val="tx1"/>
                </a:solidFill>
                <a:effectLst/>
                <a:latin typeface="Arial" pitchFamily="34" charset="0"/>
              </a:endParaRPr>
            </a:p>
          </p:txBody>
        </p:sp>
      </p:grpSp>
      <p:sp>
        <p:nvSpPr>
          <p:cNvPr id="32" name="Rectangle 44"/>
          <p:cNvSpPr>
            <a:spLocks noChangeArrowheads="1"/>
          </p:cNvSpPr>
          <p:nvPr/>
        </p:nvSpPr>
        <p:spPr bwMode="auto">
          <a:xfrm>
            <a:off x="0" y="3645024"/>
            <a:ext cx="6513322" cy="738664"/>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40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i="0" u="none" strike="noStrike" cap="none" normalizeH="0" baseline="0" dirty="0" smtClean="0">
                <a:ln>
                  <a:noFill/>
                </a:ln>
                <a:solidFill>
                  <a:schemeClr val="tx1"/>
                </a:solidFill>
                <a:effectLst/>
                <a:latin typeface="Arial" pitchFamily="34" charset="0"/>
                <a:ea typeface="Times New Roman" pitchFamily="18" charset="0"/>
              </a:rPr>
              <a:t>Każdy inny punkt niż C nie daje optymalnego rozwiązania (nierówność trójkąta).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40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96" name="Rectangle 16"/>
          <p:cNvSpPr>
            <a:spLocks noChangeArrowheads="1"/>
          </p:cNvSpPr>
          <p:nvPr/>
        </p:nvSpPr>
        <p:spPr bwMode="auto">
          <a:xfrm>
            <a:off x="0" y="1412776"/>
            <a:ext cx="9144000" cy="252376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1600" b="1" i="0" u="none" strike="noStrike" cap="none" normalizeH="0" baseline="0" dirty="0" smtClean="0">
                <a:ln>
                  <a:noFill/>
                </a:ln>
                <a:solidFill>
                  <a:schemeClr val="tx1"/>
                </a:solidFill>
                <a:effectLst/>
                <a:latin typeface="Arial" pitchFamily="34" charset="0"/>
                <a:ea typeface="Times New Roman" pitchFamily="18" charset="0"/>
              </a:rPr>
              <a:t>Interpretacja optyczna - kąt padania = kąt odbicia</a:t>
            </a:r>
          </a:p>
          <a:p>
            <a:pPr marL="0" marR="0" lvl="0" indent="0" algn="ctr" defTabSz="914400" rtl="0" eaLnBrk="1" fontAlgn="base" latinLnBrk="0" hangingPunct="1">
              <a:lnSpc>
                <a:spcPct val="100000"/>
              </a:lnSpc>
              <a:spcBef>
                <a:spcPct val="0"/>
              </a:spcBef>
              <a:spcAft>
                <a:spcPct val="0"/>
              </a:spcAft>
              <a:buClrTx/>
              <a:buSzTx/>
              <a:buFontTx/>
              <a:buNone/>
              <a:tabLst/>
            </a:pPr>
            <a:endParaRPr lang="pl-PL" sz="1600" b="1" dirty="0">
              <a:latin typeface="Arial" pitchFamily="34" charset="0"/>
              <a:ea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1600" b="1"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20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Interpretacja mechaniczna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20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i="0" u="none" strike="noStrike" cap="none" normalizeH="0" baseline="0" dirty="0" smtClean="0">
                <a:ln>
                  <a:noFill/>
                </a:ln>
                <a:solidFill>
                  <a:schemeClr val="tx1"/>
                </a:solidFill>
                <a:effectLst/>
                <a:latin typeface="Arial" pitchFamily="34" charset="0"/>
                <a:ea typeface="Times New Roman" pitchFamily="18" charset="0"/>
              </a:rPr>
              <a:t>Droga = gładki pręt na który nawlekamy mogące się łatwo przesuwać kółko.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20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i="0" u="none" strike="noStrike" cap="none" normalizeH="0" baseline="0" dirty="0" smtClean="0">
                <a:ln>
                  <a:noFill/>
                </a:ln>
                <a:solidFill>
                  <a:schemeClr val="tx1"/>
                </a:solidFill>
                <a:effectLst/>
                <a:latin typeface="Arial" pitchFamily="34" charset="0"/>
                <a:ea typeface="Times New Roman" pitchFamily="18" charset="0"/>
              </a:rPr>
              <a:t>Przez kółko i punkty A, B przeciągamy nitkę, której końce obciążamy jednakowymi ciężarkami. Położenie kółka wyznaczy szukany punkt C.</a:t>
            </a:r>
            <a:endParaRPr kumimoji="0" lang="pl-PL" sz="120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i="0" u="none" strike="noStrike" cap="none" normalizeH="0" baseline="0" dirty="0" smtClean="0">
              <a:ln>
                <a:noFill/>
              </a:ln>
              <a:solidFill>
                <a:schemeClr val="tx1"/>
              </a:solidFill>
              <a:effectLst/>
              <a:latin typeface="Arial" pitchFamily="34" charset="0"/>
            </a:endParaRPr>
          </a:p>
        </p:txBody>
      </p:sp>
      <p:grpSp>
        <p:nvGrpSpPr>
          <p:cNvPr id="20481" name="Group 1"/>
          <p:cNvGrpSpPr>
            <a:grpSpLocks/>
          </p:cNvGrpSpPr>
          <p:nvPr/>
        </p:nvGrpSpPr>
        <p:grpSpPr bwMode="auto">
          <a:xfrm>
            <a:off x="2699792" y="3645024"/>
            <a:ext cx="3930650" cy="2800350"/>
            <a:chOff x="3430" y="5389"/>
            <a:chExt cx="5691" cy="3400"/>
          </a:xfrm>
        </p:grpSpPr>
        <p:sp>
          <p:nvSpPr>
            <p:cNvPr id="20495" name="Line 15"/>
            <p:cNvSpPr>
              <a:spLocks noChangeShapeType="1"/>
            </p:cNvSpPr>
            <p:nvPr/>
          </p:nvSpPr>
          <p:spPr bwMode="auto">
            <a:xfrm>
              <a:off x="3430" y="7738"/>
              <a:ext cx="5691" cy="0"/>
            </a:xfrm>
            <a:prstGeom prst="line">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494" name="Line 14"/>
            <p:cNvSpPr>
              <a:spLocks noChangeShapeType="1"/>
            </p:cNvSpPr>
            <p:nvPr/>
          </p:nvSpPr>
          <p:spPr bwMode="auto">
            <a:xfrm flipH="1">
              <a:off x="6415" y="6855"/>
              <a:ext cx="1059" cy="802"/>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493" name="Line 13"/>
            <p:cNvSpPr>
              <a:spLocks noChangeShapeType="1"/>
            </p:cNvSpPr>
            <p:nvPr/>
          </p:nvSpPr>
          <p:spPr bwMode="auto">
            <a:xfrm>
              <a:off x="4375" y="5784"/>
              <a:ext cx="2040" cy="195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492" name="Text Box 12"/>
            <p:cNvSpPr txBox="1">
              <a:spLocks noChangeArrowheads="1"/>
            </p:cNvSpPr>
            <p:nvPr/>
          </p:nvSpPr>
          <p:spPr bwMode="auto">
            <a:xfrm>
              <a:off x="8688" y="7224"/>
              <a:ext cx="307"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1" u="none" strike="noStrike" cap="none" normalizeH="0" baseline="0" smtClean="0">
                  <a:ln>
                    <a:noFill/>
                  </a:ln>
                  <a:solidFill>
                    <a:schemeClr val="tx1"/>
                  </a:solidFill>
                  <a:effectLst/>
                  <a:latin typeface="Arial" pitchFamily="34" charset="0"/>
                  <a:ea typeface="Times New Roman" pitchFamily="18" charset="0"/>
                </a:rPr>
                <a:t>l</a:t>
              </a:r>
              <a:endParaRPr kumimoji="0" lang="pl-PL" sz="1800" b="0" i="0" u="none" strike="noStrike" cap="none" normalizeH="0" baseline="0" smtClean="0">
                <a:ln>
                  <a:noFill/>
                </a:ln>
                <a:solidFill>
                  <a:schemeClr val="tx1"/>
                </a:solidFill>
                <a:effectLst/>
                <a:latin typeface="Arial" pitchFamily="34" charset="0"/>
              </a:endParaRPr>
            </a:p>
          </p:txBody>
        </p:sp>
        <p:sp>
          <p:nvSpPr>
            <p:cNvPr id="20491" name="Text Box 11"/>
            <p:cNvSpPr txBox="1">
              <a:spLocks noChangeArrowheads="1"/>
            </p:cNvSpPr>
            <p:nvPr/>
          </p:nvSpPr>
          <p:spPr bwMode="auto">
            <a:xfrm>
              <a:off x="7680" y="6683"/>
              <a:ext cx="474" cy="54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B</a:t>
              </a:r>
              <a:endParaRPr kumimoji="0" lang="pl-PL" sz="1800" b="0" i="0" u="none" strike="noStrike" cap="none" normalizeH="0" baseline="0" smtClean="0">
                <a:ln>
                  <a:noFill/>
                </a:ln>
                <a:solidFill>
                  <a:schemeClr val="tx1"/>
                </a:solidFill>
                <a:effectLst/>
                <a:latin typeface="Arial" pitchFamily="34" charset="0"/>
              </a:endParaRPr>
            </a:p>
          </p:txBody>
        </p:sp>
        <p:sp>
          <p:nvSpPr>
            <p:cNvPr id="20490" name="Text Box 10"/>
            <p:cNvSpPr txBox="1">
              <a:spLocks noChangeArrowheads="1"/>
            </p:cNvSpPr>
            <p:nvPr/>
          </p:nvSpPr>
          <p:spPr bwMode="auto">
            <a:xfrm>
              <a:off x="4128" y="5389"/>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20489" name="Text Box 9"/>
            <p:cNvSpPr txBox="1">
              <a:spLocks noChangeArrowheads="1"/>
            </p:cNvSpPr>
            <p:nvPr/>
          </p:nvSpPr>
          <p:spPr bwMode="auto">
            <a:xfrm>
              <a:off x="7261" y="6510"/>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20488" name="Text Box 8"/>
            <p:cNvSpPr txBox="1">
              <a:spLocks noChangeArrowheads="1"/>
            </p:cNvSpPr>
            <p:nvPr/>
          </p:nvSpPr>
          <p:spPr bwMode="auto">
            <a:xfrm>
              <a:off x="6155" y="7328"/>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20487" name="Text Box 7"/>
            <p:cNvSpPr txBox="1">
              <a:spLocks noChangeArrowheads="1"/>
            </p:cNvSpPr>
            <p:nvPr/>
          </p:nvSpPr>
          <p:spPr bwMode="auto">
            <a:xfrm>
              <a:off x="3735" y="5614"/>
              <a:ext cx="393" cy="53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A</a:t>
              </a:r>
              <a:endParaRPr kumimoji="0" lang="pl-PL" sz="1800" b="0" i="0" u="none" strike="noStrike" cap="none" normalizeH="0" baseline="0" smtClean="0">
                <a:ln>
                  <a:noFill/>
                </a:ln>
                <a:solidFill>
                  <a:schemeClr val="tx1"/>
                </a:solidFill>
                <a:effectLst/>
                <a:latin typeface="Arial" pitchFamily="34" charset="0"/>
              </a:endParaRPr>
            </a:p>
          </p:txBody>
        </p:sp>
        <p:sp>
          <p:nvSpPr>
            <p:cNvPr id="20486" name="Text Box 6"/>
            <p:cNvSpPr txBox="1">
              <a:spLocks noChangeArrowheads="1"/>
            </p:cNvSpPr>
            <p:nvPr/>
          </p:nvSpPr>
          <p:spPr bwMode="auto">
            <a:xfrm>
              <a:off x="6022" y="7819"/>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C</a:t>
              </a:r>
              <a:endParaRPr kumimoji="0" lang="pl-PL" sz="1800" b="0" i="0" u="none" strike="noStrike" cap="none" normalizeH="0" baseline="0" smtClean="0">
                <a:ln>
                  <a:noFill/>
                </a:ln>
                <a:solidFill>
                  <a:schemeClr val="tx1"/>
                </a:solidFill>
                <a:effectLst/>
                <a:latin typeface="Arial" pitchFamily="34" charset="0"/>
              </a:endParaRPr>
            </a:p>
          </p:txBody>
        </p:sp>
        <p:sp>
          <p:nvSpPr>
            <p:cNvPr id="20485" name="Line 5"/>
            <p:cNvSpPr>
              <a:spLocks noChangeShapeType="1"/>
            </p:cNvSpPr>
            <p:nvPr/>
          </p:nvSpPr>
          <p:spPr bwMode="auto">
            <a:xfrm>
              <a:off x="4375" y="5784"/>
              <a:ext cx="0" cy="2579"/>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484" name="Line 4"/>
            <p:cNvSpPr>
              <a:spLocks noChangeShapeType="1"/>
            </p:cNvSpPr>
            <p:nvPr/>
          </p:nvSpPr>
          <p:spPr bwMode="auto">
            <a:xfrm>
              <a:off x="7474" y="6855"/>
              <a:ext cx="0" cy="150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483" name="Oval 3"/>
            <p:cNvSpPr>
              <a:spLocks noChangeArrowheads="1"/>
            </p:cNvSpPr>
            <p:nvPr/>
          </p:nvSpPr>
          <p:spPr bwMode="auto">
            <a:xfrm>
              <a:off x="4128" y="8363"/>
              <a:ext cx="429" cy="426"/>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0482" name="Oval 2"/>
            <p:cNvSpPr>
              <a:spLocks noChangeArrowheads="1"/>
            </p:cNvSpPr>
            <p:nvPr/>
          </p:nvSpPr>
          <p:spPr bwMode="auto">
            <a:xfrm>
              <a:off x="7261" y="8363"/>
              <a:ext cx="429" cy="426"/>
            </a:xfrm>
            <a:prstGeom prst="ellipse">
              <a:avLst/>
            </a:prstGeom>
            <a:solidFill>
              <a:srgbClr val="FFFFFF"/>
            </a:solid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grpSp>
      <p:sp>
        <p:nvSpPr>
          <p:cNvPr id="20504" name="Rectangle 24"/>
          <p:cNvSpPr>
            <a:spLocks noChangeArrowheads="1"/>
          </p:cNvSpPr>
          <p:nvPr/>
        </p:nvSpPr>
        <p:spPr bwMode="auto">
          <a:xfrm>
            <a:off x="0" y="457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72" name="Rectangle 16"/>
          <p:cNvSpPr>
            <a:spLocks noChangeArrowheads="1"/>
          </p:cNvSpPr>
          <p:nvPr/>
        </p:nvSpPr>
        <p:spPr bwMode="auto">
          <a:xfrm>
            <a:off x="3131840" y="1556792"/>
            <a:ext cx="2069797"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b="1" u="none" strike="noStrike" cap="none" normalizeH="0" baseline="0" dirty="0" smtClean="0">
                <a:ln>
                  <a:noFill/>
                </a:ln>
                <a:solidFill>
                  <a:schemeClr val="tx1"/>
                </a:solidFill>
                <a:effectLst/>
                <a:latin typeface="Arial" pitchFamily="34" charset="0"/>
                <a:ea typeface="Times New Roman" pitchFamily="18" charset="0"/>
              </a:rPr>
              <a:t>Problem Fermata</a:t>
            </a:r>
          </a:p>
        </p:txBody>
      </p:sp>
      <p:grpSp>
        <p:nvGrpSpPr>
          <p:cNvPr id="19457" name="Group 1"/>
          <p:cNvGrpSpPr>
            <a:grpSpLocks/>
          </p:cNvGrpSpPr>
          <p:nvPr/>
        </p:nvGrpSpPr>
        <p:grpSpPr bwMode="auto">
          <a:xfrm>
            <a:off x="2555776" y="2636912"/>
            <a:ext cx="3057525" cy="2001838"/>
            <a:chOff x="3838" y="3025"/>
            <a:chExt cx="5075" cy="3640"/>
          </a:xfrm>
        </p:grpSpPr>
        <p:sp>
          <p:nvSpPr>
            <p:cNvPr id="19471" name="Line 15"/>
            <p:cNvSpPr>
              <a:spLocks noChangeShapeType="1"/>
            </p:cNvSpPr>
            <p:nvPr/>
          </p:nvSpPr>
          <p:spPr bwMode="auto">
            <a:xfrm>
              <a:off x="4573" y="6370"/>
              <a:ext cx="3491" cy="69"/>
            </a:xfrm>
            <a:prstGeom prst="line">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19470" name="Text Box 14"/>
            <p:cNvSpPr txBox="1">
              <a:spLocks noChangeArrowheads="1"/>
            </p:cNvSpPr>
            <p:nvPr/>
          </p:nvSpPr>
          <p:spPr bwMode="auto">
            <a:xfrm>
              <a:off x="8439" y="6124"/>
              <a:ext cx="474" cy="54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B</a:t>
              </a:r>
              <a:endParaRPr kumimoji="0" lang="pl-PL" sz="1800" b="0" i="0" u="none" strike="noStrike" cap="none" normalizeH="0" baseline="0" smtClean="0">
                <a:ln>
                  <a:noFill/>
                </a:ln>
                <a:solidFill>
                  <a:schemeClr val="tx1"/>
                </a:solidFill>
                <a:effectLst/>
                <a:latin typeface="Arial" pitchFamily="34" charset="0"/>
              </a:endParaRPr>
            </a:p>
          </p:txBody>
        </p:sp>
        <p:sp>
          <p:nvSpPr>
            <p:cNvPr id="19469" name="Text Box 13"/>
            <p:cNvSpPr txBox="1">
              <a:spLocks noChangeArrowheads="1"/>
            </p:cNvSpPr>
            <p:nvPr/>
          </p:nvSpPr>
          <p:spPr bwMode="auto">
            <a:xfrm>
              <a:off x="6089" y="3030"/>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19468" name="Text Box 12"/>
            <p:cNvSpPr txBox="1">
              <a:spLocks noChangeArrowheads="1"/>
            </p:cNvSpPr>
            <p:nvPr/>
          </p:nvSpPr>
          <p:spPr bwMode="auto">
            <a:xfrm>
              <a:off x="7864" y="6059"/>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19467" name="Text Box 11"/>
            <p:cNvSpPr txBox="1">
              <a:spLocks noChangeArrowheads="1"/>
            </p:cNvSpPr>
            <p:nvPr/>
          </p:nvSpPr>
          <p:spPr bwMode="auto">
            <a:xfrm>
              <a:off x="4349" y="5967"/>
              <a:ext cx="500" cy="60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2600" b="0" i="0" u="none" strike="noStrike" cap="none" normalizeH="0" baseline="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smtClean="0">
                <a:ln>
                  <a:noFill/>
                </a:ln>
                <a:solidFill>
                  <a:schemeClr val="tx1"/>
                </a:solidFill>
                <a:effectLst/>
                <a:latin typeface="Arial" pitchFamily="34" charset="0"/>
              </a:endParaRPr>
            </a:p>
          </p:txBody>
        </p:sp>
        <p:sp>
          <p:nvSpPr>
            <p:cNvPr id="19466" name="Text Box 10"/>
            <p:cNvSpPr txBox="1">
              <a:spLocks noChangeArrowheads="1"/>
            </p:cNvSpPr>
            <p:nvPr/>
          </p:nvSpPr>
          <p:spPr bwMode="auto">
            <a:xfrm>
              <a:off x="3838" y="5967"/>
              <a:ext cx="393" cy="53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A</a:t>
              </a:r>
              <a:endParaRPr kumimoji="0" lang="pl-PL" sz="1800" b="0" i="0" u="none" strike="noStrike" cap="none" normalizeH="0" baseline="0" smtClean="0">
                <a:ln>
                  <a:noFill/>
                </a:ln>
                <a:solidFill>
                  <a:schemeClr val="tx1"/>
                </a:solidFill>
                <a:effectLst/>
                <a:latin typeface="Arial" pitchFamily="34" charset="0"/>
              </a:endParaRPr>
            </a:p>
          </p:txBody>
        </p:sp>
        <p:sp>
          <p:nvSpPr>
            <p:cNvPr id="19465" name="Text Box 9"/>
            <p:cNvSpPr txBox="1">
              <a:spLocks noChangeArrowheads="1"/>
            </p:cNvSpPr>
            <p:nvPr/>
          </p:nvSpPr>
          <p:spPr bwMode="auto">
            <a:xfrm>
              <a:off x="6780" y="3025"/>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C</a:t>
              </a:r>
              <a:endParaRPr kumimoji="0" lang="pl-PL" sz="1800" b="0" i="0" u="none" strike="noStrike" cap="none" normalizeH="0" baseline="0" smtClean="0">
                <a:ln>
                  <a:noFill/>
                </a:ln>
                <a:solidFill>
                  <a:schemeClr val="tx1"/>
                </a:solidFill>
                <a:effectLst/>
                <a:latin typeface="Arial" pitchFamily="34" charset="0"/>
              </a:endParaRPr>
            </a:p>
          </p:txBody>
        </p:sp>
        <p:sp>
          <p:nvSpPr>
            <p:cNvPr id="19464" name="Line 8"/>
            <p:cNvSpPr>
              <a:spLocks noChangeShapeType="1"/>
            </p:cNvSpPr>
            <p:nvPr/>
          </p:nvSpPr>
          <p:spPr bwMode="auto">
            <a:xfrm>
              <a:off x="6324" y="3444"/>
              <a:ext cx="1798" cy="2995"/>
            </a:xfrm>
            <a:prstGeom prst="line">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19463" name="Text Box 7"/>
            <p:cNvSpPr txBox="1">
              <a:spLocks noChangeArrowheads="1"/>
            </p:cNvSpPr>
            <p:nvPr/>
          </p:nvSpPr>
          <p:spPr bwMode="auto">
            <a:xfrm>
              <a:off x="6780" y="3030"/>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C</a:t>
              </a:r>
              <a:endParaRPr kumimoji="0" lang="pl-PL" sz="1800" b="0" i="0" u="none" strike="noStrike" cap="none" normalizeH="0" baseline="0" smtClean="0">
                <a:ln>
                  <a:noFill/>
                </a:ln>
                <a:solidFill>
                  <a:schemeClr val="tx1"/>
                </a:solidFill>
                <a:effectLst/>
                <a:latin typeface="Arial" pitchFamily="34" charset="0"/>
              </a:endParaRPr>
            </a:p>
          </p:txBody>
        </p:sp>
        <p:sp>
          <p:nvSpPr>
            <p:cNvPr id="19462" name="Line 6"/>
            <p:cNvSpPr>
              <a:spLocks noChangeShapeType="1"/>
            </p:cNvSpPr>
            <p:nvPr/>
          </p:nvSpPr>
          <p:spPr bwMode="auto">
            <a:xfrm flipV="1">
              <a:off x="4573" y="3403"/>
              <a:ext cx="1751" cy="2944"/>
            </a:xfrm>
            <a:prstGeom prst="line">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19461" name="Line 5"/>
            <p:cNvSpPr>
              <a:spLocks noChangeShapeType="1"/>
            </p:cNvSpPr>
            <p:nvPr/>
          </p:nvSpPr>
          <p:spPr bwMode="auto">
            <a:xfrm flipH="1" flipV="1">
              <a:off x="6324" y="3444"/>
              <a:ext cx="58" cy="1809"/>
            </a:xfrm>
            <a:prstGeom prst="line">
              <a:avLst/>
            </a:prstGeom>
            <a:noFill/>
            <a:ln w="254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pl-PL"/>
            </a:p>
          </p:txBody>
        </p:sp>
        <p:sp>
          <p:nvSpPr>
            <p:cNvPr id="19460" name="Line 4"/>
            <p:cNvSpPr>
              <a:spLocks noChangeShapeType="1"/>
            </p:cNvSpPr>
            <p:nvPr/>
          </p:nvSpPr>
          <p:spPr bwMode="auto">
            <a:xfrm flipH="1" flipV="1">
              <a:off x="6382" y="5391"/>
              <a:ext cx="1682" cy="956"/>
            </a:xfrm>
            <a:prstGeom prst="line">
              <a:avLst/>
            </a:prstGeom>
            <a:noFill/>
            <a:ln w="254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pl-PL"/>
            </a:p>
          </p:txBody>
        </p:sp>
        <p:sp>
          <p:nvSpPr>
            <p:cNvPr id="19459" name="Line 3"/>
            <p:cNvSpPr>
              <a:spLocks noChangeShapeType="1"/>
            </p:cNvSpPr>
            <p:nvPr/>
          </p:nvSpPr>
          <p:spPr bwMode="auto">
            <a:xfrm flipV="1">
              <a:off x="4573" y="5391"/>
              <a:ext cx="1809" cy="892"/>
            </a:xfrm>
            <a:prstGeom prst="line">
              <a:avLst/>
            </a:prstGeom>
            <a:noFill/>
            <a:ln w="25400">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pl-PL"/>
            </a:p>
          </p:txBody>
        </p:sp>
        <p:sp>
          <p:nvSpPr>
            <p:cNvPr id="19458" name="Text Box 2"/>
            <p:cNvSpPr txBox="1">
              <a:spLocks noChangeArrowheads="1"/>
            </p:cNvSpPr>
            <p:nvPr/>
          </p:nvSpPr>
          <p:spPr bwMode="auto">
            <a:xfrm>
              <a:off x="6089" y="5391"/>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F</a:t>
              </a:r>
              <a:endParaRPr kumimoji="0" lang="pl-PL" sz="1800" b="0" i="0" u="none" strike="noStrike" cap="none" normalizeH="0" baseline="0" smtClean="0">
                <a:ln>
                  <a:noFill/>
                </a:ln>
                <a:solidFill>
                  <a:schemeClr val="tx1"/>
                </a:solidFill>
                <a:effectLst/>
                <a:latin typeface="Arial" pitchFamily="34" charset="0"/>
              </a:endParaRPr>
            </a:p>
          </p:txBody>
        </p:sp>
      </p:grpSp>
      <p:sp>
        <p:nvSpPr>
          <p:cNvPr id="19481" name="Rectangle 25"/>
          <p:cNvSpPr>
            <a:spLocks noChangeArrowheads="1"/>
          </p:cNvSpPr>
          <p:nvPr/>
        </p:nvSpPr>
        <p:spPr bwMode="auto">
          <a:xfrm>
            <a:off x="0" y="1988840"/>
            <a:ext cx="9144000" cy="92333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Dany jest trójkąt ostrokątny ABC. Wyznaczyć punkt F aby suma odległości tego punktu od  wierzchołków trójkąta była minimalna.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20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p:txBody>
      </p:sp>
      <p:sp>
        <p:nvSpPr>
          <p:cNvPr id="19" name="Prostokąt 18"/>
          <p:cNvSpPr/>
          <p:nvPr/>
        </p:nvSpPr>
        <p:spPr>
          <a:xfrm>
            <a:off x="179512" y="4725144"/>
            <a:ext cx="8964488" cy="2031325"/>
          </a:xfrm>
          <a:prstGeom prst="rect">
            <a:avLst/>
          </a:prstGeom>
        </p:spPr>
        <p:txBody>
          <a:bodyPr wrap="square">
            <a:spAutoFit/>
          </a:bodyPr>
          <a:lstStyle/>
          <a:p>
            <a:pPr lvl="0" eaLnBrk="0" fontAlgn="base" hangingPunct="0">
              <a:spcBef>
                <a:spcPct val="0"/>
              </a:spcBef>
              <a:spcAft>
                <a:spcPct val="0"/>
              </a:spcAft>
            </a:pPr>
            <a:r>
              <a:rPr kumimoji="0" lang="pl-PL" sz="1400" b="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Wersja praktyczna</a:t>
            </a:r>
          </a:p>
          <a:p>
            <a:pPr lvl="0" eaLnBrk="0" fontAlgn="base" hangingPunct="0">
              <a:spcBef>
                <a:spcPct val="0"/>
              </a:spcBef>
              <a:spcAft>
                <a:spcPct val="0"/>
              </a:spcAft>
            </a:pPr>
            <a:endParaRPr kumimoji="0" lang="pl-PL" sz="1400" b="1"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0" eaLnBrk="0" fontAlgn="base" hangingPunct="0">
              <a:spcBef>
                <a:spcPct val="0"/>
              </a:spcBef>
              <a:spcAft>
                <a:spcPct val="0"/>
              </a:spcAft>
            </a:pP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Wyznaczyć lokalizację sklepu F aby suma odległości od F do domów A, B, C była najmniejsza. </a:t>
            </a:r>
          </a:p>
          <a:p>
            <a:pPr lvl="0" eaLnBrk="0" fontAlgn="base" hangingPunct="0">
              <a:spcBef>
                <a:spcPct val="0"/>
              </a:spcBef>
              <a:spcAft>
                <a:spcPct val="0"/>
              </a:spcAft>
            </a:pPr>
            <a:endPar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0" eaLnBrk="0" fontAlgn="base" hangingPunct="0">
              <a:spcBef>
                <a:spcPct val="0"/>
              </a:spcBef>
              <a:spcAft>
                <a:spcPct val="0"/>
              </a:spcAft>
            </a:pPr>
            <a:r>
              <a:rPr kumimoji="0" lang="pl-PL" sz="1400" i="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Punkt Fermata (punkt Torricellego) to punkt w trójkącie, którego suma odległości od wierzchołków trójkąta jest minimalna.</a:t>
            </a:r>
          </a:p>
          <a:p>
            <a:pPr lvl="0" eaLnBrk="0" fontAlgn="base" hangingPunct="0">
              <a:spcBef>
                <a:spcPct val="0"/>
              </a:spcBef>
              <a:spcAft>
                <a:spcPct val="0"/>
              </a:spcAft>
            </a:pPr>
            <a:endPar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lvl="0" eaLnBrk="0" fontAlgn="base" hangingPunct="0">
              <a:spcBef>
                <a:spcPct val="0"/>
              </a:spcBef>
              <a:spcAft>
                <a:spcPct val="0"/>
              </a:spcAft>
            </a:pP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Uogólnienie - problem Steinera</a:t>
            </a:r>
          </a:p>
          <a:p>
            <a:pPr lvl="0" eaLnBrk="0" fontAlgn="base" hangingPunct="0">
              <a:spcBef>
                <a:spcPct val="0"/>
              </a:spcBef>
              <a:spcAft>
                <a:spcPct val="0"/>
              </a:spcAft>
            </a:pPr>
            <a:endParaRPr kumimoji="0" lang="pl-PL" sz="1400" b="1"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179512" y="1700808"/>
            <a:ext cx="8712968" cy="1169551"/>
          </a:xfrm>
          <a:prstGeom prst="rect">
            <a:avLst/>
          </a:prstGeom>
        </p:spPr>
        <p:txBody>
          <a:bodyPr wrap="square">
            <a:spAutoFit/>
          </a:bodyPr>
          <a:lstStyle/>
          <a:p>
            <a:pPr lvl="0" eaLnBrk="0" fontAlgn="base" hangingPunct="0">
              <a:spcBef>
                <a:spcPct val="0"/>
              </a:spcBef>
              <a:spcAft>
                <a:spcPct val="0"/>
              </a:spcAft>
            </a:pPr>
            <a:r>
              <a:rPr kumimoji="0" lang="pl-PL" sz="1400" b="1" u="none" strike="noStrike" cap="none" normalizeH="0" baseline="0" dirty="0" smtClean="0">
                <a:ln>
                  <a:noFill/>
                </a:ln>
                <a:solidFill>
                  <a:schemeClr val="tx1"/>
                </a:solidFill>
                <a:effectLst/>
                <a:latin typeface="Arial" pitchFamily="34" charset="0"/>
                <a:cs typeface="Arial" pitchFamily="34" charset="0"/>
              </a:rPr>
              <a:t>Rozwiązanie:</a:t>
            </a:r>
          </a:p>
          <a:p>
            <a:pPr lvl="0" eaLnBrk="0" fontAlgn="base" hangingPunct="0">
              <a:spcBef>
                <a:spcPct val="0"/>
              </a:spcBef>
              <a:spcAft>
                <a:spcPct val="0"/>
              </a:spcAft>
            </a:pPr>
            <a:endParaRPr kumimoji="0" lang="pl-PL" sz="1400" u="none" strike="noStrike" cap="none" normalizeH="0" baseline="0" dirty="0" smtClean="0">
              <a:ln>
                <a:noFill/>
              </a:ln>
              <a:solidFill>
                <a:schemeClr val="tx1"/>
              </a:solidFill>
              <a:effectLst/>
              <a:latin typeface="Arial" pitchFamily="34" charset="0"/>
              <a:cs typeface="Arial" pitchFamily="34" charset="0"/>
            </a:endParaRPr>
          </a:p>
          <a:p>
            <a:pPr lvl="0" algn="just" eaLnBrk="0" fontAlgn="base" hangingPunct="0">
              <a:spcBef>
                <a:spcPct val="0"/>
              </a:spcBef>
              <a:spcAft>
                <a:spcPct val="0"/>
              </a:spcAft>
            </a:pP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Punkt Fermata jest punktem przecięcia odcinków łączących wierzchołki trójkąta z tymi wierzchołkami trójkątów równobocznych zbudowanych na przeciwległych bokach, które nie są wierzchołkami wyjściowego trójkąta.</a:t>
            </a:r>
            <a:endParaRPr kumimoji="0" lang="pl-PL" sz="1400" u="none" strike="noStrike" cap="none" normalizeH="0" baseline="0" dirty="0" smtClean="0">
              <a:ln>
                <a:noFill/>
              </a:ln>
              <a:solidFill>
                <a:schemeClr val="tx1"/>
              </a:solidFill>
              <a:effectLst/>
              <a:latin typeface="Arial" pitchFamily="34" charset="0"/>
              <a:cs typeface="Arial" pitchFamily="34" charset="0"/>
            </a:endParaRPr>
          </a:p>
        </p:txBody>
      </p:sp>
      <p:pic>
        <p:nvPicPr>
          <p:cNvPr id="18433" name="yui_3_10_0_1_1417773461475_2253" descr="Zur Konstruktion des ersten Fermatpunktes"/>
          <p:cNvPicPr>
            <a:picLocks noChangeAspect="1" noChangeArrowheads="1"/>
          </p:cNvPicPr>
          <p:nvPr/>
        </p:nvPicPr>
        <p:blipFill>
          <a:blip r:embed="rId2" cstate="print">
            <a:lum contrast="34000"/>
          </a:blip>
          <a:srcRect/>
          <a:stretch>
            <a:fillRect/>
          </a:stretch>
        </p:blipFill>
        <p:spPr bwMode="auto">
          <a:xfrm>
            <a:off x="1907704" y="3068960"/>
            <a:ext cx="4764087" cy="3051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Obraz 2" descr="Fermat Point Derivation.svg">
            <a:hlinkClick r:id="rId2"/>
          </p:cNvPr>
          <p:cNvPicPr>
            <a:picLocks noChangeAspect="1" noChangeArrowheads="1"/>
          </p:cNvPicPr>
          <p:nvPr/>
        </p:nvPicPr>
        <p:blipFill>
          <a:blip r:embed="rId3" cstate="print"/>
          <a:srcRect/>
          <a:stretch>
            <a:fillRect/>
          </a:stretch>
        </p:blipFill>
        <p:spPr bwMode="auto">
          <a:xfrm>
            <a:off x="2555776" y="1052736"/>
            <a:ext cx="2986369" cy="2952328"/>
          </a:xfrm>
          <a:prstGeom prst="rect">
            <a:avLst/>
          </a:prstGeom>
          <a:noFill/>
          <a:ln w="9525">
            <a:noFill/>
            <a:miter lim="800000"/>
            <a:headEnd/>
            <a:tailEnd/>
          </a:ln>
        </p:spPr>
      </p:pic>
      <p:sp>
        <p:nvSpPr>
          <p:cNvPr id="21507" name="Rectangle 3"/>
          <p:cNvSpPr>
            <a:spLocks noChangeArrowheads="1"/>
          </p:cNvSpPr>
          <p:nvPr/>
        </p:nvSpPr>
        <p:spPr bwMode="auto">
          <a:xfrm>
            <a:off x="107504" y="1340768"/>
            <a:ext cx="1327608"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Uzasadnienie</a:t>
            </a:r>
            <a:endParaRPr kumimoji="0" lang="pl-PL" sz="1800" b="1" i="0" u="none" strike="noStrike" cap="none" normalizeH="0" baseline="0" dirty="0" smtClean="0">
              <a:ln>
                <a:noFill/>
              </a:ln>
              <a:solidFill>
                <a:schemeClr val="tx1"/>
              </a:solidFill>
              <a:effectLst/>
              <a:latin typeface="Arial" pitchFamily="34" charset="0"/>
            </a:endParaRPr>
          </a:p>
        </p:txBody>
      </p:sp>
      <p:sp>
        <p:nvSpPr>
          <p:cNvPr id="21508" name="Rectangle 4"/>
          <p:cNvSpPr>
            <a:spLocks noChangeArrowheads="1"/>
          </p:cNvSpPr>
          <p:nvPr/>
        </p:nvSpPr>
        <p:spPr bwMode="auto">
          <a:xfrm>
            <a:off x="0" y="3749457"/>
            <a:ext cx="9144000"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Dla dowolnego punktu F wewnątrz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ABC</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gdy obrócimy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BFC</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wokół punktu B zgodnie z ruchem wskazówek zegara o kąt 60</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sym typeface="Symbol" pitchFamily="18" charset="2"/>
              </a:rPr>
              <a:t>o</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 to otrzymamy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BGD</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gdzie G jest punktem wewnątrz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BCD</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spełniającym</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|GD| = |FC|, |GB| = |FB| i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FBG</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60</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cs typeface="Arial" pitchFamily="34" charset="0"/>
                <a:sym typeface="Symbol" pitchFamily="18" charset="2"/>
              </a:rPr>
              <a:t>o</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więc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GBF</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jest równoboczny, czyli |BF| = |GF|</a:t>
            </a:r>
            <a:endParaRPr lang="pl-PL" sz="1400" dirty="0">
              <a:latin typeface="Arial" pitchFamily="34" charset="0"/>
              <a:ea typeface="Times New Roman" pitchFamily="18" charset="0"/>
              <a:cs typeface="Arial" pitchFamily="34"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Stąd </a:t>
            </a: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|AF| + |BF| + |CF| = |AF| +|FG| + |GD|.</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Zatem wartość sumy |AF| + |BF| + |CF|  najmniejsza, gdy punkty A, B, C, F są współliniowe.</a:t>
            </a: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Analogiczne obracając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CFA</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i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AFB</a:t>
            </a:r>
            <a:r>
              <a:rPr kumimoji="0" lang="pl-PL" sz="1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wokół odpowiednich punktów widzimy, że punkt F leży na pozostałych dwóch odcinkach łączących wierzchołki trójkąta wyjściowego z odpowiednimi wierzchołkami trójkątów równobocznych.</a:t>
            </a:r>
            <a:endParaRPr kumimoji="0" lang="pl-PL" sz="1400" b="1" i="0" u="none" strike="noStrike" cap="none" normalizeH="0" baseline="0" dirty="0" smtClean="0">
              <a:ln>
                <a:noFill/>
              </a:ln>
              <a:solidFill>
                <a:schemeClr val="tx1"/>
              </a:solidFill>
              <a:effectLst/>
              <a:latin typeface="Arial" pitchFamily="34" charset="0"/>
              <a:cs typeface="Arial" pitchFamily="34" charset="0"/>
              <a:sym typeface="Symbol" pitchFamily="18" charset="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Rectangle 1"/>
          <p:cNvSpPr>
            <a:spLocks noChangeArrowheads="1"/>
          </p:cNvSpPr>
          <p:nvPr/>
        </p:nvSpPr>
        <p:spPr bwMode="auto">
          <a:xfrm>
            <a:off x="179512" y="1340768"/>
            <a:ext cx="1249060" cy="52322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Arial" pitchFamily="34" charset="0"/>
                <a:cs typeface="Arial" pitchFamily="34" charset="0"/>
              </a:rPr>
              <a:t>Właściwości</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cs typeface="Arial" pitchFamily="34" charset="0"/>
            </a:endParaRPr>
          </a:p>
        </p:txBody>
      </p:sp>
      <p:pic>
        <p:nvPicPr>
          <p:cNvPr id="23554" name="Obraz 3" descr="Fermat Point Proof.svg">
            <a:hlinkClick r:id="rId2"/>
          </p:cNvPr>
          <p:cNvPicPr>
            <a:picLocks noChangeAspect="1" noChangeArrowheads="1"/>
          </p:cNvPicPr>
          <p:nvPr/>
        </p:nvPicPr>
        <p:blipFill>
          <a:blip r:embed="rId3" cstate="print"/>
          <a:srcRect/>
          <a:stretch>
            <a:fillRect/>
          </a:stretch>
        </p:blipFill>
        <p:spPr bwMode="auto">
          <a:xfrm>
            <a:off x="2195736" y="2060848"/>
            <a:ext cx="3740150" cy="3740150"/>
          </a:xfrm>
          <a:prstGeom prst="rect">
            <a:avLst/>
          </a:prstGeom>
          <a:noFill/>
          <a:ln w="9525">
            <a:noFill/>
            <a:miter lim="800000"/>
            <a:headEnd/>
            <a:tailEnd/>
          </a:ln>
        </p:spPr>
      </p:pic>
      <p:sp>
        <p:nvSpPr>
          <p:cNvPr id="23555" name="Rectangle 3"/>
          <p:cNvSpPr>
            <a:spLocks noChangeArrowheads="1"/>
          </p:cNvSpPr>
          <p:nvPr/>
        </p:nvSpPr>
        <p:spPr bwMode="auto">
          <a:xfrm>
            <a:off x="323528" y="5877272"/>
            <a:ext cx="8385629" cy="8002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Char char="•"/>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 punktu Fermata każdy bok widać pod tym samym kątem 120</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o</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Punkt Fermata jest jednocześnie punktem przecięcia okręgów opisanych na trójkątach równobocznych</a:t>
            </a:r>
            <a:endParaRPr kumimoji="0" lang="pl-PL" sz="1200" b="0" i="0" u="none" strike="noStrike" cap="none" normalizeH="0" baseline="0" dirty="0" smtClean="0">
              <a:ln>
                <a:noFill/>
              </a:ln>
              <a:solidFill>
                <a:schemeClr val="tx1"/>
              </a:solidFill>
              <a:effectLst/>
              <a:latin typeface="Arial" pitchFamily="34" charset="0"/>
              <a:ea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2915816" y="1484784"/>
            <a:ext cx="3082895" cy="369332"/>
          </a:xfrm>
          <a:prstGeom prst="rect">
            <a:avLst/>
          </a:prstGeom>
        </p:spPr>
        <p:txBody>
          <a:bodyPr wrap="none">
            <a:spAutoFit/>
          </a:bodyPr>
          <a:lstStyle/>
          <a:p>
            <a:pPr lvl="0" eaLnBrk="0" fontAlgn="base" hangingPunct="0">
              <a:spcBef>
                <a:spcPct val="0"/>
              </a:spcBef>
              <a:spcAft>
                <a:spcPct val="0"/>
              </a:spcAft>
            </a:pPr>
            <a:r>
              <a:rPr kumimoji="0" lang="pl-PL" b="1" i="0" u="none" strike="noStrike" cap="none" normalizeH="0" baseline="0" dirty="0" smtClean="0">
                <a:ln>
                  <a:noFill/>
                </a:ln>
                <a:solidFill>
                  <a:schemeClr val="tx1"/>
                </a:solidFill>
                <a:effectLst/>
                <a:latin typeface="Arial" pitchFamily="34" charset="0"/>
                <a:ea typeface="Times New Roman" pitchFamily="18" charset="0"/>
              </a:rPr>
              <a:t>Interpretacja mechaniczna</a:t>
            </a:r>
            <a:endParaRPr kumimoji="0" lang="pl-PL" sz="2400" b="0" i="0" u="none" strike="noStrike" cap="none" normalizeH="0" baseline="0" dirty="0" smtClean="0">
              <a:ln>
                <a:noFill/>
              </a:ln>
              <a:solidFill>
                <a:schemeClr val="tx1"/>
              </a:solidFill>
              <a:effectLst/>
              <a:latin typeface="Arial" pitchFamily="34" charset="0"/>
            </a:endParaRPr>
          </a:p>
        </p:txBody>
      </p:sp>
      <p:pic>
        <p:nvPicPr>
          <p:cNvPr id="22529" name="yui_3_10_0_1_1417770701223_1515" descr="mit den gleichen Gewichten finden den 1. Fermat-Torricelli-Punkt ..."/>
          <p:cNvPicPr>
            <a:picLocks noChangeAspect="1" noChangeArrowheads="1"/>
          </p:cNvPicPr>
          <p:nvPr/>
        </p:nvPicPr>
        <p:blipFill>
          <a:blip r:embed="rId2" cstate="print">
            <a:lum bright="36000" contrast="18000"/>
          </a:blip>
          <a:srcRect/>
          <a:stretch>
            <a:fillRect/>
          </a:stretch>
        </p:blipFill>
        <p:spPr bwMode="auto">
          <a:xfrm>
            <a:off x="2627784" y="2420888"/>
            <a:ext cx="3457575" cy="2590800"/>
          </a:xfrm>
          <a:prstGeom prst="rect">
            <a:avLst/>
          </a:prstGeom>
          <a:noFill/>
          <a:ln w="9525">
            <a:noFill/>
            <a:miter lim="800000"/>
            <a:headEnd/>
            <a:tailEnd/>
          </a:ln>
        </p:spPr>
      </p:pic>
      <p:sp>
        <p:nvSpPr>
          <p:cNvPr id="22530" name="Rectangle 2"/>
          <p:cNvSpPr>
            <a:spLocks noChangeArrowheads="1"/>
          </p:cNvSpPr>
          <p:nvPr/>
        </p:nvSpPr>
        <p:spPr bwMode="auto">
          <a:xfrm>
            <a:off x="395536" y="5085184"/>
            <a:ext cx="176368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i="0" u="none" strike="noStrike" cap="none" normalizeH="0" baseline="0" dirty="0" smtClean="0">
                <a:ln>
                  <a:noFill/>
                </a:ln>
                <a:solidFill>
                  <a:schemeClr val="tx1"/>
                </a:solidFill>
                <a:effectLst/>
                <a:latin typeface="Arial" pitchFamily="34" charset="0"/>
                <a:ea typeface="Times New Roman" pitchFamily="18" charset="0"/>
              </a:rPr>
              <a:t>Źródło: </a:t>
            </a:r>
            <a:r>
              <a:rPr kumimoji="0" lang="pl-PL" sz="1400" i="0" u="none" strike="noStrike" cap="none" normalizeH="0" baseline="0" dirty="0" err="1" smtClean="0">
                <a:ln>
                  <a:noFill/>
                </a:ln>
                <a:solidFill>
                  <a:schemeClr val="tx1"/>
                </a:solidFill>
                <a:effectLst/>
                <a:latin typeface="Arial" pitchFamily="34" charset="0"/>
                <a:ea typeface="Times New Roman" pitchFamily="18" charset="0"/>
              </a:rPr>
              <a:t>Wikipedia</a:t>
            </a:r>
            <a:endParaRPr kumimoji="0" lang="pl-PL" sz="180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4594" name="Object 18"/>
          <p:cNvGraphicFramePr>
            <a:graphicFrameLocks noChangeAspect="1"/>
          </p:cNvGraphicFramePr>
          <p:nvPr/>
        </p:nvGraphicFramePr>
        <p:xfrm>
          <a:off x="2339752" y="3356992"/>
          <a:ext cx="914400" cy="441325"/>
        </p:xfrm>
        <a:graphic>
          <a:graphicData uri="http://schemas.openxmlformats.org/presentationml/2006/ole">
            <mc:AlternateContent xmlns:mc="http://schemas.openxmlformats.org/markup-compatibility/2006">
              <mc:Choice xmlns:v="urn:schemas-microsoft-com:vml" Requires="v">
                <p:oleObj spid="_x0000_s24604" name="Równanie" r:id="rId3" imgW="812447" imgH="393529" progId="Equation.3">
                  <p:embed/>
                </p:oleObj>
              </mc:Choice>
              <mc:Fallback>
                <p:oleObj name="Równanie" r:id="rId3" imgW="812447" imgH="393529" progId="Equation.3">
                  <p:embed/>
                  <p:pic>
                    <p:nvPicPr>
                      <p:cNvPr id="0" name="Picture 1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3356992"/>
                        <a:ext cx="914400" cy="441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4593" name="Object 17"/>
          <p:cNvGraphicFramePr>
            <a:graphicFrameLocks noChangeAspect="1"/>
          </p:cNvGraphicFramePr>
          <p:nvPr/>
        </p:nvGraphicFramePr>
        <p:xfrm>
          <a:off x="4139952" y="3356992"/>
          <a:ext cx="914400" cy="441325"/>
        </p:xfrm>
        <a:graphic>
          <a:graphicData uri="http://schemas.openxmlformats.org/presentationml/2006/ole">
            <mc:AlternateContent xmlns:mc="http://schemas.openxmlformats.org/markup-compatibility/2006">
              <mc:Choice xmlns:v="urn:schemas-microsoft-com:vml" Requires="v">
                <p:oleObj spid="_x0000_s24605" name="Równanie" r:id="rId5" imgW="825500" imgH="393700" progId="Equation.3">
                  <p:embed/>
                </p:oleObj>
              </mc:Choice>
              <mc:Fallback>
                <p:oleObj name="Równanie" r:id="rId5" imgW="825500" imgH="393700" progId="Equation.3">
                  <p:embed/>
                  <p:pic>
                    <p:nvPicPr>
                      <p:cNvPr id="0" name="Picture 17"/>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139952" y="3356992"/>
                        <a:ext cx="914400" cy="441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4595" name="Rectangle 19"/>
          <p:cNvSpPr>
            <a:spLocks noChangeArrowheads="1"/>
          </p:cNvSpPr>
          <p:nvPr/>
        </p:nvSpPr>
        <p:spPr bwMode="auto">
          <a:xfrm>
            <a:off x="179512" y="1124744"/>
            <a:ext cx="8748464" cy="224676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1600" b="1" i="0" u="none" strike="noStrike" cap="none" normalizeH="0" baseline="0" dirty="0" smtClean="0">
                <a:ln>
                  <a:noFill/>
                </a:ln>
                <a:solidFill>
                  <a:schemeClr val="tx1"/>
                </a:solidFill>
                <a:effectLst/>
                <a:latin typeface="Arial" pitchFamily="34" charset="0"/>
                <a:ea typeface="Times New Roman" pitchFamily="18" charset="0"/>
              </a:rPr>
              <a:t>FUNKCJA KWADRATOWA</a:t>
            </a:r>
          </a:p>
          <a:p>
            <a:pPr marL="0" marR="0" lvl="0" indent="0" algn="l" defTabSz="914400" rtl="0" eaLnBrk="1" fontAlgn="base" latinLnBrk="0" hangingPunct="1">
              <a:lnSpc>
                <a:spcPct val="100000"/>
              </a:lnSpc>
              <a:spcBef>
                <a:spcPct val="0"/>
              </a:spcBef>
              <a:spcAft>
                <a:spcPct val="0"/>
              </a:spcAft>
              <a:buClrTx/>
              <a:buSzTx/>
              <a:buFontTx/>
              <a:buNone/>
              <a:tabLst/>
            </a:pPr>
            <a:endParaRPr lang="pl-PL" sz="1400" b="1" dirty="0">
              <a:latin typeface="Arial"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1" i="0" u="none" strike="noStrike" cap="none" normalizeH="0" baseline="0" dirty="0" smtClean="0">
                <a:ln>
                  <a:noFill/>
                </a:ln>
                <a:solidFill>
                  <a:schemeClr val="tx1"/>
                </a:solidFill>
                <a:effectLst/>
                <a:latin typeface="Arial" pitchFamily="34" charset="0"/>
                <a:ea typeface="Times New Roman" pitchFamily="18" charset="0"/>
              </a:rPr>
              <a:t>y = ax</a:t>
            </a:r>
            <a:r>
              <a:rPr kumimoji="0" lang="pl-PL" sz="1400" b="1"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1" i="0" u="none" strike="noStrike" cap="none" normalizeH="0" baseline="0" dirty="0" smtClean="0">
                <a:ln>
                  <a:noFill/>
                </a:ln>
                <a:solidFill>
                  <a:schemeClr val="tx1"/>
                </a:solidFill>
                <a:effectLst/>
                <a:latin typeface="Arial" pitchFamily="34" charset="0"/>
                <a:ea typeface="Times New Roman" pitchFamily="18" charset="0"/>
              </a:rPr>
              <a:t> + </a:t>
            </a:r>
            <a:r>
              <a:rPr kumimoji="0" lang="pl-PL" sz="1400" b="1" i="0" u="none" strike="noStrike" cap="none" normalizeH="0" baseline="0" dirty="0" err="1" smtClean="0">
                <a:ln>
                  <a:noFill/>
                </a:ln>
                <a:solidFill>
                  <a:schemeClr val="tx1"/>
                </a:solidFill>
                <a:effectLst/>
                <a:latin typeface="Arial" pitchFamily="34" charset="0"/>
                <a:ea typeface="Times New Roman" pitchFamily="18" charset="0"/>
              </a:rPr>
              <a:t>bx</a:t>
            </a:r>
            <a:r>
              <a:rPr kumimoji="0" lang="pl-PL" sz="1400" b="1" i="0" u="none" strike="noStrike" cap="none" normalizeH="0" baseline="0" dirty="0" smtClean="0">
                <a:ln>
                  <a:noFill/>
                </a:ln>
                <a:solidFill>
                  <a:schemeClr val="tx1"/>
                </a:solidFill>
                <a:effectLst/>
                <a:latin typeface="Arial" pitchFamily="34" charset="0"/>
                <a:ea typeface="Times New Roman" pitchFamily="18" charset="0"/>
              </a:rPr>
              <a:t> + c</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gdzie a, b, c </a:t>
            </a: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1"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R</a:t>
            </a: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 i a </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0, </a:t>
            </a: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postać ogólna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Times New Roman" pitchFamily="18" charset="0"/>
              <a:sym typeface="Symbol" pitchFamily="18" charset="2"/>
            </a:endParaRPr>
          </a:p>
          <a:p>
            <a:pPr marL="0" marR="0" lvl="0" indent="0"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               Wykres - parabola</a:t>
            </a:r>
          </a:p>
          <a:p>
            <a:pPr marL="0" marR="0" lvl="0" indent="0" algn="ctr"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y = a(x – p)</a:t>
            </a:r>
            <a:r>
              <a:rPr kumimoji="0" lang="pl-PL" sz="1400" b="0" i="0" u="none" strike="noStrike" cap="none" normalizeH="0" baseline="30000" dirty="0" smtClean="0">
                <a:ln>
                  <a:noFill/>
                </a:ln>
                <a:solidFill>
                  <a:schemeClr val="tx1"/>
                </a:solidFill>
                <a:effectLst/>
                <a:latin typeface="Times New Roman" pitchFamily="18" charset="0"/>
                <a:ea typeface="Times New Roman" pitchFamily="18" charset="0"/>
                <a:sym typeface="Symbol" pitchFamily="18" charset="2"/>
              </a:rPr>
              <a:t>2</a:t>
            </a: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 + q, -  </a:t>
            </a:r>
            <a:r>
              <a:rPr kumimoji="0" lang="pl-PL" sz="1400" b="1" i="1"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postać kanoniczna </a:t>
            </a: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funkcji kwadratowej</a:t>
            </a:r>
            <a:endParaRPr kumimoji="0" lang="pl-PL" sz="600" b="0" i="0" u="none" strike="noStrike" cap="none" normalizeH="0" baseline="0" dirty="0" smtClean="0">
              <a:ln>
                <a:noFill/>
              </a:ln>
              <a:solidFill>
                <a:schemeClr val="tx1"/>
              </a:solidFill>
              <a:effectLst/>
              <a:latin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p, q to współrzędne wierzchołka</a:t>
            </a:r>
            <a:endParaRPr kumimoji="0" lang="pl-PL" sz="600" b="0" i="0" u="none" strike="noStrike" cap="none" normalizeH="0" baseline="0" dirty="0" smtClean="0">
              <a:ln>
                <a:noFill/>
              </a:ln>
              <a:solidFill>
                <a:schemeClr val="tx1"/>
              </a:solidFill>
              <a:effectLst/>
              <a:latin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Współrzędne (p, q) wierzchołka paraboli można obliczyć korzystając ze wzorów:</a:t>
            </a:r>
            <a:endParaRPr kumimoji="0" lang="pl-PL" sz="600" b="0" i="0" u="none" strike="noStrike" cap="none" normalizeH="0" baseline="0" dirty="0" smtClean="0">
              <a:ln>
                <a:noFill/>
              </a:ln>
              <a:solidFill>
                <a:schemeClr val="tx1"/>
              </a:solidFill>
              <a:effectLst/>
              <a:latin typeface="Times New Roman" pitchFamily="18" charset="0"/>
              <a:sym typeface="Symbol" pitchFamily="18" charset="2"/>
            </a:endParaRPr>
          </a:p>
        </p:txBody>
      </p:sp>
      <p:sp>
        <p:nvSpPr>
          <p:cNvPr id="24596" name="Rectangle 20"/>
          <p:cNvSpPr>
            <a:spLocks noChangeArrowheads="1"/>
          </p:cNvSpPr>
          <p:nvPr/>
        </p:nvSpPr>
        <p:spPr bwMode="auto">
          <a:xfrm>
            <a:off x="1349375" y="898525"/>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smtClean="0">
                <a:ln>
                  <a:noFill/>
                </a:ln>
                <a:solidFill>
                  <a:schemeClr val="tx1"/>
                </a:solidFill>
                <a:effectLst/>
                <a:latin typeface="Arial" pitchFamily="34" charset="0"/>
                <a:ea typeface="Times New Roman" pitchFamily="18" charset="0"/>
              </a:rPr>
              <a:t>	</a:t>
            </a:r>
            <a:endParaRPr kumimoji="0" lang="pl-PL" sz="1800" b="0" i="0" u="none" strike="noStrike" cap="none" normalizeH="0" baseline="0" smtClean="0">
              <a:ln>
                <a:noFill/>
              </a:ln>
              <a:solidFill>
                <a:schemeClr val="tx1"/>
              </a:solidFill>
              <a:effectLst/>
              <a:latin typeface="Arial" pitchFamily="34" charset="0"/>
            </a:endParaRPr>
          </a:p>
        </p:txBody>
      </p:sp>
      <p:sp>
        <p:nvSpPr>
          <p:cNvPr id="24597" name="Rectangle 21"/>
          <p:cNvSpPr>
            <a:spLocks noChangeArrowheads="1"/>
          </p:cNvSpPr>
          <p:nvPr/>
        </p:nvSpPr>
        <p:spPr bwMode="auto">
          <a:xfrm>
            <a:off x="5148064" y="3429000"/>
            <a:ext cx="266429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gdzie   </a:t>
            </a: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a:t>
            </a: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b</a:t>
            </a:r>
            <a:r>
              <a:rPr kumimoji="0" lang="pl-PL" sz="1400" u="none" strike="noStrike" cap="none" normalizeH="0" baseline="30000" dirty="0" smtClean="0">
                <a:ln>
                  <a:noFill/>
                </a:ln>
                <a:solidFill>
                  <a:schemeClr val="tx1"/>
                </a:solidFill>
                <a:effectLst/>
                <a:latin typeface="Arial" pitchFamily="34" charset="0"/>
                <a:ea typeface="Times New Roman" pitchFamily="18" charset="0"/>
                <a:cs typeface="Arial" pitchFamily="34" charset="0"/>
                <a:sym typeface="Symbol" pitchFamily="18" charset="2"/>
              </a:rPr>
              <a:t>2</a:t>
            </a: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sym typeface="Symbol" pitchFamily="18" charset="2"/>
              </a:rPr>
              <a:t> – 4ac</a:t>
            </a:r>
            <a:endParaRPr kumimoji="0" lang="pl-PL" sz="1400" u="none" strike="noStrike" cap="none" normalizeH="0" baseline="0" dirty="0" smtClean="0">
              <a:ln>
                <a:noFill/>
              </a:ln>
              <a:solidFill>
                <a:schemeClr val="tx1"/>
              </a:solidFill>
              <a:effectLst/>
              <a:latin typeface="Arial" pitchFamily="34" charset="0"/>
              <a:cs typeface="Arial" pitchFamily="34" charset="0"/>
              <a:sym typeface="Symbol" pitchFamily="18" charset="2"/>
            </a:endParaRPr>
          </a:p>
        </p:txBody>
      </p:sp>
      <p:sp>
        <p:nvSpPr>
          <p:cNvPr id="24598" name="Rectangle 22"/>
          <p:cNvSpPr>
            <a:spLocks noChangeArrowheads="1"/>
          </p:cNvSpPr>
          <p:nvPr/>
        </p:nvSpPr>
        <p:spPr bwMode="auto">
          <a:xfrm>
            <a:off x="-468560" y="6381328"/>
            <a:ext cx="5004048"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gdy a &lt; 0, funkcja  y = ax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bx</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c, ma maksimum</a:t>
            </a:r>
            <a:endParaRPr kumimoji="0" lang="pl-PL" sz="600" b="0" i="0" u="none" strike="noStrike" cap="none" normalizeH="0" baseline="0" dirty="0" smtClean="0">
              <a:ln>
                <a:noFill/>
              </a:ln>
              <a:solidFill>
                <a:schemeClr val="tx1"/>
              </a:solidFill>
              <a:effectLst/>
              <a:latin typeface="Arial" pitchFamily="34" charset="0"/>
            </a:endParaRPr>
          </a:p>
        </p:txBody>
      </p:sp>
      <p:sp>
        <p:nvSpPr>
          <p:cNvPr id="24599" name="Rectangle 23"/>
          <p:cNvSpPr>
            <a:spLocks noChangeArrowheads="1"/>
          </p:cNvSpPr>
          <p:nvPr/>
        </p:nvSpPr>
        <p:spPr bwMode="auto">
          <a:xfrm>
            <a:off x="4211960" y="6381328"/>
            <a:ext cx="446449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gdy a &gt; 0, funkcja  y = ax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bx</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c, ma minimum</a:t>
            </a:r>
            <a:endParaRPr kumimoji="0" lang="pl-PL" sz="1800" b="0" i="0" u="none" strike="noStrike" cap="none" normalizeH="0" baseline="0" dirty="0" smtClean="0">
              <a:ln>
                <a:noFill/>
              </a:ln>
              <a:solidFill>
                <a:schemeClr val="tx1"/>
              </a:solidFill>
              <a:effectLst/>
              <a:latin typeface="Arial" pitchFamily="34" charset="0"/>
            </a:endParaRPr>
          </a:p>
        </p:txBody>
      </p:sp>
      <p:grpSp>
        <p:nvGrpSpPr>
          <p:cNvPr id="25" name="Group 9"/>
          <p:cNvGrpSpPr>
            <a:grpSpLocks/>
          </p:cNvGrpSpPr>
          <p:nvPr/>
        </p:nvGrpSpPr>
        <p:grpSpPr bwMode="auto">
          <a:xfrm>
            <a:off x="1115616" y="3933056"/>
            <a:ext cx="2135188" cy="2425700"/>
            <a:chOff x="2317" y="10083"/>
            <a:chExt cx="2430" cy="3268"/>
          </a:xfrm>
        </p:grpSpPr>
        <p:sp>
          <p:nvSpPr>
            <p:cNvPr id="26" name="Line 16"/>
            <p:cNvSpPr>
              <a:spLocks noChangeShapeType="1"/>
            </p:cNvSpPr>
            <p:nvPr/>
          </p:nvSpPr>
          <p:spPr bwMode="auto">
            <a:xfrm flipV="1">
              <a:off x="2857" y="10083"/>
              <a:ext cx="0" cy="3268"/>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27" name="Line 15"/>
            <p:cNvSpPr>
              <a:spLocks noChangeShapeType="1"/>
            </p:cNvSpPr>
            <p:nvPr/>
          </p:nvSpPr>
          <p:spPr bwMode="auto">
            <a:xfrm>
              <a:off x="2317" y="12107"/>
              <a:ext cx="243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28" name="Line 14"/>
            <p:cNvSpPr>
              <a:spLocks noChangeShapeType="1"/>
            </p:cNvSpPr>
            <p:nvPr/>
          </p:nvSpPr>
          <p:spPr bwMode="auto">
            <a:xfrm>
              <a:off x="3397" y="12036"/>
              <a:ext cx="0" cy="14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9" name="Line 13"/>
            <p:cNvSpPr>
              <a:spLocks noChangeShapeType="1"/>
            </p:cNvSpPr>
            <p:nvPr/>
          </p:nvSpPr>
          <p:spPr bwMode="auto">
            <a:xfrm>
              <a:off x="2760" y="10487"/>
              <a:ext cx="20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0" name="Freeform 12"/>
            <p:cNvSpPr>
              <a:spLocks/>
            </p:cNvSpPr>
            <p:nvPr/>
          </p:nvSpPr>
          <p:spPr bwMode="auto">
            <a:xfrm>
              <a:off x="2669" y="10487"/>
              <a:ext cx="1538" cy="2579"/>
            </a:xfrm>
            <a:custGeom>
              <a:avLst/>
              <a:gdLst/>
              <a:ahLst/>
              <a:cxnLst>
                <a:cxn ang="0">
                  <a:pos x="64" y="2362"/>
                </a:cxn>
                <a:cxn ang="0">
                  <a:pos x="110" y="2190"/>
                </a:cxn>
                <a:cxn ang="0">
                  <a:pos x="722" y="30"/>
                </a:cxn>
                <a:cxn ang="0">
                  <a:pos x="1538" y="2370"/>
                </a:cxn>
              </a:cxnLst>
              <a:rect l="0" t="0" r="r" b="b"/>
              <a:pathLst>
                <a:path w="1538" h="2579">
                  <a:moveTo>
                    <a:pt x="64" y="2362"/>
                  </a:moveTo>
                  <a:cubicBezTo>
                    <a:pt x="73" y="2332"/>
                    <a:pt x="0" y="2579"/>
                    <a:pt x="110" y="2190"/>
                  </a:cubicBezTo>
                  <a:cubicBezTo>
                    <a:pt x="220" y="1801"/>
                    <a:pt x="484" y="0"/>
                    <a:pt x="722" y="30"/>
                  </a:cubicBezTo>
                  <a:cubicBezTo>
                    <a:pt x="960" y="60"/>
                    <a:pt x="1249" y="1215"/>
                    <a:pt x="1538" y="237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graphicFrame>
          <p:nvGraphicFramePr>
            <p:cNvPr id="31" name="Object 11"/>
            <p:cNvGraphicFramePr>
              <a:graphicFrameLocks noChangeAspect="1"/>
            </p:cNvGraphicFramePr>
            <p:nvPr/>
          </p:nvGraphicFramePr>
          <p:xfrm>
            <a:off x="3217" y="12215"/>
            <a:ext cx="240" cy="260"/>
          </p:xfrm>
          <a:graphic>
            <a:graphicData uri="http://schemas.openxmlformats.org/presentationml/2006/ole">
              <mc:AlternateContent xmlns:mc="http://schemas.openxmlformats.org/markup-compatibility/2006">
                <mc:Choice xmlns:v="urn:schemas-microsoft-com:vml" Requires="v">
                  <p:oleObj spid="_x0000_s24606" name="Równanie" r:id="rId7" imgW="152268" imgH="164957" progId="Equation.3">
                    <p:embed/>
                  </p:oleObj>
                </mc:Choice>
                <mc:Fallback>
                  <p:oleObj name="Równanie" r:id="rId7" imgW="152268" imgH="164957" progId="Equation.3">
                    <p:embed/>
                    <p:pic>
                      <p:nvPicPr>
                        <p:cNvPr id="0" name="Picture 2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17" y="12215"/>
                          <a:ext cx="240" cy="26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 name="Object 10"/>
            <p:cNvGraphicFramePr>
              <a:graphicFrameLocks noChangeAspect="1"/>
            </p:cNvGraphicFramePr>
            <p:nvPr/>
          </p:nvGraphicFramePr>
          <p:xfrm>
            <a:off x="2469" y="10355"/>
            <a:ext cx="200" cy="260"/>
          </p:xfrm>
          <a:graphic>
            <a:graphicData uri="http://schemas.openxmlformats.org/presentationml/2006/ole">
              <mc:AlternateContent xmlns:mc="http://schemas.openxmlformats.org/markup-compatibility/2006">
                <mc:Choice xmlns:v="urn:schemas-microsoft-com:vml" Requires="v">
                  <p:oleObj spid="_x0000_s24607" name="Równanie" r:id="rId9" imgW="126780" imgH="164814" progId="Equation.3">
                    <p:embed/>
                  </p:oleObj>
                </mc:Choice>
                <mc:Fallback>
                  <p:oleObj name="Równanie" r:id="rId9" imgW="126780" imgH="164814" progId="Equation.3">
                    <p:embed/>
                    <p:pic>
                      <p:nvPicPr>
                        <p:cNvPr id="0" name="Picture 25"/>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469" y="10355"/>
                          <a:ext cx="200" cy="26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grpSp>
        <p:nvGrpSpPr>
          <p:cNvPr id="33" name="Group 1"/>
          <p:cNvGrpSpPr>
            <a:grpSpLocks/>
          </p:cNvGrpSpPr>
          <p:nvPr/>
        </p:nvGrpSpPr>
        <p:grpSpPr bwMode="auto">
          <a:xfrm>
            <a:off x="5508104" y="4005064"/>
            <a:ext cx="2041525" cy="2311400"/>
            <a:chOff x="2317" y="1543"/>
            <a:chExt cx="2430" cy="3268"/>
          </a:xfrm>
        </p:grpSpPr>
        <p:sp>
          <p:nvSpPr>
            <p:cNvPr id="34" name="Line 8"/>
            <p:cNvSpPr>
              <a:spLocks noChangeShapeType="1"/>
            </p:cNvSpPr>
            <p:nvPr/>
          </p:nvSpPr>
          <p:spPr bwMode="auto">
            <a:xfrm flipV="1">
              <a:off x="2893" y="1543"/>
              <a:ext cx="0" cy="3268"/>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35" name="Line 7"/>
            <p:cNvSpPr>
              <a:spLocks noChangeShapeType="1"/>
            </p:cNvSpPr>
            <p:nvPr/>
          </p:nvSpPr>
          <p:spPr bwMode="auto">
            <a:xfrm>
              <a:off x="2317" y="3567"/>
              <a:ext cx="2430"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36" name="Line 6"/>
            <p:cNvSpPr>
              <a:spLocks noChangeShapeType="1"/>
            </p:cNvSpPr>
            <p:nvPr/>
          </p:nvSpPr>
          <p:spPr bwMode="auto">
            <a:xfrm>
              <a:off x="3397" y="3496"/>
              <a:ext cx="0" cy="14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7" name="Line 5"/>
            <p:cNvSpPr>
              <a:spLocks noChangeShapeType="1"/>
            </p:cNvSpPr>
            <p:nvPr/>
          </p:nvSpPr>
          <p:spPr bwMode="auto">
            <a:xfrm>
              <a:off x="2846" y="4259"/>
              <a:ext cx="16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8" name="Freeform 4"/>
            <p:cNvSpPr>
              <a:spLocks/>
            </p:cNvSpPr>
            <p:nvPr/>
          </p:nvSpPr>
          <p:spPr bwMode="auto">
            <a:xfrm rot="10800000">
              <a:off x="2579" y="1680"/>
              <a:ext cx="1538" cy="2579"/>
            </a:xfrm>
            <a:custGeom>
              <a:avLst/>
              <a:gdLst/>
              <a:ahLst/>
              <a:cxnLst>
                <a:cxn ang="0">
                  <a:pos x="64" y="2362"/>
                </a:cxn>
                <a:cxn ang="0">
                  <a:pos x="110" y="2190"/>
                </a:cxn>
                <a:cxn ang="0">
                  <a:pos x="722" y="30"/>
                </a:cxn>
                <a:cxn ang="0">
                  <a:pos x="1538" y="2370"/>
                </a:cxn>
              </a:cxnLst>
              <a:rect l="0" t="0" r="r" b="b"/>
              <a:pathLst>
                <a:path w="1538" h="2579">
                  <a:moveTo>
                    <a:pt x="64" y="2362"/>
                  </a:moveTo>
                  <a:cubicBezTo>
                    <a:pt x="73" y="2332"/>
                    <a:pt x="0" y="2579"/>
                    <a:pt x="110" y="2190"/>
                  </a:cubicBezTo>
                  <a:cubicBezTo>
                    <a:pt x="220" y="1801"/>
                    <a:pt x="484" y="0"/>
                    <a:pt x="722" y="30"/>
                  </a:cubicBezTo>
                  <a:cubicBezTo>
                    <a:pt x="960" y="60"/>
                    <a:pt x="1249" y="1215"/>
                    <a:pt x="1538" y="2370"/>
                  </a:cubicBezTo>
                </a:path>
              </a:pathLst>
            </a:cu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graphicFrame>
          <p:nvGraphicFramePr>
            <p:cNvPr id="39" name="Object 3"/>
            <p:cNvGraphicFramePr>
              <a:graphicFrameLocks noChangeAspect="1"/>
            </p:cNvGraphicFramePr>
            <p:nvPr/>
          </p:nvGraphicFramePr>
          <p:xfrm>
            <a:off x="3217" y="3675"/>
            <a:ext cx="240" cy="260"/>
          </p:xfrm>
          <a:graphic>
            <a:graphicData uri="http://schemas.openxmlformats.org/presentationml/2006/ole">
              <mc:AlternateContent xmlns:mc="http://schemas.openxmlformats.org/markup-compatibility/2006">
                <mc:Choice xmlns:v="urn:schemas-microsoft-com:vml" Requires="v">
                  <p:oleObj spid="_x0000_s24608" name="Równanie" r:id="rId11" imgW="152268" imgH="164957" progId="Equation.3">
                    <p:embed/>
                  </p:oleObj>
                </mc:Choice>
                <mc:Fallback>
                  <p:oleObj name="Równanie" r:id="rId11" imgW="152268" imgH="164957" progId="Equation.3">
                    <p:embed/>
                    <p:pic>
                      <p:nvPicPr>
                        <p:cNvPr id="0" name="Picture 26"/>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17" y="3675"/>
                          <a:ext cx="240" cy="26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0" name="Object 2"/>
            <p:cNvGraphicFramePr>
              <a:graphicFrameLocks noChangeAspect="1"/>
            </p:cNvGraphicFramePr>
            <p:nvPr/>
          </p:nvGraphicFramePr>
          <p:xfrm>
            <a:off x="2533" y="4067"/>
            <a:ext cx="200" cy="260"/>
          </p:xfrm>
          <a:graphic>
            <a:graphicData uri="http://schemas.openxmlformats.org/presentationml/2006/ole">
              <mc:AlternateContent xmlns:mc="http://schemas.openxmlformats.org/markup-compatibility/2006">
                <mc:Choice xmlns:v="urn:schemas-microsoft-com:vml" Requires="v">
                  <p:oleObj spid="_x0000_s24609" name="Równanie" r:id="rId12" imgW="126780" imgH="164814" progId="Equation.3">
                    <p:embed/>
                  </p:oleObj>
                </mc:Choice>
                <mc:Fallback>
                  <p:oleObj name="Równanie" r:id="rId12" imgW="126780" imgH="164814" progId="Equation.3">
                    <p:embed/>
                    <p:pic>
                      <p:nvPicPr>
                        <p:cNvPr id="0" name="Picture 2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33" y="4067"/>
                          <a:ext cx="200" cy="26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10" name="Object 10"/>
          <p:cNvGraphicFramePr>
            <a:graphicFrameLocks noChangeAspect="1"/>
          </p:cNvGraphicFramePr>
          <p:nvPr/>
        </p:nvGraphicFramePr>
        <p:xfrm>
          <a:off x="2627784" y="1988840"/>
          <a:ext cx="1341438" cy="631825"/>
        </p:xfrm>
        <a:graphic>
          <a:graphicData uri="http://schemas.openxmlformats.org/presentationml/2006/ole">
            <mc:AlternateContent xmlns:mc="http://schemas.openxmlformats.org/markup-compatibility/2006">
              <mc:Choice xmlns:v="urn:schemas-microsoft-com:vml" Requires="v">
                <p:oleObj spid="_x0000_s25611" name="Równanie" r:id="rId3" imgW="914400" imgH="431800" progId="Equation.3">
                  <p:embed/>
                </p:oleObj>
              </mc:Choice>
              <mc:Fallback>
                <p:oleObj name="Równanie" r:id="rId3" imgW="914400" imgH="431800" progId="Equation.3">
                  <p:embed/>
                  <p:pic>
                    <p:nvPicPr>
                      <p:cNvPr id="0"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1988840"/>
                        <a:ext cx="1341438" cy="631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609" name="Object 9"/>
          <p:cNvGraphicFramePr>
            <a:graphicFrameLocks noChangeAspect="1"/>
          </p:cNvGraphicFramePr>
          <p:nvPr/>
        </p:nvGraphicFramePr>
        <p:xfrm>
          <a:off x="5004048" y="2060848"/>
          <a:ext cx="1311275" cy="609600"/>
        </p:xfrm>
        <a:graphic>
          <a:graphicData uri="http://schemas.openxmlformats.org/presentationml/2006/ole">
            <mc:AlternateContent xmlns:mc="http://schemas.openxmlformats.org/markup-compatibility/2006">
              <mc:Choice xmlns:v="urn:schemas-microsoft-com:vml" Requires="v">
                <p:oleObj spid="_x0000_s25612" name="Równanie" r:id="rId5" imgW="927100" imgH="431800" progId="Equation.3">
                  <p:embed/>
                </p:oleObj>
              </mc:Choice>
              <mc:Fallback>
                <p:oleObj name="Równanie" r:id="rId5" imgW="927100" imgH="431800" progId="Equation.3">
                  <p:embed/>
                  <p:pic>
                    <p:nvPicPr>
                      <p:cNvPr id="0" name="Picture 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004048" y="2060848"/>
                        <a:ext cx="1311275" cy="609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608" name="Object 8"/>
          <p:cNvGraphicFramePr>
            <a:graphicFrameLocks noChangeAspect="1"/>
          </p:cNvGraphicFramePr>
          <p:nvPr/>
        </p:nvGraphicFramePr>
        <p:xfrm>
          <a:off x="4499992" y="4293096"/>
          <a:ext cx="639763" cy="511175"/>
        </p:xfrm>
        <a:graphic>
          <a:graphicData uri="http://schemas.openxmlformats.org/presentationml/2006/ole">
            <mc:AlternateContent xmlns:mc="http://schemas.openxmlformats.org/markup-compatibility/2006">
              <mc:Choice xmlns:v="urn:schemas-microsoft-com:vml" Requires="v">
                <p:oleObj spid="_x0000_s25613" name="Równanie" r:id="rId7" imgW="494870" imgH="406048" progId="Equation.3">
                  <p:embed/>
                </p:oleObj>
              </mc:Choice>
              <mc:Fallback>
                <p:oleObj name="Równanie" r:id="rId7" imgW="494870" imgH="406048" progId="Equation.3">
                  <p:embed/>
                  <p:pic>
                    <p:nvPicPr>
                      <p:cNvPr id="0" name="Picture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99992" y="4293096"/>
                        <a:ext cx="639763" cy="5111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607" name="Object 7"/>
          <p:cNvGraphicFramePr>
            <a:graphicFrameLocks noChangeAspect="1"/>
          </p:cNvGraphicFramePr>
          <p:nvPr/>
        </p:nvGraphicFramePr>
        <p:xfrm>
          <a:off x="2195736" y="5805264"/>
          <a:ext cx="152400" cy="396875"/>
        </p:xfrm>
        <a:graphic>
          <a:graphicData uri="http://schemas.openxmlformats.org/presentationml/2006/ole">
            <mc:AlternateContent xmlns:mc="http://schemas.openxmlformats.org/markup-compatibility/2006">
              <mc:Choice xmlns:v="urn:schemas-microsoft-com:vml" Requires="v">
                <p:oleObj spid="_x0000_s25614" name="Równanie" r:id="rId9" imgW="152280" imgH="393480" progId="Equation.3">
                  <p:embed/>
                </p:oleObj>
              </mc:Choice>
              <mc:Fallback>
                <p:oleObj name="Równanie" r:id="rId9" imgW="152280" imgH="393480" progId="Equation.3">
                  <p:embed/>
                  <p:pic>
                    <p:nvPicPr>
                      <p:cNvPr id="0" name="Picture 7"/>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195736" y="5805264"/>
                        <a:ext cx="152400" cy="396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5606" name="Object 6"/>
          <p:cNvGraphicFramePr>
            <a:graphicFrameLocks noChangeAspect="1"/>
          </p:cNvGraphicFramePr>
          <p:nvPr/>
        </p:nvGraphicFramePr>
        <p:xfrm>
          <a:off x="2195736" y="6237312"/>
          <a:ext cx="152400" cy="396875"/>
        </p:xfrm>
        <a:graphic>
          <a:graphicData uri="http://schemas.openxmlformats.org/presentationml/2006/ole">
            <mc:AlternateContent xmlns:mc="http://schemas.openxmlformats.org/markup-compatibility/2006">
              <mc:Choice xmlns:v="urn:schemas-microsoft-com:vml" Requires="v">
                <p:oleObj spid="_x0000_s25615" name="Równanie" r:id="rId11" imgW="152334" imgH="393529" progId="Equation.3">
                  <p:embed/>
                </p:oleObj>
              </mc:Choice>
              <mc:Fallback>
                <p:oleObj name="Równanie" r:id="rId11" imgW="152334" imgH="393529" progId="Equation.3">
                  <p:embed/>
                  <p:pic>
                    <p:nvPicPr>
                      <p:cNvPr id="0" name="Picture 6"/>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95736" y="6237312"/>
                        <a:ext cx="152400" cy="3968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5611" name="Rectangle 11"/>
          <p:cNvSpPr>
            <a:spLocks noChangeArrowheads="1"/>
          </p:cNvSpPr>
          <p:nvPr/>
        </p:nvSpPr>
        <p:spPr bwMode="auto">
          <a:xfrm>
            <a:off x="107504" y="1700808"/>
            <a:ext cx="644420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6088"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gdy  </a:t>
            </a: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b</a:t>
            </a:r>
            <a:r>
              <a:rPr kumimoji="0" lang="pl-PL" sz="1400" b="0" i="0" u="none" strike="noStrike" cap="none" normalizeH="0" baseline="30000" dirty="0" smtClean="0">
                <a:ln>
                  <a:noFill/>
                </a:ln>
                <a:solidFill>
                  <a:schemeClr val="tx1"/>
                </a:solidFill>
                <a:effectLst/>
                <a:latin typeface="Times New Roman" pitchFamily="18" charset="0"/>
                <a:ea typeface="Times New Roman" pitchFamily="18" charset="0"/>
                <a:sym typeface="Symbol" pitchFamily="18" charset="2"/>
              </a:rPr>
              <a:t>2</a:t>
            </a:r>
            <a:r>
              <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rPr>
              <a:t> – 4ac &gt; 0,  są dwa pierwiastki</a:t>
            </a:r>
            <a:endParaRPr kumimoji="0" lang="pl-PL" sz="600" b="0" i="0" u="none" strike="noStrike" cap="none" normalizeH="0" baseline="0" dirty="0" smtClean="0">
              <a:ln>
                <a:noFill/>
              </a:ln>
              <a:solidFill>
                <a:schemeClr val="tx1"/>
              </a:solidFill>
              <a:effectLst/>
              <a:latin typeface="Times New Roman" pitchFamily="18" charset="0"/>
              <a:sym typeface="Symbol" pitchFamily="18" charset="2"/>
            </a:endParaRPr>
          </a:p>
          <a:p>
            <a:pPr marL="0" marR="0" lvl="0" indent="446088" algn="l"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Times New Roman" pitchFamily="18" charset="0"/>
              <a:ea typeface="Times New Roman" pitchFamily="18" charset="0"/>
              <a:sym typeface="Symbol" pitchFamily="18" charset="2"/>
            </a:endParaRPr>
          </a:p>
        </p:txBody>
      </p:sp>
      <p:sp>
        <p:nvSpPr>
          <p:cNvPr id="25612" name="Rectangle 12"/>
          <p:cNvSpPr>
            <a:spLocks noChangeArrowheads="1"/>
          </p:cNvSpPr>
          <p:nvPr/>
        </p:nvSpPr>
        <p:spPr bwMode="auto">
          <a:xfrm>
            <a:off x="2339752" y="2276872"/>
            <a:ext cx="91440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6088"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i	</a:t>
            </a:r>
            <a:endParaRPr kumimoji="0" lang="pl-PL" sz="1800" b="0" i="0" u="none" strike="noStrike" cap="none" normalizeH="0" baseline="0" dirty="0" smtClean="0">
              <a:ln>
                <a:noFill/>
              </a:ln>
              <a:solidFill>
                <a:schemeClr val="tx1"/>
              </a:solidFill>
              <a:effectLst/>
              <a:latin typeface="Arial" pitchFamily="34" charset="0"/>
            </a:endParaRPr>
          </a:p>
        </p:txBody>
      </p:sp>
      <p:sp>
        <p:nvSpPr>
          <p:cNvPr id="25613" name="Rectangle 13"/>
          <p:cNvSpPr>
            <a:spLocks noChangeArrowheads="1"/>
          </p:cNvSpPr>
          <p:nvPr/>
        </p:nvSpPr>
        <p:spPr bwMode="auto">
          <a:xfrm>
            <a:off x="0" y="2708920"/>
            <a:ext cx="9144000" cy="200054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Jeżeli liczby 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1</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i  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są miejscami zerowymi funkcji kwadratowej, to jej wzór można zapisać w postaci</a:t>
            </a:r>
          </a:p>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ctr"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f(x) = a(x – 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1</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)(x – 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t>
            </a:r>
          </a:p>
          <a:p>
            <a:pPr marL="0" marR="0" lvl="0" indent="449263" algn="just" defTabSz="914400" rtl="0" eaLnBrk="0" fontAlgn="base" latinLnBrk="0" hangingPunct="0">
              <a:lnSpc>
                <a:spcPct val="100000"/>
              </a:lnSpc>
              <a:spcBef>
                <a:spcPct val="0"/>
              </a:spcBef>
              <a:spcAft>
                <a:spcPct val="0"/>
              </a:spcAft>
              <a:buClrTx/>
              <a:buSzTx/>
              <a:buFontTx/>
              <a:buNone/>
              <a:tabLst/>
            </a:pPr>
            <a:endParaRPr lang="pl-PL" sz="1400" dirty="0">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ctr" defTabSz="914400" rtl="0" eaLnBrk="0" fontAlgn="base" latinLnBrk="0" hangingPunct="0">
              <a:lnSpc>
                <a:spcPct val="100000"/>
              </a:lnSpc>
              <a:spcBef>
                <a:spcPct val="0"/>
              </a:spcBef>
              <a:spcAft>
                <a:spcPct val="0"/>
              </a:spcAft>
              <a:buClrTx/>
              <a:buSzTx/>
              <a:buFontTx/>
              <a:buNone/>
              <a:tabLst/>
            </a:pPr>
            <a:r>
              <a:rPr kumimoji="0" lang="pl-PL" sz="1400" b="1" i="1" u="none" strike="noStrike" cap="none" normalizeH="0" baseline="0" dirty="0" smtClean="0">
                <a:ln>
                  <a:noFill/>
                </a:ln>
                <a:solidFill>
                  <a:schemeClr val="tx1"/>
                </a:solidFill>
                <a:effectLst/>
                <a:latin typeface="Arial" pitchFamily="34" charset="0"/>
                <a:ea typeface="Times New Roman" pitchFamily="18" charset="0"/>
              </a:rPr>
              <a:t>postać iloczynowa</a:t>
            </a:r>
            <a:endParaRPr lang="pl-PL" sz="1400" dirty="0">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Znając miejsca zerowe funkcji możemy obliczyć </a:t>
            </a:r>
          </a:p>
          <a:p>
            <a:pPr marL="0" marR="0" lvl="0" indent="449263" algn="ctr" defTabSz="914400" rtl="0" eaLnBrk="0" fontAlgn="base" latinLnBrk="0" hangingPunct="0">
              <a:lnSpc>
                <a:spcPct val="100000"/>
              </a:lnSpc>
              <a:spcBef>
                <a:spcPct val="0"/>
              </a:spcBef>
              <a:spcAft>
                <a:spcPct val="0"/>
              </a:spcAft>
              <a:buClrTx/>
              <a:buSzTx/>
              <a:buFontTx/>
              <a:buNone/>
              <a:tabLst/>
            </a:pPr>
            <a:endParaRPr lang="pl-PL" sz="1400" dirty="0" smtClean="0">
              <a:latin typeface="Arial" pitchFamily="34" charset="0"/>
            </a:endParaRPr>
          </a:p>
          <a:p>
            <a:pPr marL="0" marR="0" lvl="0" indent="449263"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dirty="0">
                <a:ln>
                  <a:noFill/>
                </a:ln>
                <a:solidFill>
                  <a:schemeClr val="tx1"/>
                </a:solidFill>
                <a:effectLst/>
                <a:latin typeface="Arial" pitchFamily="34" charset="0"/>
                <a:ea typeface="Times New Roman" pitchFamily="18" charset="0"/>
              </a:rPr>
              <a:t> </a:t>
            </a:r>
            <a:r>
              <a:rPr kumimoji="0" lang="pl-PL" sz="1400" b="0" i="0" u="none" strike="noStrike" cap="none" normalizeH="0" dirty="0" smtClean="0">
                <a:ln>
                  <a:noFill/>
                </a:ln>
                <a:solidFill>
                  <a:schemeClr val="tx1"/>
                </a:solidFill>
                <a:effectLst/>
                <a:latin typeface="Arial" pitchFamily="34" charset="0"/>
                <a:ea typeface="Times New Roman" pitchFamily="18" charset="0"/>
              </a:rPr>
              <a:t>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err="1" smtClean="0">
                <a:ln>
                  <a:noFill/>
                </a:ln>
                <a:solidFill>
                  <a:schemeClr val="tx1"/>
                </a:solidFill>
                <a:effectLst/>
                <a:latin typeface="Arial" pitchFamily="34" charset="0"/>
                <a:ea typeface="Times New Roman" pitchFamily="18" charset="0"/>
              </a:rPr>
              <a:t>w</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a:t>
            </a:r>
            <a:endParaRPr kumimoji="0" lang="pl-PL" sz="1800" b="0" i="0" u="none" strike="noStrike" cap="none" normalizeH="0" baseline="0" dirty="0" smtClean="0">
              <a:ln>
                <a:noFill/>
              </a:ln>
              <a:solidFill>
                <a:schemeClr val="tx1"/>
              </a:solidFill>
              <a:effectLst/>
              <a:latin typeface="Arial" pitchFamily="34" charset="0"/>
            </a:endParaRPr>
          </a:p>
        </p:txBody>
      </p:sp>
      <p:sp>
        <p:nvSpPr>
          <p:cNvPr id="25614" name="Rectangle 14"/>
          <p:cNvSpPr>
            <a:spLocks noChangeArrowheads="1"/>
          </p:cNvSpPr>
          <p:nvPr/>
        </p:nvSpPr>
        <p:spPr bwMode="auto">
          <a:xfrm>
            <a:off x="0" y="4869160"/>
            <a:ext cx="9144000" cy="12618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Suma i iloczyny pierwiastków (wzory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Viete`a</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p>
          <a:p>
            <a:pPr marL="0" marR="0" lvl="0" indent="449263" algn="ctr"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Dla ∆ &gt; 0 </a:t>
            </a:r>
          </a:p>
          <a:p>
            <a:pPr marL="0" marR="0" lvl="0" indent="449263"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449263" algn="ctr"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1 </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a:t>
            </a:r>
            <a:endParaRPr kumimoji="0" lang="pl-PL" sz="1800" b="0" i="0" u="none" strike="noStrike" cap="none" normalizeH="0" baseline="0" dirty="0" smtClean="0">
              <a:ln>
                <a:noFill/>
              </a:ln>
              <a:solidFill>
                <a:schemeClr val="tx1"/>
              </a:solidFill>
              <a:effectLst/>
              <a:latin typeface="Arial" pitchFamily="34" charset="0"/>
            </a:endParaRPr>
          </a:p>
        </p:txBody>
      </p:sp>
      <p:sp>
        <p:nvSpPr>
          <p:cNvPr id="25615" name="Rectangle 15"/>
          <p:cNvSpPr>
            <a:spLocks noChangeArrowheads="1"/>
          </p:cNvSpPr>
          <p:nvPr/>
        </p:nvSpPr>
        <p:spPr bwMode="auto">
          <a:xfrm>
            <a:off x="1331640" y="6309320"/>
            <a:ext cx="86409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1 ·  </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a:t>
            </a:r>
            <a:endParaRPr kumimoji="0" lang="pl-PL" sz="1800" b="0" i="0" u="none" strike="noStrike" cap="none" normalizeH="0" baseline="0" dirty="0" smtClean="0">
              <a:ln>
                <a:noFill/>
              </a:ln>
              <a:solidFill>
                <a:schemeClr val="tx1"/>
              </a:solidFill>
              <a:effectLst/>
              <a:latin typeface="Arial" pitchFamily="34" charset="0"/>
            </a:endParaRPr>
          </a:p>
        </p:txBody>
      </p:sp>
      <p:sp>
        <p:nvSpPr>
          <p:cNvPr id="25616" name="Rectangle 16"/>
          <p:cNvSpPr>
            <a:spLocks noChangeArrowheads="1"/>
          </p:cNvSpPr>
          <p:nvPr/>
        </p:nvSpPr>
        <p:spPr bwMode="auto">
          <a:xfrm>
            <a:off x="898525" y="346075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1"/>
          <p:cNvSpPr>
            <a:spLocks noChangeArrowheads="1"/>
          </p:cNvSpPr>
          <p:nvPr/>
        </p:nvSpPr>
        <p:spPr bwMode="auto">
          <a:xfrm>
            <a:off x="107504" y="1124744"/>
            <a:ext cx="8333819" cy="10156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cs typeface="Arial" pitchFamily="34" charset="0"/>
              </a:rPr>
              <a:t>Zadanie </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pl-PL" sz="1800" b="1"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Należy zaprojektować prostopadłościenne pudełko o podstawie kwadratowej i sumie krawędzi równej 300, aby pole powierzchni całkowitej było maksymalne.</a:t>
            </a:r>
            <a:endParaRPr kumimoji="0" lang="pl-PL" sz="1800" u="none" strike="noStrike" cap="none" normalizeH="0" baseline="0" dirty="0" smtClean="0">
              <a:ln>
                <a:noFill/>
              </a:ln>
              <a:solidFill>
                <a:schemeClr val="tx1"/>
              </a:solidFill>
              <a:effectLst/>
              <a:latin typeface="Arial" pitchFamily="34" charset="0"/>
              <a:cs typeface="Arial" pitchFamily="34" charset="0"/>
            </a:endParaRPr>
          </a:p>
        </p:txBody>
      </p:sp>
      <p:sp>
        <p:nvSpPr>
          <p:cNvPr id="26626" name="Rectangle 2"/>
          <p:cNvSpPr>
            <a:spLocks noChangeArrowheads="1"/>
          </p:cNvSpPr>
          <p:nvPr/>
        </p:nvSpPr>
        <p:spPr bwMode="auto">
          <a:xfrm>
            <a:off x="179512" y="2204864"/>
            <a:ext cx="1763688" cy="684742"/>
          </a:xfrm>
          <a:prstGeom prst="rect">
            <a:avLst/>
          </a:prstGeom>
          <a:noFill/>
          <a:ln w="9525">
            <a:noFill/>
            <a:miter lim="800000"/>
            <a:headEnd/>
            <a:tailEnd/>
          </a:ln>
          <a:effectLst/>
        </p:spPr>
        <p:txBody>
          <a:bodyPr vert="horz" wrap="square" lIns="91440" tIns="152352" rIns="91440" bIns="38088"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Arial" pitchFamily="34" charset="0"/>
                <a:cs typeface="Arial" pitchFamily="34" charset="0"/>
              </a:rPr>
              <a:t>Rozwiązanie </a:t>
            </a:r>
            <a:endParaRPr kumimoji="0" lang="pl-PL" sz="1300" b="1" i="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1" i="0" u="none" strike="noStrike" cap="none" normalizeH="0" baseline="0" dirty="0" smtClean="0">
              <a:ln>
                <a:noFill/>
              </a:ln>
              <a:solidFill>
                <a:schemeClr val="tx1"/>
              </a:solidFill>
              <a:effectLst/>
              <a:latin typeface="Arial" pitchFamily="34" charset="0"/>
              <a:cs typeface="Arial" pitchFamily="34" charset="0"/>
            </a:endParaRPr>
          </a:p>
        </p:txBody>
      </p:sp>
      <p:grpSp>
        <p:nvGrpSpPr>
          <p:cNvPr id="26627" name="Group 3"/>
          <p:cNvGrpSpPr>
            <a:grpSpLocks/>
          </p:cNvGrpSpPr>
          <p:nvPr/>
        </p:nvGrpSpPr>
        <p:grpSpPr bwMode="auto">
          <a:xfrm>
            <a:off x="3563888" y="2420888"/>
            <a:ext cx="1656184" cy="1872208"/>
            <a:chOff x="3037" y="893"/>
            <a:chExt cx="1736" cy="2520"/>
          </a:xfrm>
        </p:grpSpPr>
        <p:sp>
          <p:nvSpPr>
            <p:cNvPr id="26628" name="Line 4"/>
            <p:cNvSpPr>
              <a:spLocks noChangeShapeType="1"/>
            </p:cNvSpPr>
            <p:nvPr/>
          </p:nvSpPr>
          <p:spPr bwMode="auto">
            <a:xfrm>
              <a:off x="3037" y="1477"/>
              <a:ext cx="10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29" name="Line 5"/>
            <p:cNvSpPr>
              <a:spLocks noChangeShapeType="1"/>
            </p:cNvSpPr>
            <p:nvPr/>
          </p:nvSpPr>
          <p:spPr bwMode="auto">
            <a:xfrm>
              <a:off x="4117" y="1477"/>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0" name="Line 6"/>
            <p:cNvSpPr>
              <a:spLocks noChangeShapeType="1"/>
            </p:cNvSpPr>
            <p:nvPr/>
          </p:nvSpPr>
          <p:spPr bwMode="auto">
            <a:xfrm flipH="1">
              <a:off x="3037" y="2917"/>
              <a:ext cx="10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1" name="Line 7"/>
            <p:cNvSpPr>
              <a:spLocks noChangeShapeType="1"/>
            </p:cNvSpPr>
            <p:nvPr/>
          </p:nvSpPr>
          <p:spPr bwMode="auto">
            <a:xfrm flipV="1">
              <a:off x="3037" y="1477"/>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2" name="Line 8"/>
            <p:cNvSpPr>
              <a:spLocks noChangeShapeType="1"/>
            </p:cNvSpPr>
            <p:nvPr/>
          </p:nvSpPr>
          <p:spPr bwMode="auto">
            <a:xfrm flipV="1">
              <a:off x="3037" y="893"/>
              <a:ext cx="300" cy="58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3" name="Line 9"/>
            <p:cNvSpPr>
              <a:spLocks noChangeShapeType="1"/>
            </p:cNvSpPr>
            <p:nvPr/>
          </p:nvSpPr>
          <p:spPr bwMode="auto">
            <a:xfrm>
              <a:off x="3337" y="893"/>
              <a:ext cx="10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4" name="Line 10"/>
            <p:cNvSpPr>
              <a:spLocks noChangeShapeType="1"/>
            </p:cNvSpPr>
            <p:nvPr/>
          </p:nvSpPr>
          <p:spPr bwMode="auto">
            <a:xfrm flipH="1">
              <a:off x="4117" y="893"/>
              <a:ext cx="300" cy="58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5" name="Line 11"/>
            <p:cNvSpPr>
              <a:spLocks noChangeShapeType="1"/>
            </p:cNvSpPr>
            <p:nvPr/>
          </p:nvSpPr>
          <p:spPr bwMode="auto">
            <a:xfrm>
              <a:off x="4417" y="893"/>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6" name="Line 12"/>
            <p:cNvSpPr>
              <a:spLocks noChangeShapeType="1"/>
            </p:cNvSpPr>
            <p:nvPr/>
          </p:nvSpPr>
          <p:spPr bwMode="auto">
            <a:xfrm flipH="1">
              <a:off x="4117" y="2333"/>
              <a:ext cx="300" cy="58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7" name="Line 13"/>
            <p:cNvSpPr>
              <a:spLocks noChangeShapeType="1"/>
            </p:cNvSpPr>
            <p:nvPr/>
          </p:nvSpPr>
          <p:spPr bwMode="auto">
            <a:xfrm>
              <a:off x="3337" y="893"/>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8" name="Line 14"/>
            <p:cNvSpPr>
              <a:spLocks noChangeShapeType="1"/>
            </p:cNvSpPr>
            <p:nvPr/>
          </p:nvSpPr>
          <p:spPr bwMode="auto">
            <a:xfrm flipH="1">
              <a:off x="3037" y="2333"/>
              <a:ext cx="300" cy="58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39" name="Line 15"/>
            <p:cNvSpPr>
              <a:spLocks noChangeShapeType="1"/>
            </p:cNvSpPr>
            <p:nvPr/>
          </p:nvSpPr>
          <p:spPr bwMode="auto">
            <a:xfrm>
              <a:off x="3337" y="2333"/>
              <a:ext cx="10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6640" name="Text Box 16"/>
            <p:cNvSpPr txBox="1">
              <a:spLocks noChangeArrowheads="1"/>
            </p:cNvSpPr>
            <p:nvPr/>
          </p:nvSpPr>
          <p:spPr bwMode="auto">
            <a:xfrm>
              <a:off x="4466" y="1314"/>
              <a:ext cx="307"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y</a:t>
              </a:r>
              <a:endParaRPr kumimoji="0" lang="pl-PL" sz="1800" b="0" i="0" u="none" strike="noStrike" cap="none" normalizeH="0" baseline="0" smtClean="0">
                <a:ln>
                  <a:noFill/>
                </a:ln>
                <a:solidFill>
                  <a:schemeClr val="tx1"/>
                </a:solidFill>
                <a:effectLst/>
                <a:latin typeface="Arial" pitchFamily="34" charset="0"/>
              </a:endParaRPr>
            </a:p>
          </p:txBody>
        </p:sp>
        <p:sp>
          <p:nvSpPr>
            <p:cNvPr id="26641" name="Text Box 17"/>
            <p:cNvSpPr txBox="1">
              <a:spLocks noChangeArrowheads="1"/>
            </p:cNvSpPr>
            <p:nvPr/>
          </p:nvSpPr>
          <p:spPr bwMode="auto">
            <a:xfrm>
              <a:off x="4264" y="2427"/>
              <a:ext cx="393"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x</a:t>
              </a:r>
              <a:endParaRPr kumimoji="0" lang="pl-PL" sz="1800" b="0" i="0" u="none" strike="noStrike" cap="none" normalizeH="0" baseline="0" smtClean="0">
                <a:ln>
                  <a:noFill/>
                </a:ln>
                <a:solidFill>
                  <a:schemeClr val="tx1"/>
                </a:solidFill>
                <a:effectLst/>
                <a:latin typeface="Arial" pitchFamily="34" charset="0"/>
              </a:endParaRPr>
            </a:p>
          </p:txBody>
        </p:sp>
        <p:sp>
          <p:nvSpPr>
            <p:cNvPr id="26642" name="Text Box 18"/>
            <p:cNvSpPr txBox="1">
              <a:spLocks noChangeArrowheads="1"/>
            </p:cNvSpPr>
            <p:nvPr/>
          </p:nvSpPr>
          <p:spPr bwMode="auto">
            <a:xfrm>
              <a:off x="3397" y="2980"/>
              <a:ext cx="393"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x</a:t>
              </a:r>
              <a:endParaRPr kumimoji="0" lang="pl-PL" sz="1800" b="0" i="0" u="none" strike="noStrike" cap="none" normalizeH="0" baseline="0" smtClean="0">
                <a:ln>
                  <a:noFill/>
                </a:ln>
                <a:solidFill>
                  <a:schemeClr val="tx1"/>
                </a:solidFill>
                <a:effectLst/>
                <a:latin typeface="Arial" pitchFamily="34" charset="0"/>
              </a:endParaRPr>
            </a:p>
          </p:txBody>
        </p:sp>
      </p:grpSp>
      <p:sp>
        <p:nvSpPr>
          <p:cNvPr id="26652" name="Rectangle 28"/>
          <p:cNvSpPr>
            <a:spLocks noChangeArrowheads="1"/>
          </p:cNvSpPr>
          <p:nvPr/>
        </p:nvSpPr>
        <p:spPr bwMode="auto">
          <a:xfrm>
            <a:off x="0" y="4207232"/>
            <a:ext cx="9144000" cy="252376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206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Niech x długość krawędzi podstawy,  y długość krawędzi bocznej. </a:t>
            </a:r>
          </a:p>
          <a:p>
            <a:pPr marL="0" marR="0" lvl="0" indent="220663" algn="just" defTabSz="914400" rtl="0" eaLnBrk="1" fontAlgn="base" latinLnBrk="0" hangingPunct="1">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2206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Suma długości krawędzi wynosi </a:t>
            </a:r>
            <a:endParaRPr kumimoji="0" lang="pl-PL" sz="600" b="0" i="0" u="none" strike="noStrike" cap="none" normalizeH="0" baseline="0" dirty="0" smtClean="0">
              <a:ln>
                <a:noFill/>
              </a:ln>
              <a:solidFill>
                <a:schemeClr val="tx1"/>
              </a:solidFill>
              <a:effectLst/>
              <a:latin typeface="Arial" pitchFamily="34" charset="0"/>
            </a:endParaRPr>
          </a:p>
          <a:p>
            <a:pPr marL="0" marR="0" lvl="0" indent="2206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4y + 8x = 300</a:t>
            </a:r>
          </a:p>
          <a:p>
            <a:pPr marL="0" marR="0" lvl="0" indent="2206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2206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Stąd </a:t>
            </a:r>
            <a:endParaRPr kumimoji="0" lang="pl-PL" sz="600" b="0" i="0" u="none" strike="noStrike" cap="none" normalizeH="0" baseline="0" dirty="0" smtClean="0">
              <a:ln>
                <a:noFill/>
              </a:ln>
              <a:solidFill>
                <a:schemeClr val="tx1"/>
              </a:solidFill>
              <a:effectLst/>
              <a:latin typeface="Arial" pitchFamily="34" charset="0"/>
            </a:endParaRPr>
          </a:p>
          <a:p>
            <a:pPr marL="0" marR="0" lvl="0" indent="2206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y = 75 – 2x</a:t>
            </a:r>
          </a:p>
          <a:p>
            <a:pPr marL="0" marR="0" lvl="0" indent="2206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2206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Pole powierzchni całkowitej prostopadłościanu jest równe sumie pól wszystkich jego ścian. </a:t>
            </a:r>
          </a:p>
          <a:p>
            <a:pPr marL="0" marR="0" lvl="0" indent="220663" algn="just" defTabSz="914400" rtl="0" eaLnBrk="0" fontAlgn="base" latinLnBrk="0" hangingPunct="0">
              <a:lnSpc>
                <a:spcPct val="100000"/>
              </a:lnSpc>
              <a:spcBef>
                <a:spcPct val="0"/>
              </a:spcBef>
              <a:spcAft>
                <a:spcPct val="0"/>
              </a:spcAft>
              <a:buClrTx/>
              <a:buSzTx/>
              <a:buFontTx/>
              <a:buNone/>
              <a:tabLst/>
            </a:pPr>
            <a:endParaRPr lang="pl-PL" sz="1400" dirty="0">
              <a:latin typeface="Arial" pitchFamily="34" charset="0"/>
              <a:ea typeface="Times New Roman" pitchFamily="18" charset="0"/>
            </a:endParaRPr>
          </a:p>
          <a:p>
            <a:pPr marL="0" marR="0" lvl="0" indent="2206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Stąd  </a:t>
            </a:r>
          </a:p>
          <a:p>
            <a:pPr marL="0" marR="0" lvl="0" indent="2206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600" b="0" i="0" u="none" strike="noStrike" cap="none" normalizeH="0" baseline="0" dirty="0" smtClean="0">
              <a:ln>
                <a:noFill/>
              </a:ln>
              <a:solidFill>
                <a:schemeClr val="tx1"/>
              </a:solidFill>
              <a:effectLst/>
              <a:latin typeface="Arial" pitchFamily="34" charset="0"/>
            </a:endParaRPr>
          </a:p>
          <a:p>
            <a:pPr marL="0" marR="0" lvl="0" indent="2206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S = 2x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+ 4xy</a:t>
            </a: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7652" name="Object 4"/>
          <p:cNvGraphicFramePr>
            <a:graphicFrameLocks noChangeAspect="1"/>
          </p:cNvGraphicFramePr>
          <p:nvPr/>
        </p:nvGraphicFramePr>
        <p:xfrm>
          <a:off x="2339752" y="3501008"/>
          <a:ext cx="746125" cy="473075"/>
        </p:xfrm>
        <a:graphic>
          <a:graphicData uri="http://schemas.openxmlformats.org/presentationml/2006/ole">
            <mc:AlternateContent xmlns:mc="http://schemas.openxmlformats.org/markup-compatibility/2006">
              <mc:Choice xmlns:v="urn:schemas-microsoft-com:vml" Requires="v">
                <p:oleObj spid="_x0000_s27653" name="Równanie" r:id="rId3" imgW="622030" imgH="393529" progId="Equation.3">
                  <p:embed/>
                </p:oleObj>
              </mc:Choice>
              <mc:Fallback>
                <p:oleObj name="Równanie" r:id="rId3" imgW="622030" imgH="393529" progId="Equation.3">
                  <p:embed/>
                  <p:pic>
                    <p:nvPicPr>
                      <p:cNvPr id="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39752" y="3501008"/>
                        <a:ext cx="746125" cy="473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7651" name="Object 3"/>
          <p:cNvGraphicFramePr>
            <a:graphicFrameLocks noChangeAspect="1"/>
          </p:cNvGraphicFramePr>
          <p:nvPr/>
        </p:nvGraphicFramePr>
        <p:xfrm>
          <a:off x="3491880" y="3429000"/>
          <a:ext cx="1935163" cy="541338"/>
        </p:xfrm>
        <a:graphic>
          <a:graphicData uri="http://schemas.openxmlformats.org/presentationml/2006/ole">
            <mc:AlternateContent xmlns:mc="http://schemas.openxmlformats.org/markup-compatibility/2006">
              <mc:Choice xmlns:v="urn:schemas-microsoft-com:vml" Requires="v">
                <p:oleObj spid="_x0000_s27654" name="Równanie" r:id="rId5" imgW="1485900" imgH="419100" progId="Equation.3">
                  <p:embed/>
                </p:oleObj>
              </mc:Choice>
              <mc:Fallback>
                <p:oleObj name="Równanie" r:id="rId5" imgW="1485900" imgH="419100"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91880" y="3429000"/>
                        <a:ext cx="1935163" cy="5413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7650" name="Object 2"/>
          <p:cNvGraphicFramePr>
            <a:graphicFrameLocks noChangeAspect="1"/>
          </p:cNvGraphicFramePr>
          <p:nvPr/>
        </p:nvGraphicFramePr>
        <p:xfrm>
          <a:off x="2339752" y="4581128"/>
          <a:ext cx="739775" cy="495300"/>
        </p:xfrm>
        <a:graphic>
          <a:graphicData uri="http://schemas.openxmlformats.org/presentationml/2006/ole">
            <mc:AlternateContent xmlns:mc="http://schemas.openxmlformats.org/markup-compatibility/2006">
              <mc:Choice xmlns:v="urn:schemas-microsoft-com:vml" Requires="v">
                <p:oleObj spid="_x0000_s27655" name="Równanie" r:id="rId7" imgW="583947" imgH="393529" progId="Equation.3">
                  <p:embed/>
                </p:oleObj>
              </mc:Choice>
              <mc:Fallback>
                <p:oleObj name="Równanie" r:id="rId7" imgW="583947" imgH="393529" progId="Equation.3">
                  <p:embed/>
                  <p:pic>
                    <p:nvPicPr>
                      <p:cNvPr id="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39752" y="4581128"/>
                        <a:ext cx="739775" cy="4953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7649" name="Object 1"/>
          <p:cNvGraphicFramePr>
            <a:graphicFrameLocks noChangeAspect="1"/>
          </p:cNvGraphicFramePr>
          <p:nvPr/>
        </p:nvGraphicFramePr>
        <p:xfrm>
          <a:off x="3563888" y="4581128"/>
          <a:ext cx="974725" cy="541337"/>
        </p:xfrm>
        <a:graphic>
          <a:graphicData uri="http://schemas.openxmlformats.org/presentationml/2006/ole">
            <mc:AlternateContent xmlns:mc="http://schemas.openxmlformats.org/markup-compatibility/2006">
              <mc:Choice xmlns:v="urn:schemas-microsoft-com:vml" Requires="v">
                <p:oleObj spid="_x0000_s27656" name="Równanie" r:id="rId9" imgW="710891" imgH="393529" progId="Equation.3">
                  <p:embed/>
                </p:oleObj>
              </mc:Choice>
              <mc:Fallback>
                <p:oleObj name="Równanie" r:id="rId9" imgW="710891" imgH="393529" progId="Equation.3">
                  <p:embed/>
                  <p:pic>
                    <p:nvPicPr>
                      <p:cNvPr id="0" name="Picture 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3563888" y="4581128"/>
                        <a:ext cx="974725" cy="5413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7653" name="Rectangle 5"/>
          <p:cNvSpPr>
            <a:spLocks noChangeArrowheads="1"/>
          </p:cNvSpPr>
          <p:nvPr/>
        </p:nvSpPr>
        <p:spPr bwMode="auto">
          <a:xfrm>
            <a:off x="0" y="1916832"/>
            <a:ext cx="9144000"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Po podstawieniu  y = 75 – 2x mamy</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S = 2x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+ 4x(75-2x)</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S = 2x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+ 300x - 8x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S = -6x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+ 300x</a:t>
            </a:r>
          </a:p>
          <a:p>
            <a:pPr marL="0" marR="0" lvl="0" indent="0" algn="l" defTabSz="914400" rtl="0" eaLnBrk="0" fontAlgn="base" latinLnBrk="0" hangingPunct="0">
              <a:lnSpc>
                <a:spcPct val="100000"/>
              </a:lnSpc>
              <a:spcBef>
                <a:spcPct val="0"/>
              </a:spcBef>
              <a:spcAft>
                <a:spcPct val="0"/>
              </a:spcAft>
              <a:buClrTx/>
              <a:buSzTx/>
              <a:buFontTx/>
              <a:buNone/>
              <a:tabLst/>
            </a:pPr>
            <a:endParaRPr lang="pl-PL" sz="1400" dirty="0">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Funkcja ta ma maksimum równe</a:t>
            </a:r>
            <a:endParaRPr kumimoji="0" lang="pl-PL" sz="1800" b="0" i="0" u="none" strike="noStrike" cap="none" normalizeH="0" baseline="0" dirty="0" smtClean="0">
              <a:ln>
                <a:noFill/>
              </a:ln>
              <a:solidFill>
                <a:schemeClr val="tx1"/>
              </a:solidFill>
              <a:effectLst/>
              <a:latin typeface="Arial" pitchFamily="34" charset="0"/>
            </a:endParaRPr>
          </a:p>
        </p:txBody>
      </p:sp>
      <p:sp>
        <p:nvSpPr>
          <p:cNvPr id="27654" name="Rectangle 6"/>
          <p:cNvSpPr>
            <a:spLocks noChangeArrowheads="1"/>
          </p:cNvSpPr>
          <p:nvPr/>
        </p:nvSpPr>
        <p:spPr bwMode="auto">
          <a:xfrm>
            <a:off x="3131840" y="3573016"/>
            <a:ext cx="36004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dirty="0" smtClean="0">
              <a:ln>
                <a:noFill/>
              </a:ln>
              <a:solidFill>
                <a:schemeClr val="tx1"/>
              </a:solidFill>
              <a:effectLst/>
              <a:latin typeface="Arial" pitchFamily="34" charset="0"/>
            </a:endParaRPr>
          </a:p>
        </p:txBody>
      </p:sp>
      <p:sp>
        <p:nvSpPr>
          <p:cNvPr id="27655" name="Rectangle 7"/>
          <p:cNvSpPr>
            <a:spLocks noChangeArrowheads="1"/>
          </p:cNvSpPr>
          <p:nvPr/>
        </p:nvSpPr>
        <p:spPr bwMode="auto">
          <a:xfrm>
            <a:off x="1691680" y="4149080"/>
            <a:ext cx="648072"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dla</a:t>
            </a:r>
            <a:endParaRPr kumimoji="0" lang="pl-PL" sz="1800" b="0" i="0" u="none" strike="noStrike" cap="none" normalizeH="0" baseline="0" dirty="0" smtClean="0">
              <a:ln>
                <a:noFill/>
              </a:ln>
              <a:solidFill>
                <a:schemeClr val="tx1"/>
              </a:solidFill>
              <a:effectLst/>
              <a:latin typeface="Arial" pitchFamily="34" charset="0"/>
            </a:endParaRPr>
          </a:p>
        </p:txBody>
      </p:sp>
      <p:sp>
        <p:nvSpPr>
          <p:cNvPr id="27656" name="Rectangle 8"/>
          <p:cNvSpPr>
            <a:spLocks noChangeArrowheads="1"/>
          </p:cNvSpPr>
          <p:nvPr/>
        </p:nvSpPr>
        <p:spPr bwMode="auto">
          <a:xfrm>
            <a:off x="3059832" y="4725144"/>
            <a:ext cx="46754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dirty="0" smtClean="0">
              <a:ln>
                <a:noFill/>
              </a:ln>
              <a:solidFill>
                <a:schemeClr val="tx1"/>
              </a:solidFill>
              <a:effectLst/>
              <a:latin typeface="Arial" pitchFamily="34" charset="0"/>
            </a:endParaRPr>
          </a:p>
        </p:txBody>
      </p:sp>
      <p:sp>
        <p:nvSpPr>
          <p:cNvPr id="27657" name="Rectangle 9"/>
          <p:cNvSpPr>
            <a:spLocks noChangeArrowheads="1"/>
          </p:cNvSpPr>
          <p:nvPr/>
        </p:nvSpPr>
        <p:spPr bwMode="auto">
          <a:xfrm>
            <a:off x="107504" y="5733256"/>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Zauważmy, że jeśli x = 25 to y = 25, zatem zaprojektowane prostopadłościenne pudełko jest sześcianem.</a:t>
            </a: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1747" name="Object 3"/>
          <p:cNvGraphicFramePr>
            <a:graphicFrameLocks noChangeAspect="1"/>
          </p:cNvGraphicFramePr>
          <p:nvPr/>
        </p:nvGraphicFramePr>
        <p:xfrm>
          <a:off x="2627784" y="4293096"/>
          <a:ext cx="220663" cy="457200"/>
        </p:xfrm>
        <a:graphic>
          <a:graphicData uri="http://schemas.openxmlformats.org/presentationml/2006/ole">
            <mc:AlternateContent xmlns:mc="http://schemas.openxmlformats.org/markup-compatibility/2006">
              <mc:Choice xmlns:v="urn:schemas-microsoft-com:vml" Requires="v">
                <p:oleObj spid="_x0000_s31748" name="Równanie" r:id="rId3" imgW="203112" imgH="418918" progId="Equation.3">
                  <p:embed/>
                </p:oleObj>
              </mc:Choice>
              <mc:Fallback>
                <p:oleObj name="Równanie" r:id="rId3" imgW="203112" imgH="418918"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4293096"/>
                        <a:ext cx="220663"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746" name="Object 2"/>
          <p:cNvGraphicFramePr>
            <a:graphicFrameLocks noChangeAspect="1"/>
          </p:cNvGraphicFramePr>
          <p:nvPr/>
        </p:nvGraphicFramePr>
        <p:xfrm>
          <a:off x="3275856" y="4293096"/>
          <a:ext cx="396875" cy="411163"/>
        </p:xfrm>
        <a:graphic>
          <a:graphicData uri="http://schemas.openxmlformats.org/presentationml/2006/ole">
            <mc:AlternateContent xmlns:mc="http://schemas.openxmlformats.org/markup-compatibility/2006">
              <mc:Choice xmlns:v="urn:schemas-microsoft-com:vml" Requires="v">
                <p:oleObj spid="_x0000_s31749" name="Równanie" r:id="rId5" imgW="380835" imgH="393529" progId="Equation.3">
                  <p:embed/>
                </p:oleObj>
              </mc:Choice>
              <mc:Fallback>
                <p:oleObj name="Równanie" r:id="rId5" imgW="380835" imgH="393529"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275856" y="4293096"/>
                        <a:ext cx="396875" cy="4111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1745" name="Object 1"/>
          <p:cNvGraphicFramePr>
            <a:graphicFrameLocks noChangeAspect="1"/>
          </p:cNvGraphicFramePr>
          <p:nvPr/>
        </p:nvGraphicFramePr>
        <p:xfrm>
          <a:off x="4427984" y="4293096"/>
          <a:ext cx="731838" cy="465137"/>
        </p:xfrm>
        <a:graphic>
          <a:graphicData uri="http://schemas.openxmlformats.org/presentationml/2006/ole">
            <mc:AlternateContent xmlns:mc="http://schemas.openxmlformats.org/markup-compatibility/2006">
              <mc:Choice xmlns:v="urn:schemas-microsoft-com:vml" Requires="v">
                <p:oleObj spid="_x0000_s31750" name="Równanie" r:id="rId7" imgW="622030" imgH="393529" progId="Equation.3">
                  <p:embed/>
                </p:oleObj>
              </mc:Choice>
              <mc:Fallback>
                <p:oleObj name="Równanie" r:id="rId7" imgW="622030" imgH="393529" progId="Equation.3">
                  <p:embed/>
                  <p:pic>
                    <p:nvPicPr>
                      <p:cNvPr id="0"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27984" y="4293096"/>
                        <a:ext cx="731838" cy="4651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1748" name="Rectangle 4"/>
          <p:cNvSpPr>
            <a:spLocks noChangeArrowheads="1"/>
          </p:cNvSpPr>
          <p:nvPr/>
        </p:nvSpPr>
        <p:spPr bwMode="auto">
          <a:xfrm>
            <a:off x="0" y="1484784"/>
            <a:ext cx="8964488" cy="313932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pl-PL" sz="1600" b="1" u="none" strike="noStrike" cap="none" normalizeH="0" baseline="0" dirty="0" smtClean="0">
                <a:ln>
                  <a:noFill/>
                </a:ln>
                <a:solidFill>
                  <a:schemeClr val="tx1"/>
                </a:solidFill>
                <a:effectLst/>
                <a:latin typeface="Arial" pitchFamily="34" charset="0"/>
                <a:ea typeface="Times New Roman" pitchFamily="18" charset="0"/>
              </a:rPr>
              <a:t>Własność</a:t>
            </a:r>
          </a:p>
          <a:p>
            <a:pPr marL="0" marR="0" lvl="0" indent="449263" algn="just" defTabSz="914400" rtl="0" eaLnBrk="1" fontAlgn="base" latinLnBrk="0" hangingPunct="1">
              <a:lnSpc>
                <a:spcPct val="100000"/>
              </a:lnSpc>
              <a:spcBef>
                <a:spcPct val="0"/>
              </a:spcBef>
              <a:spcAft>
                <a:spcPct val="0"/>
              </a:spcAft>
              <a:buClrTx/>
              <a:buSzTx/>
              <a:buFontTx/>
              <a:buNone/>
              <a:tabLst/>
            </a:pPr>
            <a:endParaRPr kumimoji="0" lang="pl-PL" sz="60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1400" b="1" u="none" strike="noStrike" cap="none" normalizeH="0" baseline="0" dirty="0" smtClean="0">
              <a:ln>
                <a:noFill/>
              </a:ln>
              <a:solidFill>
                <a:schemeClr val="tx1"/>
              </a:solidFill>
              <a:effectLst/>
              <a:latin typeface="Arial" pitchFamily="34" charset="0"/>
              <a:ea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ea typeface="Times New Roman" pitchFamily="18" charset="0"/>
              </a:rPr>
              <a:t>Iloczyn dwóch liczb dodatnich, których suma jest stała osiąga wartość największą gdy liczby te są sobie równe. </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Dowód</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Niech x + y = c  wtedy y = c – x</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Rozpatrujemy funkcję</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f(x) =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x</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(c - x) = -x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cx</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Jest to funkcja kwadratowa</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Osiąga maksimum równe </a:t>
            </a:r>
            <a:endParaRPr kumimoji="0" lang="pl-PL" sz="1800" b="0" i="0" u="none" strike="noStrike" cap="none" normalizeH="0" baseline="0" dirty="0" smtClean="0">
              <a:ln>
                <a:noFill/>
              </a:ln>
              <a:solidFill>
                <a:schemeClr val="tx1"/>
              </a:solidFill>
              <a:effectLst/>
              <a:latin typeface="Arial" pitchFamily="34" charset="0"/>
            </a:endParaRPr>
          </a:p>
        </p:txBody>
      </p:sp>
      <p:sp>
        <p:nvSpPr>
          <p:cNvPr id="31749" name="Rectangle 5"/>
          <p:cNvSpPr>
            <a:spLocks noChangeArrowheads="1"/>
          </p:cNvSpPr>
          <p:nvPr/>
        </p:nvSpPr>
        <p:spPr bwMode="auto">
          <a:xfrm>
            <a:off x="2843808" y="4149080"/>
            <a:ext cx="57606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dla</a:t>
            </a:r>
            <a:endParaRPr kumimoji="0" lang="pl-PL" sz="1800" b="0" i="0" u="none" strike="noStrike" cap="none" normalizeH="0" baseline="0" dirty="0" smtClean="0">
              <a:ln>
                <a:noFill/>
              </a:ln>
              <a:solidFill>
                <a:schemeClr val="tx1"/>
              </a:solidFill>
              <a:effectLst/>
              <a:latin typeface="Arial" pitchFamily="34" charset="0"/>
            </a:endParaRPr>
          </a:p>
        </p:txBody>
      </p:sp>
      <p:sp>
        <p:nvSpPr>
          <p:cNvPr id="31750" name="Rectangle 6"/>
          <p:cNvSpPr>
            <a:spLocks noChangeArrowheads="1"/>
          </p:cNvSpPr>
          <p:nvPr/>
        </p:nvSpPr>
        <p:spPr bwMode="auto">
          <a:xfrm>
            <a:off x="3203848" y="4365104"/>
            <a:ext cx="122413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wtedy </a:t>
            </a: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ChangeArrowheads="1"/>
          </p:cNvSpPr>
          <p:nvPr/>
        </p:nvSpPr>
        <p:spPr bwMode="auto">
          <a:xfrm>
            <a:off x="0" y="1700808"/>
            <a:ext cx="8892480" cy="33239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pl-PL" sz="1600" b="1" u="none" strike="noStrike" cap="none" normalizeH="0" baseline="0" dirty="0" smtClean="0">
                <a:ln>
                  <a:noFill/>
                </a:ln>
                <a:solidFill>
                  <a:schemeClr val="tx1"/>
                </a:solidFill>
                <a:effectLst/>
                <a:latin typeface="Arial" pitchFamily="34" charset="0"/>
                <a:ea typeface="Times New Roman" pitchFamily="18" charset="0"/>
              </a:rPr>
              <a:t>Przykład</a:t>
            </a:r>
          </a:p>
          <a:p>
            <a:pPr marL="0" marR="0" lvl="0" indent="449263" algn="l" defTabSz="914400" rtl="0" eaLnBrk="1" fontAlgn="base" latinLnBrk="0" hangingPunct="1">
              <a:lnSpc>
                <a:spcPct val="100000"/>
              </a:lnSpc>
              <a:spcBef>
                <a:spcPct val="0"/>
              </a:spcBef>
              <a:spcAft>
                <a:spcPct val="0"/>
              </a:spcAft>
              <a:buClrTx/>
              <a:buSzTx/>
              <a:buFontTx/>
              <a:buNone/>
              <a:tabLst/>
            </a:pPr>
            <a:endParaRPr lang="pl-PL" sz="1400" dirty="0">
              <a:latin typeface="Arial" pitchFamily="34" charset="0"/>
            </a:endParaRPr>
          </a:p>
          <a:p>
            <a:pPr marL="0" marR="0" lvl="0" indent="449263" algn="l" defTabSz="914400" rtl="0" eaLnBrk="1" fontAlgn="base" latinLnBrk="0" hangingPunct="1">
              <a:lnSpc>
                <a:spcPct val="100000"/>
              </a:lnSpc>
              <a:spcBef>
                <a:spcPct val="0"/>
              </a:spcBef>
              <a:spcAft>
                <a:spcPct val="0"/>
              </a:spcAft>
              <a:buClrTx/>
              <a:buSzTx/>
              <a:buFontTx/>
              <a:buNone/>
              <a:tabLst/>
            </a:pPr>
            <a:endParaRPr kumimoji="0" lang="pl-PL" sz="60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ea typeface="Times New Roman" pitchFamily="18" charset="0"/>
              </a:rPr>
              <a:t>Wyznaczyć wymiary prostokątnej działki, która ma największe pole powierzchni, jeśli długość ogrodzenia wynosi 4000m.</a:t>
            </a:r>
          </a:p>
          <a:p>
            <a:pPr marL="0" marR="0" lvl="0" indent="449263" algn="l" defTabSz="914400" rtl="0" eaLnBrk="0" fontAlgn="base" latinLnBrk="0" hangingPunct="0">
              <a:lnSpc>
                <a:spcPct val="100000"/>
              </a:lnSpc>
              <a:spcBef>
                <a:spcPct val="0"/>
              </a:spcBef>
              <a:spcAft>
                <a:spcPct val="0"/>
              </a:spcAft>
              <a:buClrTx/>
              <a:buSzTx/>
              <a:buFontTx/>
              <a:buNone/>
              <a:tabLst/>
            </a:pPr>
            <a:endParaRPr lang="pl-PL" sz="1400" b="1" i="1" dirty="0">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Rozwiązanie</a:t>
            </a:r>
          </a:p>
          <a:p>
            <a:pPr marL="0" marR="0" lvl="0" indent="449263" algn="l" defTabSz="914400" rtl="0" eaLnBrk="0" fontAlgn="base" latinLnBrk="0" hangingPunct="0">
              <a:lnSpc>
                <a:spcPct val="100000"/>
              </a:lnSpc>
              <a:spcBef>
                <a:spcPct val="0"/>
              </a:spcBef>
              <a:spcAft>
                <a:spcPct val="0"/>
              </a:spcAft>
              <a:buClrTx/>
              <a:buSzTx/>
              <a:buFontTx/>
              <a:buNone/>
              <a:tabLst/>
            </a:pPr>
            <a:endParaRPr lang="pl-PL" sz="1400" dirty="0">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Jeśli x, y - szukane wymiary, to</a:t>
            </a: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2x + 2y = 4000, czyli x + y = 2000</a:t>
            </a: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Wtedy pole wynosi </a:t>
            </a: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S =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xy</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i jest największe gdy </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graphicFrame>
        <p:nvGraphicFramePr>
          <p:cNvPr id="30721" name="Object 1"/>
          <p:cNvGraphicFramePr>
            <a:graphicFrameLocks noChangeAspect="1"/>
          </p:cNvGraphicFramePr>
          <p:nvPr/>
        </p:nvGraphicFramePr>
        <p:xfrm>
          <a:off x="1043608" y="4869160"/>
          <a:ext cx="1668463" cy="517525"/>
        </p:xfrm>
        <a:graphic>
          <a:graphicData uri="http://schemas.openxmlformats.org/presentationml/2006/ole">
            <mc:AlternateContent xmlns:mc="http://schemas.openxmlformats.org/markup-compatibility/2006">
              <mc:Choice xmlns:v="urn:schemas-microsoft-com:vml" Requires="v">
                <p:oleObj spid="_x0000_s30722" name="Równanie" r:id="rId3" imgW="1295400" imgH="393700" progId="Equation.3">
                  <p:embed/>
                </p:oleObj>
              </mc:Choice>
              <mc:Fallback>
                <p:oleObj name="Równanie" r:id="rId3" imgW="1295400" imgH="393700"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4869160"/>
                        <a:ext cx="1668463" cy="5175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0723" name="Rectangle 3"/>
          <p:cNvSpPr>
            <a:spLocks noChangeArrowheads="1"/>
          </p:cNvSpPr>
          <p:nvPr/>
        </p:nvSpPr>
        <p:spPr bwMode="auto">
          <a:xfrm>
            <a:off x="-108520" y="5733256"/>
            <a:ext cx="8523808" cy="307777"/>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49263"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Zatem optymalna działka ma kształt kwadratu o boku 1000m i ma powierzchnię równą 1000000 m</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t>
            </a: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9698" name="Object 2"/>
          <p:cNvGraphicFramePr>
            <a:graphicFrameLocks noChangeAspect="1"/>
          </p:cNvGraphicFramePr>
          <p:nvPr/>
        </p:nvGraphicFramePr>
        <p:xfrm>
          <a:off x="3779912" y="2852936"/>
          <a:ext cx="914400" cy="465138"/>
        </p:xfrm>
        <a:graphic>
          <a:graphicData uri="http://schemas.openxmlformats.org/presentationml/2006/ole">
            <mc:AlternateContent xmlns:mc="http://schemas.openxmlformats.org/markup-compatibility/2006">
              <mc:Choice xmlns:v="urn:schemas-microsoft-com:vml" Requires="v">
                <p:oleObj spid="_x0000_s29699" name="Równanie" r:id="rId3" imgW="799753" imgH="393529" progId="Equation.3">
                  <p:embed/>
                </p:oleObj>
              </mc:Choice>
              <mc:Fallback>
                <p:oleObj name="Równanie" r:id="rId3" imgW="799753" imgH="393529"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779912" y="2852936"/>
                        <a:ext cx="914400" cy="4651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9697" name="Object 1"/>
          <p:cNvGraphicFramePr>
            <a:graphicFrameLocks noChangeAspect="1"/>
          </p:cNvGraphicFramePr>
          <p:nvPr/>
        </p:nvGraphicFramePr>
        <p:xfrm>
          <a:off x="3707904" y="4221088"/>
          <a:ext cx="1150938" cy="365125"/>
        </p:xfrm>
        <a:graphic>
          <a:graphicData uri="http://schemas.openxmlformats.org/presentationml/2006/ole">
            <mc:AlternateContent xmlns:mc="http://schemas.openxmlformats.org/markup-compatibility/2006">
              <mc:Choice xmlns:v="urn:schemas-microsoft-com:vml" Requires="v">
                <p:oleObj spid="_x0000_s29700" name="Równanie" r:id="rId5" imgW="939392" imgH="291973" progId="Equation.3">
                  <p:embed/>
                </p:oleObj>
              </mc:Choice>
              <mc:Fallback>
                <p:oleObj name="Równanie" r:id="rId5" imgW="939392" imgH="291973" progId="Equation.3">
                  <p:embed/>
                  <p:pic>
                    <p:nvPicPr>
                      <p:cNvPr id="0" name="Picture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707904" y="4221088"/>
                        <a:ext cx="1150938" cy="365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29699" name="Rectangle 3"/>
          <p:cNvSpPr>
            <a:spLocks noChangeArrowheads="1"/>
          </p:cNvSpPr>
          <p:nvPr/>
        </p:nvSpPr>
        <p:spPr bwMode="auto">
          <a:xfrm>
            <a:off x="-108520" y="1484784"/>
            <a:ext cx="8712968" cy="147732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pl-PL" sz="1600" b="1" u="none" strike="noStrike" cap="none" normalizeH="0" baseline="0" dirty="0" smtClean="0">
                <a:ln>
                  <a:noFill/>
                </a:ln>
                <a:solidFill>
                  <a:schemeClr val="tx1"/>
                </a:solidFill>
                <a:effectLst/>
                <a:latin typeface="Arial" pitchFamily="34" charset="0"/>
                <a:ea typeface="Times New Roman" pitchFamily="18" charset="0"/>
              </a:rPr>
              <a:t>Zastosowanie nierówności</a:t>
            </a:r>
            <a:endParaRPr kumimoji="0" lang="pl-PL" sz="1600" b="1" u="none" strike="noStrike" cap="none" normalizeH="0" baseline="0" dirty="0" smtClean="0">
              <a:ln>
                <a:noFill/>
              </a:ln>
              <a:solidFill>
                <a:schemeClr val="tx1"/>
              </a:solidFill>
              <a:effectLst/>
              <a:latin typeface="Arial" pitchFamily="34" charset="0"/>
            </a:endParaRPr>
          </a:p>
          <a:p>
            <a:pPr marL="0" marR="0" lvl="0" indent="449263" defTabSz="914400" rtl="0" eaLnBrk="0" fontAlgn="base" latinLnBrk="0" hangingPunct="0">
              <a:lnSpc>
                <a:spcPct val="100000"/>
              </a:lnSpc>
              <a:spcBef>
                <a:spcPct val="0"/>
              </a:spcBef>
              <a:spcAft>
                <a:spcPct val="0"/>
              </a:spcAft>
              <a:buClrTx/>
              <a:buSzTx/>
              <a:buFontTx/>
              <a:buNone/>
              <a:tabLst/>
            </a:pPr>
            <a:endParaRPr kumimoji="0" lang="pl-PL" sz="1400" u="none" strike="noStrike" cap="none" normalizeH="0" baseline="0" dirty="0" smtClean="0">
              <a:ln>
                <a:noFill/>
              </a:ln>
              <a:solidFill>
                <a:schemeClr val="tx1"/>
              </a:solidFill>
              <a:effectLst/>
              <a:latin typeface="Arial" pitchFamily="34" charset="0"/>
              <a:ea typeface="Times New Roman" pitchFamily="18" charset="0"/>
            </a:endParaRPr>
          </a:p>
          <a:p>
            <a:pPr marL="0" marR="0" lvl="0" indent="449263" defTabSz="914400" rtl="0" eaLnBrk="0" fontAlgn="base" latinLnBrk="0" hangingPunct="0">
              <a:lnSpc>
                <a:spcPct val="100000"/>
              </a:lnSpc>
              <a:spcBef>
                <a:spcPct val="0"/>
              </a:spcBef>
              <a:spcAft>
                <a:spcPct val="0"/>
              </a:spcAft>
              <a:buClrTx/>
              <a:buSzTx/>
              <a:buFontTx/>
              <a:buNone/>
              <a:tabLst/>
            </a:pPr>
            <a:endParaRPr lang="pl-PL" sz="1400" dirty="0">
              <a:latin typeface="Arial" pitchFamily="34" charset="0"/>
              <a:ea typeface="Times New Roman" pitchFamily="18" charset="0"/>
            </a:endParaRPr>
          </a:p>
          <a:p>
            <a:pPr marL="0" marR="0" lvl="0" indent="449263" defTabSz="914400" rtl="0" eaLnBrk="0" fontAlgn="base" latinLnBrk="0" hangingPunct="0">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ea typeface="Times New Roman" pitchFamily="18" charset="0"/>
              </a:rPr>
              <a:t>Własność</a:t>
            </a:r>
            <a:endParaRPr kumimoji="0" lang="pl-PL" sz="600" b="1" u="none" strike="noStrike" cap="none" normalizeH="0" baseline="0" dirty="0" smtClean="0">
              <a:ln>
                <a:noFill/>
              </a:ln>
              <a:solidFill>
                <a:schemeClr val="tx1"/>
              </a:solidFill>
              <a:effectLst/>
              <a:latin typeface="Arial" pitchFamily="34" charset="0"/>
            </a:endParaRPr>
          </a:p>
          <a:p>
            <a:pPr marL="0" marR="0" lvl="0" indent="449263" defTabSz="914400" rtl="0" eaLnBrk="0" fontAlgn="base" latinLnBrk="0" hangingPunct="0">
              <a:lnSpc>
                <a:spcPct val="100000"/>
              </a:lnSpc>
              <a:spcBef>
                <a:spcPct val="0"/>
              </a:spcBef>
              <a:spcAft>
                <a:spcPct val="0"/>
              </a:spcAft>
              <a:buClrTx/>
              <a:buSzTx/>
              <a:buFontTx/>
              <a:buNone/>
              <a:tabLst/>
            </a:pPr>
            <a:r>
              <a:rPr kumimoji="0" lang="pl-PL" sz="1400" u="none" strike="noStrike" cap="none" normalizeH="0" baseline="0" dirty="0" smtClean="0">
                <a:ln>
                  <a:noFill/>
                </a:ln>
                <a:solidFill>
                  <a:schemeClr val="tx1"/>
                </a:solidFill>
                <a:effectLst/>
                <a:latin typeface="Arial" pitchFamily="34" charset="0"/>
                <a:ea typeface="Times New Roman" pitchFamily="18" charset="0"/>
              </a:rPr>
              <a:t>Jeśli x, y - liczby dodatnie, to</a:t>
            </a:r>
            <a:endParaRPr kumimoji="0" lang="pl-PL" sz="600" u="none" strike="noStrike" cap="none" normalizeH="0" baseline="0" dirty="0" smtClean="0">
              <a:ln>
                <a:noFill/>
              </a:ln>
              <a:solidFill>
                <a:schemeClr val="tx1"/>
              </a:solidFill>
              <a:effectLst/>
              <a:latin typeface="Arial" pitchFamily="34" charset="0"/>
            </a:endParaRPr>
          </a:p>
          <a:p>
            <a:pPr marL="0" marR="0" lvl="0" indent="449263" defTabSz="914400" rtl="0" eaLnBrk="0" fontAlgn="base" latinLnBrk="0" hangingPunct="0">
              <a:lnSpc>
                <a:spcPct val="100000"/>
              </a:lnSpc>
              <a:spcBef>
                <a:spcPct val="0"/>
              </a:spcBef>
              <a:spcAft>
                <a:spcPct val="0"/>
              </a:spcAft>
              <a:buClrTx/>
              <a:buSzTx/>
              <a:buFontTx/>
              <a:buNone/>
              <a:tabLst/>
            </a:pPr>
            <a:endParaRPr kumimoji="0" lang="pl-PL" sz="1800" u="none" strike="noStrike" cap="none" normalizeH="0" baseline="0" dirty="0" smtClean="0">
              <a:ln>
                <a:noFill/>
              </a:ln>
              <a:solidFill>
                <a:schemeClr val="tx1"/>
              </a:solidFill>
              <a:effectLst/>
              <a:latin typeface="Arial" pitchFamily="34" charset="0"/>
            </a:endParaRPr>
          </a:p>
        </p:txBody>
      </p:sp>
      <p:sp>
        <p:nvSpPr>
          <p:cNvPr id="29700" name="Rectangle 4"/>
          <p:cNvSpPr>
            <a:spLocks noChangeArrowheads="1"/>
          </p:cNvSpPr>
          <p:nvPr/>
        </p:nvSpPr>
        <p:spPr bwMode="auto">
          <a:xfrm>
            <a:off x="0" y="3356992"/>
            <a:ext cx="9144000" cy="8002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dowód algebraiczny:</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Rozpatrujemy oczywistą nierówność</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29701" name="Rectangle 5"/>
          <p:cNvSpPr>
            <a:spLocks noChangeArrowheads="1"/>
          </p:cNvSpPr>
          <p:nvPr/>
        </p:nvSpPr>
        <p:spPr bwMode="auto">
          <a:xfrm>
            <a:off x="107504" y="5301208"/>
            <a:ext cx="9036496" cy="40011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która jest równoważna rozpatrywanej nierówności</a:t>
            </a:r>
          </a:p>
          <a:p>
            <a:pPr marL="0" marR="0" lvl="0" indent="449263" algn="r" defTabSz="914400" rtl="0" eaLnBrk="1" fontAlgn="base" latinLnBrk="0" hangingPunct="1">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675" name="Object 3"/>
          <p:cNvGraphicFramePr>
            <a:graphicFrameLocks noChangeAspect="1"/>
          </p:cNvGraphicFramePr>
          <p:nvPr/>
        </p:nvGraphicFramePr>
        <p:xfrm>
          <a:off x="1547664" y="4581128"/>
          <a:ext cx="708025" cy="334963"/>
        </p:xfrm>
        <a:graphic>
          <a:graphicData uri="http://schemas.openxmlformats.org/presentationml/2006/ole">
            <mc:AlternateContent xmlns:mc="http://schemas.openxmlformats.org/markup-compatibility/2006">
              <mc:Choice xmlns:v="urn:schemas-microsoft-com:vml" Requires="v">
                <p:oleObj spid="_x0000_s28676" name="Równanie" r:id="rId3" imgW="545626" imgH="253780" progId="Equation.3">
                  <p:embed/>
                </p:oleObj>
              </mc:Choice>
              <mc:Fallback>
                <p:oleObj name="Równanie" r:id="rId3" imgW="545626" imgH="253780"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547664" y="4581128"/>
                        <a:ext cx="708025" cy="3349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8674" name="Object 2"/>
          <p:cNvGraphicFramePr>
            <a:graphicFrameLocks noChangeAspect="1"/>
          </p:cNvGraphicFramePr>
          <p:nvPr/>
        </p:nvGraphicFramePr>
        <p:xfrm>
          <a:off x="1115616" y="5013176"/>
          <a:ext cx="982663" cy="449262"/>
        </p:xfrm>
        <a:graphic>
          <a:graphicData uri="http://schemas.openxmlformats.org/presentationml/2006/ole">
            <mc:AlternateContent xmlns:mc="http://schemas.openxmlformats.org/markup-compatibility/2006">
              <mc:Choice xmlns:v="urn:schemas-microsoft-com:vml" Requires="v">
                <p:oleObj spid="_x0000_s28677" name="Równanie" r:id="rId5" imgW="876240" imgH="393480" progId="Equation.3">
                  <p:embed/>
                </p:oleObj>
              </mc:Choice>
              <mc:Fallback>
                <p:oleObj name="Równanie" r:id="rId5" imgW="876240" imgH="393480"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15616" y="5013176"/>
                        <a:ext cx="982663" cy="449262"/>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28673" name="Object 1"/>
          <p:cNvGraphicFramePr>
            <a:graphicFrameLocks noChangeAspect="1"/>
          </p:cNvGraphicFramePr>
          <p:nvPr/>
        </p:nvGraphicFramePr>
        <p:xfrm>
          <a:off x="1115616" y="5805264"/>
          <a:ext cx="1012825" cy="503238"/>
        </p:xfrm>
        <a:graphic>
          <a:graphicData uri="http://schemas.openxmlformats.org/presentationml/2006/ole">
            <mc:AlternateContent xmlns:mc="http://schemas.openxmlformats.org/markup-compatibility/2006">
              <mc:Choice xmlns:v="urn:schemas-microsoft-com:vml" Requires="v">
                <p:oleObj spid="_x0000_s28678" name="Równanie" r:id="rId7" imgW="799753" imgH="393529" progId="Equation.3">
                  <p:embed/>
                </p:oleObj>
              </mc:Choice>
              <mc:Fallback>
                <p:oleObj name="Równanie" r:id="rId7" imgW="799753" imgH="393529" progId="Equation.3">
                  <p:embed/>
                  <p:pic>
                    <p:nvPicPr>
                      <p:cNvPr id="0"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115616" y="5805264"/>
                        <a:ext cx="1012825" cy="5032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28676" name="Group 4"/>
          <p:cNvGrpSpPr>
            <a:grpSpLocks/>
          </p:cNvGrpSpPr>
          <p:nvPr/>
        </p:nvGrpSpPr>
        <p:grpSpPr bwMode="auto">
          <a:xfrm>
            <a:off x="2699792" y="1844824"/>
            <a:ext cx="2370138" cy="2355850"/>
            <a:chOff x="4608" y="2028"/>
            <a:chExt cx="3732" cy="3710"/>
          </a:xfrm>
        </p:grpSpPr>
        <p:sp>
          <p:nvSpPr>
            <p:cNvPr id="28684" name="Oval 12"/>
            <p:cNvSpPr>
              <a:spLocks noChangeArrowheads="1"/>
            </p:cNvSpPr>
            <p:nvPr/>
          </p:nvSpPr>
          <p:spPr bwMode="auto">
            <a:xfrm>
              <a:off x="4608" y="2028"/>
              <a:ext cx="3732" cy="3710"/>
            </a:xfrm>
            <a:prstGeom prst="ellipse">
              <a:avLst/>
            </a:prstGeom>
            <a:solidFill>
              <a:srgbClr val="FFFFFF"/>
            </a:solid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8683" name="AutoShape 11"/>
            <p:cNvSpPr>
              <a:spLocks noChangeShapeType="1"/>
            </p:cNvSpPr>
            <p:nvPr/>
          </p:nvSpPr>
          <p:spPr bwMode="auto">
            <a:xfrm flipV="1">
              <a:off x="4608" y="3837"/>
              <a:ext cx="3732" cy="23"/>
            </a:xfrm>
            <a:prstGeom prst="straightConnector1">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8682" name="AutoShape 10"/>
            <p:cNvSpPr>
              <a:spLocks noChangeShapeType="1"/>
            </p:cNvSpPr>
            <p:nvPr/>
          </p:nvSpPr>
          <p:spPr bwMode="auto">
            <a:xfrm>
              <a:off x="5829" y="2144"/>
              <a:ext cx="2511" cy="1693"/>
            </a:xfrm>
            <a:prstGeom prst="straightConnector1">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8681" name="AutoShape 9"/>
            <p:cNvSpPr>
              <a:spLocks noChangeShapeType="1"/>
            </p:cNvSpPr>
            <p:nvPr/>
          </p:nvSpPr>
          <p:spPr bwMode="auto">
            <a:xfrm flipV="1">
              <a:off x="4608" y="2144"/>
              <a:ext cx="1221" cy="1693"/>
            </a:xfrm>
            <a:prstGeom prst="straightConnector1">
              <a:avLst/>
            </a:prstGeom>
            <a:noFill/>
            <a:ln w="254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8680" name="AutoShape 8"/>
            <p:cNvSpPr>
              <a:spLocks noChangeShapeType="1"/>
            </p:cNvSpPr>
            <p:nvPr/>
          </p:nvSpPr>
          <p:spPr bwMode="auto">
            <a:xfrm>
              <a:off x="5829" y="2144"/>
              <a:ext cx="0" cy="1716"/>
            </a:xfrm>
            <a:prstGeom prst="straightConnector1">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28679" name="Text Box 7"/>
            <p:cNvSpPr txBox="1">
              <a:spLocks noChangeArrowheads="1"/>
            </p:cNvSpPr>
            <p:nvPr/>
          </p:nvSpPr>
          <p:spPr bwMode="auto">
            <a:xfrm>
              <a:off x="5142" y="3939"/>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x</a:t>
              </a:r>
              <a:endParaRPr kumimoji="0" lang="pl-PL" sz="1800" b="0" i="0" u="none" strike="noStrike" cap="none" normalizeH="0" baseline="0" smtClean="0">
                <a:ln>
                  <a:noFill/>
                </a:ln>
                <a:solidFill>
                  <a:schemeClr val="tx1"/>
                </a:solidFill>
                <a:effectLst/>
                <a:latin typeface="Arial" pitchFamily="34" charset="0"/>
              </a:endParaRPr>
            </a:p>
          </p:txBody>
        </p:sp>
        <p:sp>
          <p:nvSpPr>
            <p:cNvPr id="28678" name="Text Box 6"/>
            <p:cNvSpPr txBox="1">
              <a:spLocks noChangeArrowheads="1"/>
            </p:cNvSpPr>
            <p:nvPr/>
          </p:nvSpPr>
          <p:spPr bwMode="auto">
            <a:xfrm>
              <a:off x="6859" y="3939"/>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y</a:t>
              </a:r>
              <a:endParaRPr kumimoji="0" lang="pl-PL" sz="1800" b="0" i="0" u="none" strike="noStrike" cap="none" normalizeH="0" baseline="0" smtClean="0">
                <a:ln>
                  <a:noFill/>
                </a:ln>
                <a:solidFill>
                  <a:schemeClr val="tx1"/>
                </a:solidFill>
                <a:effectLst/>
                <a:latin typeface="Arial" pitchFamily="34" charset="0"/>
              </a:endParaRPr>
            </a:p>
          </p:txBody>
        </p:sp>
        <p:sp>
          <p:nvSpPr>
            <p:cNvPr id="28677" name="Text Box 5"/>
            <p:cNvSpPr txBox="1">
              <a:spLocks noChangeArrowheads="1"/>
            </p:cNvSpPr>
            <p:nvPr/>
          </p:nvSpPr>
          <p:spPr bwMode="auto">
            <a:xfrm>
              <a:off x="5891" y="2698"/>
              <a:ext cx="507" cy="61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800" b="0" i="0" u="none" strike="noStrike" cap="none" normalizeH="0" baseline="0" smtClean="0">
                  <a:ln>
                    <a:noFill/>
                  </a:ln>
                  <a:solidFill>
                    <a:schemeClr val="tx1"/>
                  </a:solidFill>
                  <a:effectLst/>
                  <a:latin typeface="Arial" pitchFamily="34" charset="0"/>
                  <a:ea typeface="Times New Roman" pitchFamily="18" charset="0"/>
                </a:rPr>
                <a:t>h</a:t>
              </a:r>
              <a:endParaRPr kumimoji="0" lang="pl-PL" sz="1800" b="0" i="0" u="none" strike="noStrike" cap="none" normalizeH="0" baseline="0" smtClean="0">
                <a:ln>
                  <a:noFill/>
                </a:ln>
                <a:solidFill>
                  <a:schemeClr val="tx1"/>
                </a:solidFill>
                <a:effectLst/>
                <a:latin typeface="Arial" pitchFamily="34" charset="0"/>
              </a:endParaRPr>
            </a:p>
          </p:txBody>
        </p:sp>
      </p:grpSp>
      <p:sp>
        <p:nvSpPr>
          <p:cNvPr id="28685" name="Rectangle 13"/>
          <p:cNvSpPr>
            <a:spLocks noChangeArrowheads="1"/>
          </p:cNvSpPr>
          <p:nvPr/>
        </p:nvSpPr>
        <p:spPr bwMode="auto">
          <a:xfrm>
            <a:off x="0" y="1484784"/>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dowód geometryczny:</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28689" name="Rectangle 17"/>
          <p:cNvSpPr>
            <a:spLocks noChangeArrowheads="1"/>
          </p:cNvSpPr>
          <p:nvPr/>
        </p:nvSpPr>
        <p:spPr bwMode="auto">
          <a:xfrm>
            <a:off x="0" y="4005064"/>
            <a:ext cx="9144000" cy="89255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600" b="0" i="0" u="none" strike="noStrike" cap="none" normalizeH="0" baseline="0" dirty="0" smtClean="0">
                <a:ln>
                  <a:noFill/>
                </a:ln>
                <a:solidFill>
                  <a:schemeClr val="tx1"/>
                </a:solidFill>
                <a:effectLst/>
                <a:latin typeface="Arial" pitchFamily="34" charset="0"/>
              </a:rPr>
              <a:t/>
            </a:r>
            <a:br>
              <a:rPr kumimoji="0" lang="pl-PL" sz="600" b="0" i="0" u="none" strike="noStrike" cap="none" normalizeH="0" baseline="0" dirty="0" smtClean="0">
                <a:ln>
                  <a:noFill/>
                </a:ln>
                <a:solidFill>
                  <a:schemeClr val="tx1"/>
                </a:solidFill>
                <a:effectLst/>
                <a:latin typeface="Arial" pitchFamily="34" charset="0"/>
              </a:rPr>
            </a:br>
            <a:endParaRPr kumimoji="0" lang="pl-PL" sz="18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x + y = 2R</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h</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xy</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czyli </a:t>
            </a:r>
            <a:endParaRPr kumimoji="0" lang="pl-PL" sz="1800" b="0" i="0" u="none" strike="noStrike" cap="none" normalizeH="0" baseline="0" dirty="0" smtClean="0">
              <a:ln>
                <a:noFill/>
              </a:ln>
              <a:solidFill>
                <a:schemeClr val="tx1"/>
              </a:solidFill>
              <a:effectLst/>
              <a:latin typeface="Arial" pitchFamily="34" charset="0"/>
            </a:endParaRPr>
          </a:p>
        </p:txBody>
      </p:sp>
      <p:sp>
        <p:nvSpPr>
          <p:cNvPr id="28690" name="Rectangle 18"/>
          <p:cNvSpPr>
            <a:spLocks noChangeArrowheads="1"/>
          </p:cNvSpPr>
          <p:nvPr/>
        </p:nvSpPr>
        <p:spPr bwMode="auto">
          <a:xfrm>
            <a:off x="0" y="5085184"/>
            <a:ext cx="133164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Mamy </a:t>
            </a:r>
            <a:endParaRPr kumimoji="0" lang="pl-PL" sz="1800" b="0" i="0" u="none" strike="noStrike" cap="none" normalizeH="0" baseline="0" dirty="0" smtClean="0">
              <a:ln>
                <a:noFill/>
              </a:ln>
              <a:solidFill>
                <a:schemeClr val="tx1"/>
              </a:solidFill>
              <a:effectLst/>
              <a:latin typeface="Arial" pitchFamily="34" charset="0"/>
            </a:endParaRPr>
          </a:p>
        </p:txBody>
      </p:sp>
      <p:sp>
        <p:nvSpPr>
          <p:cNvPr id="28691" name="Rectangle 19"/>
          <p:cNvSpPr>
            <a:spLocks noChangeArrowheads="1"/>
          </p:cNvSpPr>
          <p:nvPr/>
        </p:nvSpPr>
        <p:spPr bwMode="auto">
          <a:xfrm>
            <a:off x="179512" y="5661248"/>
            <a:ext cx="9144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czyli </a:t>
            </a:r>
            <a:endParaRPr kumimoji="0" lang="pl-PL" sz="1800" b="0" i="0" u="none" strike="noStrike" cap="none" normalizeH="0" baseline="0" dirty="0" smtClean="0">
              <a:ln>
                <a:noFill/>
              </a:ln>
              <a:solidFill>
                <a:schemeClr val="tx1"/>
              </a:solidFill>
              <a:effectLst/>
              <a:latin typeface="Arial" pitchFamily="34" charset="0"/>
            </a:endParaRPr>
          </a:p>
        </p:txBody>
      </p:sp>
      <p:sp>
        <p:nvSpPr>
          <p:cNvPr id="28692" name="Rectangle 20"/>
          <p:cNvSpPr>
            <a:spLocks noChangeArrowheads="1"/>
          </p:cNvSpPr>
          <p:nvPr/>
        </p:nvSpPr>
        <p:spPr bwMode="auto">
          <a:xfrm>
            <a:off x="0" y="2201863"/>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smtClean="0">
                <a:ln>
                  <a:noFill/>
                </a:ln>
                <a:solidFill>
                  <a:schemeClr val="tx1"/>
                </a:solidFill>
                <a:effectLst/>
                <a:latin typeface="Arial" pitchFamily="34" charset="0"/>
                <a:ea typeface="Times New Roman" pitchFamily="18" charset="0"/>
              </a:rPr>
              <a:t/>
            </a:r>
            <a:br>
              <a:rPr kumimoji="0" lang="pl-PL" sz="1400" b="0" i="0" u="none" strike="noStrike" cap="none" normalizeH="0" baseline="0" smtClean="0">
                <a:ln>
                  <a:noFill/>
                </a:ln>
                <a:solidFill>
                  <a:schemeClr val="tx1"/>
                </a:solidFill>
                <a:effectLst/>
                <a:latin typeface="Arial" pitchFamily="34" charset="0"/>
                <a:ea typeface="Times New Roman" pitchFamily="18" charset="0"/>
              </a:rPr>
            </a:br>
            <a:r>
              <a:rPr kumimoji="0" lang="pl-PL" sz="1400" b="0" i="0" u="none" strike="noStrike" cap="none" normalizeH="0" baseline="0" smtClean="0">
                <a:ln>
                  <a:noFill/>
                </a:ln>
                <a:solidFill>
                  <a:schemeClr val="tx1"/>
                </a:solidFill>
                <a:effectLst/>
                <a:latin typeface="Arial" pitchFamily="34" charset="0"/>
                <a:ea typeface="Times New Roman" pitchFamily="18" charset="0"/>
              </a:rPr>
              <a:t/>
            </a:r>
            <a:br>
              <a:rPr kumimoji="0" lang="pl-PL" sz="1400" b="0" i="0" u="none" strike="noStrike" cap="none" normalizeH="0" baseline="0" smtClean="0">
                <a:ln>
                  <a:noFill/>
                </a:ln>
                <a:solidFill>
                  <a:schemeClr val="tx1"/>
                </a:solidFill>
                <a:effectLst/>
                <a:latin typeface="Arial" pitchFamily="34" charset="0"/>
                <a:ea typeface="Times New Roman" pitchFamily="18" charset="0"/>
              </a:rPr>
            </a:br>
            <a:endParaRPr kumimoji="0" lang="pl-PL" sz="1800" b="0" i="0" u="none" strike="noStrike" cap="none" normalizeH="0" baseline="0" smtClean="0">
              <a:ln>
                <a:noFill/>
              </a:ln>
              <a:solidFill>
                <a:schemeClr val="tx1"/>
              </a:solidFill>
              <a:effectLst/>
              <a:latin typeface="Arial" pitchFamily="34" charset="0"/>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5844" name="Object 4"/>
          <p:cNvGraphicFramePr>
            <a:graphicFrameLocks noChangeAspect="1"/>
          </p:cNvGraphicFramePr>
          <p:nvPr/>
        </p:nvGraphicFramePr>
        <p:xfrm>
          <a:off x="467544" y="3717032"/>
          <a:ext cx="898525" cy="449263"/>
        </p:xfrm>
        <a:graphic>
          <a:graphicData uri="http://schemas.openxmlformats.org/presentationml/2006/ole">
            <mc:AlternateContent xmlns:mc="http://schemas.openxmlformats.org/markup-compatibility/2006">
              <mc:Choice xmlns:v="urn:schemas-microsoft-com:vml" Requires="v">
                <p:oleObj spid="_x0000_s35850" name="Równanie" r:id="rId3" imgW="799753" imgH="393529" progId="Equation.3">
                  <p:embed/>
                </p:oleObj>
              </mc:Choice>
              <mc:Fallback>
                <p:oleObj name="Równanie" r:id="rId3" imgW="799753" imgH="393529" progId="Equation.3">
                  <p:embed/>
                  <p:pic>
                    <p:nvPicPr>
                      <p:cNvPr id="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7544" y="3717032"/>
                        <a:ext cx="898525" cy="4492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5843" name="Object 3"/>
          <p:cNvGraphicFramePr>
            <a:graphicFrameLocks noChangeAspect="1"/>
          </p:cNvGraphicFramePr>
          <p:nvPr/>
        </p:nvGraphicFramePr>
        <p:xfrm>
          <a:off x="2195736" y="3789040"/>
          <a:ext cx="998538" cy="312737"/>
        </p:xfrm>
        <a:graphic>
          <a:graphicData uri="http://schemas.openxmlformats.org/presentationml/2006/ole">
            <mc:AlternateContent xmlns:mc="http://schemas.openxmlformats.org/markup-compatibility/2006">
              <mc:Choice xmlns:v="urn:schemas-microsoft-com:vml" Requires="v">
                <p:oleObj spid="_x0000_s35851" name="Równanie" r:id="rId5" imgW="774364" imgH="241195" progId="Equation.3">
                  <p:embed/>
                </p:oleObj>
              </mc:Choice>
              <mc:Fallback>
                <p:oleObj name="Równanie" r:id="rId5" imgW="774364" imgH="241195"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195736" y="3789040"/>
                        <a:ext cx="998538" cy="312737"/>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5842" name="Object 2"/>
          <p:cNvGraphicFramePr>
            <a:graphicFrameLocks noChangeAspect="1"/>
          </p:cNvGraphicFramePr>
          <p:nvPr/>
        </p:nvGraphicFramePr>
        <p:xfrm>
          <a:off x="3275856" y="4509120"/>
          <a:ext cx="327025" cy="250825"/>
        </p:xfrm>
        <a:graphic>
          <a:graphicData uri="http://schemas.openxmlformats.org/presentationml/2006/ole">
            <mc:AlternateContent xmlns:mc="http://schemas.openxmlformats.org/markup-compatibility/2006">
              <mc:Choice xmlns:v="urn:schemas-microsoft-com:vml" Requires="v">
                <p:oleObj spid="_x0000_s35852" name="Równanie" r:id="rId7" imgW="304668" imgH="228501" progId="Equation.3">
                  <p:embed/>
                </p:oleObj>
              </mc:Choice>
              <mc:Fallback>
                <p:oleObj name="Równanie" r:id="rId7" imgW="304668" imgH="228501" progId="Equation.3">
                  <p:embed/>
                  <p:pic>
                    <p:nvPicPr>
                      <p:cNvPr id="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275856" y="4509120"/>
                        <a:ext cx="327025" cy="250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5841" name="Object 1"/>
          <p:cNvGraphicFramePr>
            <a:graphicFrameLocks noChangeAspect="1"/>
          </p:cNvGraphicFramePr>
          <p:nvPr/>
        </p:nvGraphicFramePr>
        <p:xfrm>
          <a:off x="539552" y="5445224"/>
          <a:ext cx="998538" cy="601663"/>
        </p:xfrm>
        <a:graphic>
          <a:graphicData uri="http://schemas.openxmlformats.org/presentationml/2006/ole">
            <mc:AlternateContent xmlns:mc="http://schemas.openxmlformats.org/markup-compatibility/2006">
              <mc:Choice xmlns:v="urn:schemas-microsoft-com:vml" Requires="v">
                <p:oleObj spid="_x0000_s35853" name="Równanie" r:id="rId9" imgW="850900" imgH="508000" progId="Equation.3">
                  <p:embed/>
                </p:oleObj>
              </mc:Choice>
              <mc:Fallback>
                <p:oleObj name="Równanie" r:id="rId9" imgW="850900" imgH="508000" progId="Equation.3">
                  <p:embed/>
                  <p:pic>
                    <p:nvPicPr>
                      <p:cNvPr id="0" name="Picture 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9552" y="5445224"/>
                        <a:ext cx="998538" cy="6016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5845" name="Rectangle 5"/>
          <p:cNvSpPr>
            <a:spLocks noChangeArrowheads="1"/>
          </p:cNvSpPr>
          <p:nvPr/>
        </p:nvSpPr>
        <p:spPr bwMode="auto">
          <a:xfrm>
            <a:off x="0" y="1412776"/>
            <a:ext cx="8748464" cy="221599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pl-PL" sz="1600" b="1" strike="noStrike" cap="none" normalizeH="0" baseline="0" dirty="0" smtClean="0">
                <a:ln>
                  <a:noFill/>
                </a:ln>
                <a:solidFill>
                  <a:schemeClr val="tx1"/>
                </a:solidFill>
                <a:effectLst/>
                <a:latin typeface="Arial" pitchFamily="34" charset="0"/>
                <a:ea typeface="Times New Roman" pitchFamily="18" charset="0"/>
              </a:rPr>
              <a:t>Wniosek</a:t>
            </a:r>
          </a:p>
          <a:p>
            <a:pPr marL="0" marR="0" lvl="0" indent="449263" algn="ctr" defTabSz="914400" rtl="0" eaLnBrk="1" fontAlgn="base" latinLnBrk="0" hangingPunct="1">
              <a:lnSpc>
                <a:spcPct val="100000"/>
              </a:lnSpc>
              <a:spcBef>
                <a:spcPct val="0"/>
              </a:spcBef>
              <a:spcAft>
                <a:spcPct val="0"/>
              </a:spcAft>
              <a:buClrTx/>
              <a:buSzTx/>
              <a:buFontTx/>
              <a:buNone/>
              <a:tabLst/>
            </a:pPr>
            <a:endParaRPr kumimoji="0" lang="pl-PL" sz="1600" b="1"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strike="noStrike" cap="none" normalizeH="0" baseline="0" dirty="0" smtClean="0">
                <a:ln>
                  <a:noFill/>
                </a:ln>
                <a:solidFill>
                  <a:schemeClr val="tx1"/>
                </a:solidFill>
                <a:effectLst/>
                <a:latin typeface="Arial" pitchFamily="34" charset="0"/>
                <a:ea typeface="Times New Roman" pitchFamily="18" charset="0"/>
              </a:rPr>
              <a:t>Suma dwóch liczb dodatnich, gdy ich iloczyn jest stały osiąga wartość minimalną gdy te liczby są sobie równe.</a:t>
            </a: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Dowód</a:t>
            </a: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Niech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xy</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c. </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 powyższej nierówności mamy </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5846" name="Rectangle 6"/>
          <p:cNvSpPr>
            <a:spLocks noChangeArrowheads="1"/>
          </p:cNvSpPr>
          <p:nvPr/>
        </p:nvSpPr>
        <p:spPr bwMode="auto">
          <a:xfrm>
            <a:off x="971600" y="3789040"/>
            <a:ext cx="91440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czyli </a:t>
            </a:r>
            <a:endParaRPr kumimoji="0" lang="pl-PL" sz="1800" b="0" i="0" u="none" strike="noStrike" cap="none" normalizeH="0" baseline="0" dirty="0" smtClean="0">
              <a:ln>
                <a:noFill/>
              </a:ln>
              <a:solidFill>
                <a:schemeClr val="tx1"/>
              </a:solidFill>
              <a:effectLst/>
              <a:latin typeface="Arial" pitchFamily="34" charset="0"/>
            </a:endParaRPr>
          </a:p>
        </p:txBody>
      </p:sp>
      <p:sp>
        <p:nvSpPr>
          <p:cNvPr id="35847" name="Rectangle 7"/>
          <p:cNvSpPr>
            <a:spLocks noChangeArrowheads="1"/>
          </p:cNvSpPr>
          <p:nvPr/>
        </p:nvSpPr>
        <p:spPr bwMode="auto">
          <a:xfrm>
            <a:off x="0" y="4437112"/>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i wartość minimalna sumy wynosi </a:t>
            </a:r>
            <a:endParaRPr kumimoji="0" lang="pl-PL" sz="1800" b="0" i="0" u="none" strike="noStrike" cap="none" normalizeH="0" baseline="0" dirty="0" smtClean="0">
              <a:ln>
                <a:noFill/>
              </a:ln>
              <a:solidFill>
                <a:schemeClr val="tx1"/>
              </a:solidFill>
              <a:effectLst/>
              <a:latin typeface="Arial" pitchFamily="34" charset="0"/>
            </a:endParaRPr>
          </a:p>
        </p:txBody>
      </p:sp>
      <p:sp>
        <p:nvSpPr>
          <p:cNvPr id="35848" name="Rectangle 8"/>
          <p:cNvSpPr>
            <a:spLocks noChangeArrowheads="1"/>
          </p:cNvSpPr>
          <p:nvPr/>
        </p:nvSpPr>
        <p:spPr bwMode="auto">
          <a:xfrm>
            <a:off x="0" y="4930715"/>
            <a:ext cx="9144000" cy="677108"/>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l" defTabSz="914400" rtl="0" eaLnBrk="1" fontAlgn="base" latinLnBrk="0" hangingPunct="1">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Rozwiązując układ</a:t>
            </a: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5850" name="Rectangle 10"/>
          <p:cNvSpPr>
            <a:spLocks noChangeArrowheads="1"/>
          </p:cNvSpPr>
          <p:nvPr/>
        </p:nvSpPr>
        <p:spPr bwMode="auto">
          <a:xfrm>
            <a:off x="107504" y="6165304"/>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otrzymamy x = y = </a:t>
            </a:r>
            <a:endParaRPr kumimoji="0" lang="pl-PL" sz="1800" b="0" i="0" u="none" strike="noStrike" cap="none" normalizeH="0" baseline="0" dirty="0" smtClean="0">
              <a:ln>
                <a:noFill/>
              </a:ln>
              <a:solidFill>
                <a:schemeClr val="tx1"/>
              </a:solidFill>
              <a:effectLst/>
              <a:latin typeface="Arial" pitchFamily="34" charset="0"/>
            </a:endParaRPr>
          </a:p>
        </p:txBody>
      </p:sp>
      <p:graphicFrame>
        <p:nvGraphicFramePr>
          <p:cNvPr id="35849" name="Object 9"/>
          <p:cNvGraphicFramePr>
            <a:graphicFrameLocks noChangeAspect="1"/>
          </p:cNvGraphicFramePr>
          <p:nvPr/>
        </p:nvGraphicFramePr>
        <p:xfrm>
          <a:off x="2123728" y="6237312"/>
          <a:ext cx="304800" cy="312738"/>
        </p:xfrm>
        <a:graphic>
          <a:graphicData uri="http://schemas.openxmlformats.org/presentationml/2006/ole">
            <mc:AlternateContent xmlns:mc="http://schemas.openxmlformats.org/markup-compatibility/2006">
              <mc:Choice xmlns:v="urn:schemas-microsoft-com:vml" Requires="v">
                <p:oleObj spid="_x0000_s35854" name="Równanie" r:id="rId11" imgW="228600" imgH="228600" progId="Equation.3">
                  <p:embed/>
                </p:oleObj>
              </mc:Choice>
              <mc:Fallback>
                <p:oleObj name="Równanie" r:id="rId11" imgW="228600" imgH="228600" progId="Equation.3">
                  <p:embed/>
                  <p:pic>
                    <p:nvPicPr>
                      <p:cNvPr id="0" name="Picture 9"/>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2123728" y="6237312"/>
                        <a:ext cx="304800" cy="312738"/>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Rectangle 1"/>
          <p:cNvSpPr>
            <a:spLocks noChangeArrowheads="1"/>
          </p:cNvSpPr>
          <p:nvPr/>
        </p:nvSpPr>
        <p:spPr bwMode="auto">
          <a:xfrm>
            <a:off x="107504" y="1665095"/>
            <a:ext cx="8532440" cy="46474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pl-PL" sz="1600" b="1" u="none" strike="noStrike" cap="none" normalizeH="0" baseline="0" dirty="0" smtClean="0">
                <a:ln>
                  <a:noFill/>
                </a:ln>
                <a:solidFill>
                  <a:schemeClr val="tx1"/>
                </a:solidFill>
                <a:effectLst/>
                <a:latin typeface="Arial" pitchFamily="34" charset="0"/>
                <a:ea typeface="Times New Roman" pitchFamily="18" charset="0"/>
              </a:rPr>
              <a:t>Przykład</a:t>
            </a:r>
          </a:p>
          <a:p>
            <a:pPr marL="0" marR="0" lvl="0" indent="449263" algn="ctr" defTabSz="914400" rtl="0" eaLnBrk="1" fontAlgn="base" latinLnBrk="0" hangingPunct="1">
              <a:lnSpc>
                <a:spcPct val="100000"/>
              </a:lnSpc>
              <a:spcBef>
                <a:spcPct val="0"/>
              </a:spcBef>
              <a:spcAft>
                <a:spcPct val="0"/>
              </a:spcAft>
              <a:buClrTx/>
              <a:buSzTx/>
              <a:buFontTx/>
              <a:buNone/>
              <a:tabLst/>
            </a:pPr>
            <a:endParaRPr lang="pl-PL" sz="1600" b="1" dirty="0">
              <a:latin typeface="Arial" pitchFamily="34" charset="0"/>
            </a:endParaRPr>
          </a:p>
          <a:p>
            <a:pPr marL="0" marR="0" lvl="0" indent="449263" algn="ctr" defTabSz="914400" rtl="0" eaLnBrk="1" fontAlgn="base" latinLnBrk="0" hangingPunct="1">
              <a:lnSpc>
                <a:spcPct val="100000"/>
              </a:lnSpc>
              <a:spcBef>
                <a:spcPct val="0"/>
              </a:spcBef>
              <a:spcAft>
                <a:spcPct val="0"/>
              </a:spcAft>
              <a:buClrTx/>
              <a:buSzTx/>
              <a:buFontTx/>
              <a:buNone/>
              <a:tabLst/>
            </a:pPr>
            <a:endParaRPr kumimoji="0" lang="pl-PL" sz="1600" b="1" u="none" strike="noStrike" cap="none" normalizeH="0" baseline="0" dirty="0" smtClean="0">
              <a:ln>
                <a:noFill/>
              </a:ln>
              <a:solidFill>
                <a:schemeClr val="tx1"/>
              </a:solidFill>
              <a:effectLst/>
              <a:latin typeface="Arial" pitchFamily="34" charset="0"/>
            </a:endParaRPr>
          </a:p>
          <a:p>
            <a:pPr marL="0" marR="0" lvl="0" indent="449263" algn="ctr" defTabSz="914400" rtl="0" eaLnBrk="1" fontAlgn="base" latinLnBrk="0" hangingPunct="1">
              <a:lnSpc>
                <a:spcPct val="100000"/>
              </a:lnSpc>
              <a:spcBef>
                <a:spcPct val="0"/>
              </a:spcBef>
              <a:spcAft>
                <a:spcPct val="0"/>
              </a:spcAft>
              <a:buClrTx/>
              <a:buSzTx/>
              <a:buFontTx/>
              <a:buNone/>
              <a:tabLst/>
            </a:pPr>
            <a:endParaRPr kumimoji="0" lang="pl-PL" sz="1600" b="1"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ea typeface="Times New Roman" pitchFamily="18" charset="0"/>
              </a:rPr>
              <a:t>Wyznaczyć wymiary prostokątnej działki o polu powierzchni 900m</a:t>
            </a:r>
            <a:r>
              <a:rPr kumimoji="0" lang="pl-PL" sz="1400" b="1"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1" u="none" strike="noStrike" cap="none" normalizeH="0" baseline="0" dirty="0" smtClean="0">
                <a:ln>
                  <a:noFill/>
                </a:ln>
                <a:solidFill>
                  <a:schemeClr val="tx1"/>
                </a:solidFill>
                <a:effectLst/>
                <a:latin typeface="Arial" pitchFamily="34" charset="0"/>
                <a:ea typeface="Times New Roman" pitchFamily="18" charset="0"/>
              </a:rPr>
              <a:t>, która ma najmniejszy obwód.</a:t>
            </a:r>
          </a:p>
          <a:p>
            <a:pPr marL="0" marR="0" lvl="0" indent="90488" algn="just" defTabSz="914400" rtl="0" eaLnBrk="0" fontAlgn="base" latinLnBrk="0" hangingPunct="0">
              <a:lnSpc>
                <a:spcPct val="100000"/>
              </a:lnSpc>
              <a:spcBef>
                <a:spcPct val="0"/>
              </a:spcBef>
              <a:spcAft>
                <a:spcPct val="0"/>
              </a:spcAft>
              <a:buClrTx/>
              <a:buSzTx/>
              <a:buFontTx/>
              <a:buNone/>
              <a:tabLst/>
            </a:pPr>
            <a:endParaRPr lang="pl-PL" sz="1400" dirty="0">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1400"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600"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Rozwiązanie</a:t>
            </a: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endParaRPr lang="pl-PL" sz="1400" dirty="0">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Jeśli x, y - szukane wymiary, to iloczyn</a:t>
            </a: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xy</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900 jest stały</a:t>
            </a: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Wtedy x + y ma najmniejszą wartość  gdy </a:t>
            </a: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x = y = 30</a:t>
            </a:r>
          </a:p>
          <a:p>
            <a:pPr marL="0" marR="0" lvl="0" indent="90488" algn="just" defTabSz="914400" rtl="0" eaLnBrk="0" fontAlgn="base" latinLnBrk="0" hangingPunct="0">
              <a:lnSpc>
                <a:spcPct val="100000"/>
              </a:lnSpc>
              <a:spcBef>
                <a:spcPct val="0"/>
              </a:spcBef>
              <a:spcAft>
                <a:spcPct val="0"/>
              </a:spcAft>
              <a:buClrTx/>
              <a:buSzTx/>
              <a:buFontTx/>
              <a:buNone/>
              <a:tabLst/>
            </a:pPr>
            <a:endParaRPr lang="pl-PL" sz="1400" dirty="0" smtClean="0">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1400" b="0" i="0" u="none" strike="noStrike" cap="none" normalizeH="0" baseline="0" dirty="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90488"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Zatem optymalna działka ma kształt kwadratu o boku 30m i ma obwód równy 120 m.</a:t>
            </a: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809" name="Rectangle 17"/>
          <p:cNvSpPr>
            <a:spLocks noChangeArrowheads="1"/>
          </p:cNvSpPr>
          <p:nvPr/>
        </p:nvSpPr>
        <p:spPr bwMode="auto">
          <a:xfrm>
            <a:off x="0" y="1412776"/>
            <a:ext cx="8820472" cy="2362125"/>
          </a:xfrm>
          <a:prstGeom prst="rect">
            <a:avLst/>
          </a:prstGeom>
          <a:noFill/>
          <a:ln w="9525">
            <a:noFill/>
            <a:miter lim="800000"/>
            <a:headEnd/>
            <a:tailEnd/>
          </a:ln>
          <a:effectLst/>
        </p:spPr>
        <p:txBody>
          <a:bodyPr vert="horz" wrap="square" lIns="91440" tIns="152352" rIns="91440" bIns="38088"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pPr>
            <a:r>
              <a:rPr kumimoji="0" lang="pl-PL" sz="1600" b="1" u="none" strike="noStrike" cap="none" normalizeH="0" baseline="0" dirty="0" smtClean="0">
                <a:ln>
                  <a:noFill/>
                </a:ln>
                <a:solidFill>
                  <a:schemeClr val="tx1"/>
                </a:solidFill>
                <a:effectLst/>
                <a:latin typeface="Arial" pitchFamily="34" charset="0"/>
                <a:ea typeface="Times New Roman" pitchFamily="18" charset="0"/>
                <a:cs typeface="Arial" pitchFamily="34" charset="0"/>
              </a:rPr>
              <a:t>Przykład</a:t>
            </a:r>
          </a:p>
          <a:p>
            <a:pPr marL="0" marR="0" lvl="0" indent="449263" algn="ctr" defTabSz="914400" rtl="0" eaLnBrk="1" fontAlgn="base" latinLnBrk="0" hangingPunct="1">
              <a:lnSpc>
                <a:spcPct val="100000"/>
              </a:lnSpc>
              <a:spcBef>
                <a:spcPct val="0"/>
              </a:spcBef>
              <a:spcAft>
                <a:spcPct val="0"/>
              </a:spcAft>
              <a:buClrTx/>
              <a:buSzTx/>
              <a:buFontTx/>
              <a:buNone/>
              <a:tabLst/>
            </a:pPr>
            <a:endParaRPr lang="pl-PL" sz="1600" b="1" dirty="0">
              <a:latin typeface="Arial" pitchFamily="34" charset="0"/>
              <a:cs typeface="Arial" pitchFamily="34" charset="0"/>
            </a:endParaRPr>
          </a:p>
          <a:p>
            <a:pPr marL="0" marR="0" lvl="0" indent="449263" algn="ctr" defTabSz="914400" rtl="0" eaLnBrk="1" fontAlgn="base" latinLnBrk="0" hangingPunct="1">
              <a:lnSpc>
                <a:spcPct val="100000"/>
              </a:lnSpc>
              <a:spcBef>
                <a:spcPct val="0"/>
              </a:spcBef>
              <a:spcAft>
                <a:spcPct val="0"/>
              </a:spcAft>
              <a:buClrTx/>
              <a:buSzTx/>
              <a:buFontTx/>
              <a:buNone/>
              <a:tabLst/>
            </a:pPr>
            <a:endParaRPr kumimoji="0" lang="pl-PL" sz="1600" b="1" u="none" strike="noStrike" cap="none" normalizeH="0" baseline="0" dirty="0" smtClean="0">
              <a:ln>
                <a:noFill/>
              </a:ln>
              <a:solidFill>
                <a:schemeClr val="tx1"/>
              </a:solidFill>
              <a:effectLst/>
              <a:latin typeface="Arial" pitchFamily="34" charset="0"/>
              <a:cs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ea typeface="Times New Roman" pitchFamily="18" charset="0"/>
              </a:rPr>
              <a:t>Wyznaczyć wymiary prostopadłego pudełka o podstawie kwadratowej i objętości równej 108 cm</a:t>
            </a:r>
            <a:r>
              <a:rPr kumimoji="0" lang="pl-PL" sz="1400" b="1" u="none" strike="noStrike" cap="none" normalizeH="0" baseline="30000" dirty="0" smtClean="0">
                <a:ln>
                  <a:noFill/>
                </a:ln>
                <a:solidFill>
                  <a:schemeClr val="tx1"/>
                </a:solidFill>
                <a:effectLst/>
                <a:latin typeface="Arial" pitchFamily="34" charset="0"/>
                <a:ea typeface="Times New Roman" pitchFamily="18" charset="0"/>
              </a:rPr>
              <a:t>3</a:t>
            </a:r>
            <a:r>
              <a:rPr kumimoji="0" lang="pl-PL" sz="1400" b="1" u="none" strike="noStrike" cap="none" normalizeH="0" baseline="0" dirty="0" smtClean="0">
                <a:ln>
                  <a:noFill/>
                </a:ln>
                <a:solidFill>
                  <a:schemeClr val="tx1"/>
                </a:solidFill>
                <a:effectLst/>
                <a:latin typeface="Arial" pitchFamily="34" charset="0"/>
                <a:ea typeface="Times New Roman" pitchFamily="18" charset="0"/>
              </a:rPr>
              <a:t> aby pole powierzchni całkowitej było minimalne.</a:t>
            </a: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60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cs typeface="Arial" pitchFamily="34" charset="0"/>
              </a:rPr>
              <a:t>Rozwiązanie </a:t>
            </a:r>
          </a:p>
          <a:p>
            <a:pPr marL="0" marR="0" lvl="0" indent="449263" algn="l" defTabSz="914400" rtl="0" eaLnBrk="0" fontAlgn="base" latinLnBrk="0" hangingPunct="0">
              <a:lnSpc>
                <a:spcPct val="100000"/>
              </a:lnSpc>
              <a:spcBef>
                <a:spcPct val="0"/>
              </a:spcBef>
              <a:spcAft>
                <a:spcPct val="0"/>
              </a:spcAft>
              <a:buClrTx/>
              <a:buSzTx/>
              <a:buFontTx/>
              <a:buNone/>
              <a:tabLst/>
            </a:pPr>
            <a:endParaRPr lang="pl-PL" sz="1400" dirty="0">
              <a:latin typeface="Cambria"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1300" b="1" i="0" u="none" strike="noStrike" cap="none" normalizeH="0" baseline="0" dirty="0" smtClean="0">
              <a:ln>
                <a:noFill/>
              </a:ln>
              <a:solidFill>
                <a:schemeClr val="tx1"/>
              </a:solidFill>
              <a:effectLst/>
              <a:latin typeface="Cambria" pitchFamily="18" charset="0"/>
            </a:endParaRPr>
          </a:p>
          <a:p>
            <a:pPr marL="0" marR="0" lvl="0" indent="449263"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grpSp>
        <p:nvGrpSpPr>
          <p:cNvPr id="33793" name="Group 1"/>
          <p:cNvGrpSpPr>
            <a:grpSpLocks/>
          </p:cNvGrpSpPr>
          <p:nvPr/>
        </p:nvGrpSpPr>
        <p:grpSpPr bwMode="auto">
          <a:xfrm>
            <a:off x="2627784" y="3212976"/>
            <a:ext cx="1757363" cy="2246313"/>
            <a:chOff x="3037" y="893"/>
            <a:chExt cx="1736" cy="2520"/>
          </a:xfrm>
        </p:grpSpPr>
        <p:sp>
          <p:nvSpPr>
            <p:cNvPr id="33808" name="Line 16"/>
            <p:cNvSpPr>
              <a:spLocks noChangeShapeType="1"/>
            </p:cNvSpPr>
            <p:nvPr/>
          </p:nvSpPr>
          <p:spPr bwMode="auto">
            <a:xfrm>
              <a:off x="3037" y="1477"/>
              <a:ext cx="10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807" name="Line 15"/>
            <p:cNvSpPr>
              <a:spLocks noChangeShapeType="1"/>
            </p:cNvSpPr>
            <p:nvPr/>
          </p:nvSpPr>
          <p:spPr bwMode="auto">
            <a:xfrm>
              <a:off x="4117" y="1477"/>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806" name="Line 14"/>
            <p:cNvSpPr>
              <a:spLocks noChangeShapeType="1"/>
            </p:cNvSpPr>
            <p:nvPr/>
          </p:nvSpPr>
          <p:spPr bwMode="auto">
            <a:xfrm flipH="1">
              <a:off x="3037" y="2917"/>
              <a:ext cx="10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805" name="Line 13"/>
            <p:cNvSpPr>
              <a:spLocks noChangeShapeType="1"/>
            </p:cNvSpPr>
            <p:nvPr/>
          </p:nvSpPr>
          <p:spPr bwMode="auto">
            <a:xfrm flipV="1">
              <a:off x="3037" y="1477"/>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804" name="Line 12"/>
            <p:cNvSpPr>
              <a:spLocks noChangeShapeType="1"/>
            </p:cNvSpPr>
            <p:nvPr/>
          </p:nvSpPr>
          <p:spPr bwMode="auto">
            <a:xfrm flipV="1">
              <a:off x="3037" y="893"/>
              <a:ext cx="300" cy="58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803" name="Line 11"/>
            <p:cNvSpPr>
              <a:spLocks noChangeShapeType="1"/>
            </p:cNvSpPr>
            <p:nvPr/>
          </p:nvSpPr>
          <p:spPr bwMode="auto">
            <a:xfrm>
              <a:off x="3337" y="893"/>
              <a:ext cx="10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802" name="Line 10"/>
            <p:cNvSpPr>
              <a:spLocks noChangeShapeType="1"/>
            </p:cNvSpPr>
            <p:nvPr/>
          </p:nvSpPr>
          <p:spPr bwMode="auto">
            <a:xfrm flipH="1">
              <a:off x="4117" y="893"/>
              <a:ext cx="300" cy="58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801" name="Line 9"/>
            <p:cNvSpPr>
              <a:spLocks noChangeShapeType="1"/>
            </p:cNvSpPr>
            <p:nvPr/>
          </p:nvSpPr>
          <p:spPr bwMode="auto">
            <a:xfrm>
              <a:off x="4417" y="893"/>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800" name="Line 8"/>
            <p:cNvSpPr>
              <a:spLocks noChangeShapeType="1"/>
            </p:cNvSpPr>
            <p:nvPr/>
          </p:nvSpPr>
          <p:spPr bwMode="auto">
            <a:xfrm flipH="1">
              <a:off x="4117" y="2333"/>
              <a:ext cx="300" cy="58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799" name="Line 7"/>
            <p:cNvSpPr>
              <a:spLocks noChangeShapeType="1"/>
            </p:cNvSpPr>
            <p:nvPr/>
          </p:nvSpPr>
          <p:spPr bwMode="auto">
            <a:xfrm>
              <a:off x="3337" y="893"/>
              <a:ext cx="0" cy="144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798" name="Line 6"/>
            <p:cNvSpPr>
              <a:spLocks noChangeShapeType="1"/>
            </p:cNvSpPr>
            <p:nvPr/>
          </p:nvSpPr>
          <p:spPr bwMode="auto">
            <a:xfrm flipH="1">
              <a:off x="3037" y="2333"/>
              <a:ext cx="300" cy="58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797" name="Line 5"/>
            <p:cNvSpPr>
              <a:spLocks noChangeShapeType="1"/>
            </p:cNvSpPr>
            <p:nvPr/>
          </p:nvSpPr>
          <p:spPr bwMode="auto">
            <a:xfrm>
              <a:off x="3337" y="2333"/>
              <a:ext cx="1080" cy="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33796" name="Text Box 4"/>
            <p:cNvSpPr txBox="1">
              <a:spLocks noChangeArrowheads="1"/>
            </p:cNvSpPr>
            <p:nvPr/>
          </p:nvSpPr>
          <p:spPr bwMode="auto">
            <a:xfrm>
              <a:off x="4466" y="1314"/>
              <a:ext cx="307"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y</a:t>
              </a:r>
              <a:endParaRPr kumimoji="0" lang="pl-PL" sz="1800" b="0" i="0" u="none" strike="noStrike" cap="none" normalizeH="0" baseline="0" smtClean="0">
                <a:ln>
                  <a:noFill/>
                </a:ln>
                <a:solidFill>
                  <a:schemeClr val="tx1"/>
                </a:solidFill>
                <a:effectLst/>
                <a:latin typeface="Arial" pitchFamily="34" charset="0"/>
              </a:endParaRPr>
            </a:p>
          </p:txBody>
        </p:sp>
        <p:sp>
          <p:nvSpPr>
            <p:cNvPr id="33795" name="Text Box 3"/>
            <p:cNvSpPr txBox="1">
              <a:spLocks noChangeArrowheads="1"/>
            </p:cNvSpPr>
            <p:nvPr/>
          </p:nvSpPr>
          <p:spPr bwMode="auto">
            <a:xfrm>
              <a:off x="4264" y="2427"/>
              <a:ext cx="393"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x</a:t>
              </a:r>
              <a:endParaRPr kumimoji="0" lang="pl-PL" sz="1800" b="0" i="0" u="none" strike="noStrike" cap="none" normalizeH="0" baseline="0" smtClean="0">
                <a:ln>
                  <a:noFill/>
                </a:ln>
                <a:solidFill>
                  <a:schemeClr val="tx1"/>
                </a:solidFill>
                <a:effectLst/>
                <a:latin typeface="Arial" pitchFamily="34" charset="0"/>
              </a:endParaRPr>
            </a:p>
          </p:txBody>
        </p:sp>
        <p:sp>
          <p:nvSpPr>
            <p:cNvPr id="33794" name="Text Box 2"/>
            <p:cNvSpPr txBox="1">
              <a:spLocks noChangeArrowheads="1"/>
            </p:cNvSpPr>
            <p:nvPr/>
          </p:nvSpPr>
          <p:spPr bwMode="auto">
            <a:xfrm>
              <a:off x="3397" y="2980"/>
              <a:ext cx="393" cy="43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x</a:t>
              </a:r>
              <a:endParaRPr kumimoji="0" lang="pl-PL" sz="1800" b="0" i="0" u="none" strike="noStrike" cap="none" normalizeH="0" baseline="0" smtClean="0">
                <a:ln>
                  <a:noFill/>
                </a:ln>
                <a:solidFill>
                  <a:schemeClr val="tx1"/>
                </a:solidFill>
                <a:effectLst/>
                <a:latin typeface="Arial" pitchFamily="34" charset="0"/>
              </a:endParaRPr>
            </a:p>
          </p:txBody>
        </p:sp>
      </p:grpSp>
      <p:sp>
        <p:nvSpPr>
          <p:cNvPr id="33813" name="Rectangle 21"/>
          <p:cNvSpPr>
            <a:spLocks noChangeArrowheads="1"/>
          </p:cNvSpPr>
          <p:nvPr/>
        </p:nvSpPr>
        <p:spPr bwMode="auto">
          <a:xfrm>
            <a:off x="0" y="4869160"/>
            <a:ext cx="9144000" cy="110799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600" b="0" i="0" u="none" strike="noStrike" cap="none" normalizeH="0" baseline="0" dirty="0" smtClean="0">
                <a:ln>
                  <a:noFill/>
                </a:ln>
                <a:solidFill>
                  <a:schemeClr val="tx1"/>
                </a:solidFill>
                <a:effectLst/>
                <a:latin typeface="Arial" pitchFamily="34" charset="0"/>
              </a:rPr>
              <a:t/>
            </a:r>
            <a:br>
              <a:rPr kumimoji="0" lang="pl-PL" sz="600" b="0" i="0" u="none" strike="noStrike" cap="none" normalizeH="0" baseline="0" dirty="0" smtClean="0">
                <a:ln>
                  <a:noFill/>
                </a:ln>
                <a:solidFill>
                  <a:schemeClr val="tx1"/>
                </a:solidFill>
                <a:effectLst/>
                <a:latin typeface="Arial" pitchFamily="34" charset="0"/>
              </a:rPr>
            </a:br>
            <a:endParaRPr kumimoji="0" lang="pl-PL"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Niech x długość krawędzi podstawy,  y długość krawędzi bocznej.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Objętość wynosi V = 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y = 108</a:t>
            </a:r>
            <a:endParaRPr kumimoji="0" lang="pl-PL" sz="1800" b="0" i="0" u="none" strike="noStrike" cap="none" normalizeH="0" baseline="0" dirty="0" smtClean="0">
              <a:ln>
                <a:noFill/>
              </a:ln>
              <a:solidFill>
                <a:schemeClr val="tx1"/>
              </a:solidFill>
              <a:effectLst/>
              <a:latin typeface="Arial" pitchFamily="34" charset="0"/>
            </a:endParaRPr>
          </a:p>
        </p:txBody>
      </p:sp>
      <p:sp>
        <p:nvSpPr>
          <p:cNvPr id="20" name="Rectangle 7"/>
          <p:cNvSpPr>
            <a:spLocks noChangeArrowheads="1"/>
          </p:cNvSpPr>
          <p:nvPr/>
        </p:nvSpPr>
        <p:spPr bwMode="auto">
          <a:xfrm>
            <a:off x="395536" y="6165304"/>
            <a:ext cx="835292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Stąd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1800" b="0" i="0" u="none" strike="noStrike" cap="none" normalizeH="0" baseline="0" dirty="0" smtClean="0">
              <a:ln>
                <a:noFill/>
              </a:ln>
              <a:solidFill>
                <a:schemeClr val="tx1"/>
              </a:solidFill>
              <a:effectLst/>
              <a:latin typeface="Arial" pitchFamily="34" charset="0"/>
            </a:endParaRPr>
          </a:p>
        </p:txBody>
      </p:sp>
      <p:graphicFrame>
        <p:nvGraphicFramePr>
          <p:cNvPr id="33814" name="Object 22"/>
          <p:cNvGraphicFramePr>
            <a:graphicFrameLocks noChangeAspect="1"/>
          </p:cNvGraphicFramePr>
          <p:nvPr/>
        </p:nvGraphicFramePr>
        <p:xfrm>
          <a:off x="1187624" y="6093296"/>
          <a:ext cx="593725" cy="457200"/>
        </p:xfrm>
        <a:graphic>
          <a:graphicData uri="http://schemas.openxmlformats.org/presentationml/2006/ole">
            <mc:AlternateContent xmlns:mc="http://schemas.openxmlformats.org/markup-compatibility/2006">
              <mc:Choice xmlns:v="urn:schemas-microsoft-com:vml" Requires="v">
                <p:oleObj spid="_x0000_s33815" name="Równanie" r:id="rId3" imgW="520474" imgH="393529" progId="Equation.3">
                  <p:embed/>
                </p:oleObj>
              </mc:Choice>
              <mc:Fallback>
                <p:oleObj name="Równanie" r:id="rId3" imgW="520474" imgH="393529" progId="Equation.3">
                  <p:embed/>
                  <p:pic>
                    <p:nvPicPr>
                      <p:cNvPr id="0" name="Picture 2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87624" y="6093296"/>
                        <a:ext cx="593725" cy="4572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2773" name="Object 5"/>
          <p:cNvGraphicFramePr>
            <a:graphicFrameLocks noChangeAspect="1"/>
          </p:cNvGraphicFramePr>
          <p:nvPr/>
        </p:nvGraphicFramePr>
        <p:xfrm>
          <a:off x="251520" y="1844824"/>
          <a:ext cx="2827338" cy="473075"/>
        </p:xfrm>
        <a:graphic>
          <a:graphicData uri="http://schemas.openxmlformats.org/presentationml/2006/ole">
            <mc:AlternateContent xmlns:mc="http://schemas.openxmlformats.org/markup-compatibility/2006">
              <mc:Choice xmlns:v="urn:schemas-microsoft-com:vml" Requires="v">
                <p:oleObj spid="_x0000_s32774" name="Równanie" r:id="rId3" imgW="2362200" imgH="393700" progId="Equation.3">
                  <p:embed/>
                </p:oleObj>
              </mc:Choice>
              <mc:Fallback>
                <p:oleObj name="Równanie" r:id="rId3" imgW="2362200" imgH="393700" progId="Equation.3">
                  <p:embed/>
                  <p:pic>
                    <p:nvPicPr>
                      <p:cNvPr id="0"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844824"/>
                        <a:ext cx="2827338" cy="4730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72" name="Object 4"/>
          <p:cNvGraphicFramePr>
            <a:graphicFrameLocks noChangeAspect="1"/>
          </p:cNvGraphicFramePr>
          <p:nvPr/>
        </p:nvGraphicFramePr>
        <p:xfrm>
          <a:off x="179512" y="2780928"/>
          <a:ext cx="1470025" cy="479425"/>
        </p:xfrm>
        <a:graphic>
          <a:graphicData uri="http://schemas.openxmlformats.org/presentationml/2006/ole">
            <mc:AlternateContent xmlns:mc="http://schemas.openxmlformats.org/markup-compatibility/2006">
              <mc:Choice xmlns:v="urn:schemas-microsoft-com:vml" Requires="v">
                <p:oleObj spid="_x0000_s32775" name="Równanie" r:id="rId5" imgW="1218671" imgH="393529" progId="Equation.3">
                  <p:embed/>
                </p:oleObj>
              </mc:Choice>
              <mc:Fallback>
                <p:oleObj name="Równanie" r:id="rId5" imgW="1218671" imgH="393529" progId="Equation.3">
                  <p:embed/>
                  <p:pic>
                    <p:nvPicPr>
                      <p:cNvPr id="0" name="Picture 4"/>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79512" y="2780928"/>
                        <a:ext cx="1470025" cy="4794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71" name="Object 3"/>
          <p:cNvGraphicFramePr>
            <a:graphicFrameLocks noChangeAspect="1"/>
          </p:cNvGraphicFramePr>
          <p:nvPr/>
        </p:nvGraphicFramePr>
        <p:xfrm>
          <a:off x="179512" y="3789040"/>
          <a:ext cx="1417638" cy="441325"/>
        </p:xfrm>
        <a:graphic>
          <a:graphicData uri="http://schemas.openxmlformats.org/presentationml/2006/ole">
            <mc:AlternateContent xmlns:mc="http://schemas.openxmlformats.org/markup-compatibility/2006">
              <mc:Choice xmlns:v="urn:schemas-microsoft-com:vml" Requires="v">
                <p:oleObj spid="_x0000_s32776" name="Równanie" r:id="rId7" imgW="1282700" imgH="393700" progId="Equation.3">
                  <p:embed/>
                </p:oleObj>
              </mc:Choice>
              <mc:Fallback>
                <p:oleObj name="Równanie" r:id="rId7" imgW="1282700" imgH="393700" progId="Equation.3">
                  <p:embed/>
                  <p:pic>
                    <p:nvPicPr>
                      <p:cNvPr id="0"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79512" y="3789040"/>
                        <a:ext cx="1417638" cy="4413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70" name="Object 2"/>
          <p:cNvGraphicFramePr>
            <a:graphicFrameLocks noChangeAspect="1"/>
          </p:cNvGraphicFramePr>
          <p:nvPr/>
        </p:nvGraphicFramePr>
        <p:xfrm>
          <a:off x="251520" y="4725144"/>
          <a:ext cx="609600" cy="403225"/>
        </p:xfrm>
        <a:graphic>
          <a:graphicData uri="http://schemas.openxmlformats.org/presentationml/2006/ole">
            <mc:AlternateContent xmlns:mc="http://schemas.openxmlformats.org/markup-compatibility/2006">
              <mc:Choice xmlns:v="urn:schemas-microsoft-com:vml" Requires="v">
                <p:oleObj spid="_x0000_s32777" name="Równanie" r:id="rId9" imgW="596641" imgH="393529" progId="Equation.3">
                  <p:embed/>
                </p:oleObj>
              </mc:Choice>
              <mc:Fallback>
                <p:oleObj name="Równanie" r:id="rId9" imgW="596641" imgH="393529" progId="Equation.3">
                  <p:embed/>
                  <p:pic>
                    <p:nvPicPr>
                      <p:cNvPr id="0" name="Picture 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1520" y="4725144"/>
                        <a:ext cx="609600" cy="4032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2769" name="Object 1"/>
          <p:cNvGraphicFramePr>
            <a:graphicFrameLocks noChangeAspect="1"/>
          </p:cNvGraphicFramePr>
          <p:nvPr/>
        </p:nvGraphicFramePr>
        <p:xfrm>
          <a:off x="179512" y="5733256"/>
          <a:ext cx="617538" cy="228600"/>
        </p:xfrm>
        <a:graphic>
          <a:graphicData uri="http://schemas.openxmlformats.org/presentationml/2006/ole">
            <mc:AlternateContent xmlns:mc="http://schemas.openxmlformats.org/markup-compatibility/2006">
              <mc:Choice xmlns:v="urn:schemas-microsoft-com:vml" Requires="v">
                <p:oleObj spid="_x0000_s32778" name="Równanie" r:id="rId11" imgW="571252" imgH="203112" progId="Equation.3">
                  <p:embed/>
                </p:oleObj>
              </mc:Choice>
              <mc:Fallback>
                <p:oleObj name="Równanie" r:id="rId11" imgW="571252" imgH="203112" progId="Equation.3">
                  <p:embed/>
                  <p:pic>
                    <p:nvPicPr>
                      <p:cNvPr id="0" name="Picture 1"/>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79512" y="5733256"/>
                        <a:ext cx="617538"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2776" name="Rectangle 8"/>
          <p:cNvSpPr>
            <a:spLocks noChangeArrowheads="1"/>
          </p:cNvSpPr>
          <p:nvPr/>
        </p:nvSpPr>
        <p:spPr bwMode="auto">
          <a:xfrm>
            <a:off x="0" y="1412776"/>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Pole powierzchni całkowitej prostopadłościanu jest równe sumie pól wszystkich jego ścian. Stąd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1800" b="0" i="0" u="none" strike="noStrike" cap="none" normalizeH="0" baseline="0" dirty="0" smtClean="0">
              <a:ln>
                <a:noFill/>
              </a:ln>
              <a:solidFill>
                <a:schemeClr val="tx1"/>
              </a:solidFill>
              <a:effectLst/>
              <a:latin typeface="Arial" pitchFamily="34" charset="0"/>
            </a:endParaRPr>
          </a:p>
        </p:txBody>
      </p:sp>
      <p:sp>
        <p:nvSpPr>
          <p:cNvPr id="32777" name="Rectangle 9"/>
          <p:cNvSpPr>
            <a:spLocks noChangeArrowheads="1"/>
          </p:cNvSpPr>
          <p:nvPr/>
        </p:nvSpPr>
        <p:spPr bwMode="auto">
          <a:xfrm>
            <a:off x="0" y="2420888"/>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Zapiszemy powyższy wzór w postaci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2778" name="Rectangle 10"/>
          <p:cNvSpPr>
            <a:spLocks noChangeArrowheads="1"/>
          </p:cNvSpPr>
          <p:nvPr/>
        </p:nvSpPr>
        <p:spPr bwMode="auto">
          <a:xfrm>
            <a:off x="0" y="3356992"/>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Iloczyn tych składników jest stały i wynosi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2779" name="Rectangle 11"/>
          <p:cNvSpPr>
            <a:spLocks noChangeArrowheads="1"/>
          </p:cNvSpPr>
          <p:nvPr/>
        </p:nvSpPr>
        <p:spPr bwMode="auto">
          <a:xfrm>
            <a:off x="0" y="4293096"/>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Zatem S ma minimalną wartość gdy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2780" name="Rectangle 12"/>
          <p:cNvSpPr>
            <a:spLocks noChangeArrowheads="1"/>
          </p:cNvSpPr>
          <p:nvPr/>
        </p:nvSpPr>
        <p:spPr bwMode="auto">
          <a:xfrm>
            <a:off x="0" y="5229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czyli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2781" name="Rectangle 13"/>
          <p:cNvSpPr>
            <a:spLocks noChangeArrowheads="1"/>
          </p:cNvSpPr>
          <p:nvPr/>
        </p:nvSpPr>
        <p:spPr bwMode="auto">
          <a:xfrm>
            <a:off x="0" y="6093296"/>
            <a:ext cx="91440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Wtedy x = 6, y = 3, S = 108 cm</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t>
            </a:r>
            <a:r>
              <a:rPr kumimoji="0" lang="pl-PL" sz="600" b="0" i="0" u="none" strike="noStrike" cap="none" normalizeH="0" baseline="0" dirty="0" smtClean="0">
                <a:ln>
                  <a:noFill/>
                </a:ln>
                <a:solidFill>
                  <a:schemeClr val="tx1"/>
                </a:solidFill>
                <a:effectLst/>
                <a:latin typeface="Arial" pitchFamily="34" charset="0"/>
              </a:rPr>
              <a:t> </a:t>
            </a: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ChangeArrowheads="1"/>
          </p:cNvSpPr>
          <p:nvPr/>
        </p:nvSpPr>
        <p:spPr bwMode="auto">
          <a:xfrm>
            <a:off x="0" y="1855277"/>
            <a:ext cx="8604448" cy="36317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tab pos="457200" algn="l"/>
              </a:tabLst>
            </a:pPr>
            <a:r>
              <a:rPr kumimoji="0" lang="pl-PL" sz="2400" b="1" i="0" u="none" strike="noStrike" cap="none" normalizeH="0" baseline="0" dirty="0" smtClean="0">
                <a:ln>
                  <a:noFill/>
                </a:ln>
                <a:solidFill>
                  <a:schemeClr val="tx1"/>
                </a:solidFill>
                <a:effectLst/>
                <a:latin typeface="Arial" pitchFamily="34" charset="0"/>
                <a:ea typeface="Times New Roman" pitchFamily="18" charset="0"/>
              </a:rPr>
              <a:t>Dygresja</a:t>
            </a:r>
          </a:p>
          <a:p>
            <a:pPr marL="0" marR="0" lvl="0" indent="449263" algn="ctr" defTabSz="914400" rtl="0" eaLnBrk="1" fontAlgn="base" latinLnBrk="0" hangingPunct="1">
              <a:lnSpc>
                <a:spcPct val="100000"/>
              </a:lnSpc>
              <a:spcBef>
                <a:spcPct val="0"/>
              </a:spcBef>
              <a:spcAft>
                <a:spcPct val="0"/>
              </a:spcAft>
              <a:buClrTx/>
              <a:buSzTx/>
              <a:buFontTx/>
              <a:buNone/>
              <a:tabLst>
                <a:tab pos="457200" algn="l"/>
              </a:tabLst>
            </a:pPr>
            <a:endParaRPr lang="pl-PL" sz="1600" b="1" dirty="0">
              <a:latin typeface="Arial" pitchFamily="34" charset="0"/>
            </a:endParaRPr>
          </a:p>
          <a:p>
            <a:pPr marL="0" marR="0" lvl="0" indent="449263" algn="ctr" defTabSz="914400" rtl="0" eaLnBrk="1" fontAlgn="base" latinLnBrk="0" hangingPunct="1">
              <a:lnSpc>
                <a:spcPct val="100000"/>
              </a:lnSpc>
              <a:spcBef>
                <a:spcPct val="0"/>
              </a:spcBef>
              <a:spcAft>
                <a:spcPct val="0"/>
              </a:spcAft>
              <a:buClrTx/>
              <a:buSzTx/>
              <a:buFontTx/>
              <a:buNone/>
              <a:tabLst>
                <a:tab pos="457200" algn="l"/>
              </a:tabLst>
            </a:pPr>
            <a:endParaRPr kumimoji="0" lang="pl-PL" sz="1600" b="0" i="0" u="none" strike="noStrike" cap="none" normalizeH="0" baseline="0" dirty="0" smtClean="0">
              <a:ln>
                <a:noFill/>
              </a:ln>
              <a:solidFill>
                <a:schemeClr val="tx1"/>
              </a:solidFill>
              <a:effectLst/>
              <a:latin typeface="Arial" pitchFamily="34" charset="0"/>
            </a:endParaRPr>
          </a:p>
          <a:p>
            <a:pPr marL="0" marR="0" lvl="0" indent="449263" algn="l" defTabSz="914400" rtl="0" eaLnBrk="0" fontAlgn="base" latinLnBrk="0" hangingPunct="0">
              <a:lnSpc>
                <a:spcPct val="100000"/>
              </a:lnSpc>
              <a:spcBef>
                <a:spcPct val="0"/>
              </a:spcBef>
              <a:spcAft>
                <a:spcPct val="0"/>
              </a:spcAft>
              <a:buClrTx/>
              <a:buSzTx/>
              <a:buFontTx/>
              <a:buNone/>
              <a:tabLst>
                <a:tab pos="457200" algn="l"/>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RODZAJE ŚREDNICH</a:t>
            </a:r>
          </a:p>
          <a:p>
            <a:pPr marL="0" marR="0" lvl="0" indent="449263" algn="l" defTabSz="914400" rtl="0" eaLnBrk="0" fontAlgn="base" latinLnBrk="0" hangingPunct="0">
              <a:lnSpc>
                <a:spcPct val="100000"/>
              </a:lnSpc>
              <a:spcBef>
                <a:spcPct val="0"/>
              </a:spcBef>
              <a:spcAft>
                <a:spcPct val="0"/>
              </a:spcAft>
              <a:buClrTx/>
              <a:buSzTx/>
              <a:buFontTx/>
              <a:buNone/>
              <a:tabLst>
                <a:tab pos="45720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Arytmetyczna</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Geometryczna</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Harmoniczna</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Potęgowa</a:t>
            </a: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lang="pl-PL" sz="1400" dirty="0">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Char char="•"/>
              <a:tabLst>
                <a:tab pos="45720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Średnią arytmetyczną</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liczb rzeczywistych </a:t>
            </a:r>
            <a:br>
              <a:rPr kumimoji="0" lang="pl-PL" sz="1400" b="0" i="0" u="none" strike="noStrike" cap="none" normalizeH="0" baseline="0" dirty="0" smtClean="0">
                <a:ln>
                  <a:noFill/>
                </a:ln>
                <a:solidFill>
                  <a:schemeClr val="tx1"/>
                </a:solidFill>
                <a:effectLst/>
                <a:latin typeface="Arial" pitchFamily="34" charset="0"/>
                <a:ea typeface="Times New Roman" pitchFamily="18" charset="0"/>
              </a:rPr>
            </a:b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1</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3</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 </a:t>
            </a:r>
            <a:r>
              <a:rPr kumimoji="0" lang="pl-PL" sz="1400" b="0" i="1" u="none" strike="noStrike" cap="none" normalizeH="0" baseline="0" dirty="0" err="1"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err="1" smtClean="0">
                <a:ln>
                  <a:noFill/>
                </a:ln>
                <a:solidFill>
                  <a:schemeClr val="tx1"/>
                </a:solidFill>
                <a:effectLst/>
                <a:latin typeface="Arial" pitchFamily="34" charset="0"/>
                <a:ea typeface="Times New Roman" pitchFamily="18" charset="0"/>
              </a:rPr>
              <a:t>n</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nazywamy liczbę: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457200" algn="l"/>
              </a:tabLst>
            </a:pPr>
            <a:endParaRPr kumimoji="0" lang="pl-PL" sz="1800" b="0" i="0" u="none" strike="noStrike" cap="none" normalizeH="0" baseline="0" dirty="0" smtClean="0">
              <a:ln>
                <a:noFill/>
              </a:ln>
              <a:solidFill>
                <a:schemeClr val="tx1"/>
              </a:solidFill>
              <a:effectLst/>
              <a:latin typeface="Arial" pitchFamily="34" charset="0"/>
            </a:endParaRPr>
          </a:p>
        </p:txBody>
      </p:sp>
      <p:graphicFrame>
        <p:nvGraphicFramePr>
          <p:cNvPr id="38913" name="Object 1"/>
          <p:cNvGraphicFramePr>
            <a:graphicFrameLocks noChangeAspect="1"/>
          </p:cNvGraphicFramePr>
          <p:nvPr/>
        </p:nvGraphicFramePr>
        <p:xfrm>
          <a:off x="1043608" y="5373216"/>
          <a:ext cx="2239963" cy="571500"/>
        </p:xfrm>
        <a:graphic>
          <a:graphicData uri="http://schemas.openxmlformats.org/presentationml/2006/ole">
            <mc:AlternateContent xmlns:mc="http://schemas.openxmlformats.org/markup-compatibility/2006">
              <mc:Choice xmlns:v="urn:schemas-microsoft-com:vml" Requires="v">
                <p:oleObj spid="_x0000_s38914" name="Równanie" r:id="rId3" imgW="1524000" imgH="393700" progId="Equation.3">
                  <p:embed/>
                </p:oleObj>
              </mc:Choice>
              <mc:Fallback>
                <p:oleObj name="Równanie" r:id="rId3" imgW="1524000" imgH="393700"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43608" y="5373216"/>
                        <a:ext cx="2239963" cy="5715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7891" name="Object 3"/>
          <p:cNvGraphicFramePr>
            <a:graphicFrameLocks noChangeAspect="1"/>
          </p:cNvGraphicFramePr>
          <p:nvPr/>
        </p:nvGraphicFramePr>
        <p:xfrm>
          <a:off x="3203848" y="2636912"/>
          <a:ext cx="1798638" cy="365125"/>
        </p:xfrm>
        <a:graphic>
          <a:graphicData uri="http://schemas.openxmlformats.org/presentationml/2006/ole">
            <mc:AlternateContent xmlns:mc="http://schemas.openxmlformats.org/markup-compatibility/2006">
              <mc:Choice xmlns:v="urn:schemas-microsoft-com:vml" Requires="v">
                <p:oleObj spid="_x0000_s37892" name="Równanie" r:id="rId3" imgW="1307532" imgH="266584" progId="Equation.3">
                  <p:embed/>
                </p:oleObj>
              </mc:Choice>
              <mc:Fallback>
                <p:oleObj name="Równanie" r:id="rId3" imgW="1307532" imgH="266584" progId="Equation.3">
                  <p:embed/>
                  <p:pic>
                    <p:nvPicPr>
                      <p:cNvPr id="0"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03848" y="2636912"/>
                        <a:ext cx="1798638" cy="365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7890" name="Object 2"/>
          <p:cNvGraphicFramePr>
            <a:graphicFrameLocks noChangeAspect="1"/>
          </p:cNvGraphicFramePr>
          <p:nvPr/>
        </p:nvGraphicFramePr>
        <p:xfrm>
          <a:off x="3131840" y="4149080"/>
          <a:ext cx="1828800" cy="868363"/>
        </p:xfrm>
        <a:graphic>
          <a:graphicData uri="http://schemas.openxmlformats.org/presentationml/2006/ole">
            <mc:AlternateContent xmlns:mc="http://schemas.openxmlformats.org/markup-compatibility/2006">
              <mc:Choice xmlns:v="urn:schemas-microsoft-com:vml" Requires="v">
                <p:oleObj spid="_x0000_s37893" name="Równanie" r:id="rId5" imgW="1307532" imgH="622030" progId="Equation.3">
                  <p:embed/>
                </p:oleObj>
              </mc:Choice>
              <mc:Fallback>
                <p:oleObj name="Równanie" r:id="rId5" imgW="1307532" imgH="622030" progId="Equation.3">
                  <p:embed/>
                  <p:pic>
                    <p:nvPicPr>
                      <p:cNvPr id="0" name="Picture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131840" y="4149080"/>
                        <a:ext cx="1828800" cy="8683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7889" name="Object 1"/>
          <p:cNvGraphicFramePr>
            <a:graphicFrameLocks noChangeAspect="1"/>
          </p:cNvGraphicFramePr>
          <p:nvPr/>
        </p:nvGraphicFramePr>
        <p:xfrm>
          <a:off x="3059832" y="5661248"/>
          <a:ext cx="2370138" cy="631825"/>
        </p:xfrm>
        <a:graphic>
          <a:graphicData uri="http://schemas.openxmlformats.org/presentationml/2006/ole">
            <mc:AlternateContent xmlns:mc="http://schemas.openxmlformats.org/markup-compatibility/2006">
              <mc:Choice xmlns:v="urn:schemas-microsoft-com:vml" Requires="v">
                <p:oleObj spid="_x0000_s37894" name="Równanie" r:id="rId7" imgW="1714500" imgH="457200" progId="Equation.3">
                  <p:embed/>
                </p:oleObj>
              </mc:Choice>
              <mc:Fallback>
                <p:oleObj name="Równanie" r:id="rId7" imgW="1714500" imgH="457200" progId="Equation.3">
                  <p:embed/>
                  <p:pic>
                    <p:nvPicPr>
                      <p:cNvPr id="0" name="Picture 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059832" y="5661248"/>
                        <a:ext cx="2370138" cy="6318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7892" name="Rectangle 4"/>
          <p:cNvSpPr>
            <a:spLocks noChangeArrowheads="1"/>
          </p:cNvSpPr>
          <p:nvPr/>
        </p:nvSpPr>
        <p:spPr bwMode="auto">
          <a:xfrm>
            <a:off x="0" y="1984774"/>
            <a:ext cx="9144000" cy="80021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Średnią geometryczną</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liczb rzeczywistych dodatnich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1</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3</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 </a:t>
            </a:r>
            <a:r>
              <a:rPr kumimoji="0" lang="pl-PL" sz="1400" b="0" i="1" u="none" strike="noStrike" cap="none" normalizeH="0" baseline="0" dirty="0" err="1"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err="1" smtClean="0">
                <a:ln>
                  <a:noFill/>
                </a:ln>
                <a:solidFill>
                  <a:schemeClr val="tx1"/>
                </a:solidFill>
                <a:effectLst/>
                <a:latin typeface="Arial" pitchFamily="34" charset="0"/>
                <a:ea typeface="Times New Roman" pitchFamily="18" charset="0"/>
              </a:rPr>
              <a:t>n</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nazywamy pierwiastek n – tego stopnia  z ich iloczynu, tzn.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7893" name="Rectangle 5"/>
          <p:cNvSpPr>
            <a:spLocks noChangeArrowheads="1"/>
          </p:cNvSpPr>
          <p:nvPr/>
        </p:nvSpPr>
        <p:spPr bwMode="auto">
          <a:xfrm>
            <a:off x="0" y="3573016"/>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Średnią harmoniczną</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liczb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1</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3</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 </a:t>
            </a:r>
            <a:r>
              <a:rPr kumimoji="0" lang="pl-PL" sz="1400" b="0" i="1" u="none" strike="noStrike" cap="none" normalizeH="0" baseline="0" dirty="0" err="1"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err="1" smtClean="0">
                <a:ln>
                  <a:noFill/>
                </a:ln>
                <a:solidFill>
                  <a:schemeClr val="tx1"/>
                </a:solidFill>
                <a:effectLst/>
                <a:latin typeface="Arial" pitchFamily="34" charset="0"/>
                <a:ea typeface="Times New Roman" pitchFamily="18" charset="0"/>
              </a:rPr>
              <a:t>n</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różnych od zera nazywamy odwrotność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średniej arytmetycznej odwrotności liczb, tzn.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7894" name="Rectangle 6"/>
          <p:cNvSpPr>
            <a:spLocks noChangeArrowheads="1"/>
          </p:cNvSpPr>
          <p:nvPr/>
        </p:nvSpPr>
        <p:spPr bwMode="auto">
          <a:xfrm>
            <a:off x="0" y="52292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Średnią potęgową</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1" i="0" u="none" strike="noStrike" cap="none" normalizeH="0" baseline="0" dirty="0" smtClean="0">
                <a:ln>
                  <a:noFill/>
                </a:ln>
                <a:solidFill>
                  <a:schemeClr val="tx1"/>
                </a:solidFill>
                <a:effectLst/>
                <a:latin typeface="Arial" pitchFamily="34" charset="0"/>
                <a:ea typeface="Times New Roman" pitchFamily="18" charset="0"/>
              </a:rPr>
              <a:t>rzędu </a:t>
            </a:r>
            <a:r>
              <a:rPr kumimoji="0" lang="pl-PL" sz="1400" b="1" i="1" u="none" strike="noStrike" cap="none" normalizeH="0" baseline="0" dirty="0" smtClean="0">
                <a:ln>
                  <a:noFill/>
                </a:ln>
                <a:solidFill>
                  <a:schemeClr val="tx1"/>
                </a:solidFill>
                <a:effectLst/>
                <a:latin typeface="Arial" pitchFamily="34" charset="0"/>
                <a:ea typeface="Times New Roman" pitchFamily="18" charset="0"/>
              </a:rPr>
              <a:t>k</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liczb rzeczywistych dodatnich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1</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smtClean="0">
                <a:ln>
                  <a:noFill/>
                </a:ln>
                <a:solidFill>
                  <a:schemeClr val="tx1"/>
                </a:solidFill>
                <a:effectLst/>
                <a:latin typeface="Arial" pitchFamily="34" charset="0"/>
                <a:ea typeface="Times New Roman" pitchFamily="18" charset="0"/>
              </a:rPr>
              <a:t>3</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 </a:t>
            </a:r>
            <a:r>
              <a:rPr kumimoji="0" lang="pl-PL" sz="1400" b="0" i="1" u="none" strike="noStrike" cap="none" normalizeH="0" baseline="0" dirty="0" err="1" smtClean="0">
                <a:ln>
                  <a:noFill/>
                </a:ln>
                <a:solidFill>
                  <a:schemeClr val="tx1"/>
                </a:solidFill>
                <a:effectLst/>
                <a:latin typeface="Arial" pitchFamily="34" charset="0"/>
                <a:ea typeface="Times New Roman" pitchFamily="18" charset="0"/>
              </a:rPr>
              <a:t>x</a:t>
            </a:r>
            <a:r>
              <a:rPr kumimoji="0" lang="pl-PL" sz="1400" b="0" i="0" u="none" strike="noStrike" cap="none" normalizeH="0" baseline="-30000" dirty="0" err="1" smtClean="0">
                <a:ln>
                  <a:noFill/>
                </a:ln>
                <a:solidFill>
                  <a:schemeClr val="tx1"/>
                </a:solidFill>
                <a:effectLst/>
                <a:latin typeface="Arial" pitchFamily="34" charset="0"/>
                <a:ea typeface="Times New Roman" pitchFamily="18" charset="0"/>
              </a:rPr>
              <a:t>n</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nazywamy liczbę.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7895" name="Rectangle 7"/>
          <p:cNvSpPr>
            <a:spLocks noChangeArrowheads="1"/>
          </p:cNvSpPr>
          <p:nvPr/>
        </p:nvSpPr>
        <p:spPr bwMode="auto">
          <a:xfrm>
            <a:off x="0" y="3236913"/>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0" y="1290536"/>
            <a:ext cx="9144000" cy="36625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2400" b="1" i="0" u="none" strike="noStrike" cap="none" normalizeH="0" baseline="0" dirty="0" smtClean="0">
                <a:ln>
                  <a:noFill/>
                </a:ln>
                <a:solidFill>
                  <a:schemeClr val="tx1"/>
                </a:solidFill>
                <a:effectLst/>
                <a:latin typeface="Arial" pitchFamily="34" charset="0"/>
                <a:ea typeface="Times New Roman" pitchFamily="18" charset="0"/>
              </a:rPr>
              <a:t>Uwaga:</a:t>
            </a:r>
          </a:p>
          <a:p>
            <a:pPr marL="0" marR="0" lvl="0" indent="0" algn="ctr" defTabSz="914400" rtl="0" eaLnBrk="1" fontAlgn="base" latinLnBrk="0" hangingPunct="1">
              <a:lnSpc>
                <a:spcPct val="100000"/>
              </a:lnSpc>
              <a:spcBef>
                <a:spcPct val="0"/>
              </a:spcBef>
              <a:spcAft>
                <a:spcPct val="0"/>
              </a:spcAft>
              <a:buClrTx/>
              <a:buSzTx/>
              <a:buFontTx/>
              <a:buNone/>
              <a:tabLst/>
            </a:pPr>
            <a:endParaRPr lang="pl-PL" sz="2400" b="1" dirty="0">
              <a:latin typeface="Arial" pitchFamily="34" charset="0"/>
              <a:ea typeface="Times New Roman" pitchFamily="18" charset="0"/>
            </a:endParaRPr>
          </a:p>
          <a:p>
            <a:pPr marL="0" marR="0" lvl="0" indent="0" algn="ctr" defTabSz="914400" rtl="0" eaLnBrk="1" fontAlgn="base" latinLnBrk="0" hangingPunct="1">
              <a:lnSpc>
                <a:spcPct val="100000"/>
              </a:lnSpc>
              <a:spcBef>
                <a:spcPct val="0"/>
              </a:spcBef>
              <a:spcAft>
                <a:spcPct val="0"/>
              </a:spcAft>
              <a:buClrTx/>
              <a:buSzTx/>
              <a:buFontTx/>
              <a:buNone/>
              <a:tabLst/>
            </a:pPr>
            <a:endParaRPr kumimoji="0" lang="pl-PL" sz="2400" b="1"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Dla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k</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1 jest to średnia arytmetyczna,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Dla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k</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-1 jest to średnia harmoniczna,</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2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Dla </a:t>
            </a:r>
            <a:r>
              <a:rPr kumimoji="0" lang="pl-PL" sz="1400" b="0" i="1" u="none" strike="noStrike" cap="none" normalizeH="0" baseline="0" dirty="0" smtClean="0">
                <a:ln>
                  <a:noFill/>
                </a:ln>
                <a:solidFill>
                  <a:schemeClr val="tx1"/>
                </a:solidFill>
                <a:effectLst/>
                <a:latin typeface="Arial" pitchFamily="34" charset="0"/>
                <a:ea typeface="Times New Roman" pitchFamily="18" charset="0"/>
              </a:rPr>
              <a:t>k</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 2 jest to </a:t>
            </a:r>
            <a:r>
              <a:rPr kumimoji="0" lang="pl-PL" sz="1400" b="1" i="0" u="none" strike="noStrike" cap="none" normalizeH="0" baseline="0" dirty="0" smtClean="0">
                <a:ln>
                  <a:noFill/>
                </a:ln>
                <a:solidFill>
                  <a:schemeClr val="tx1"/>
                </a:solidFill>
                <a:effectLst/>
                <a:latin typeface="Arial" pitchFamily="34" charset="0"/>
                <a:ea typeface="Times New Roman" pitchFamily="18" charset="0"/>
              </a:rPr>
              <a:t>średnia kwadratowa</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1"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1" u="none" strike="noStrike" cap="none" normalizeH="0" baseline="0" dirty="0" smtClean="0">
                <a:ln>
                  <a:noFill/>
                </a:ln>
                <a:solidFill>
                  <a:schemeClr val="tx1"/>
                </a:solidFill>
                <a:effectLst/>
                <a:latin typeface="Arial" pitchFamily="34" charset="0"/>
                <a:cs typeface="Arial" pitchFamily="34" charset="0"/>
              </a:rPr>
              <a:t>Twierdzenie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u="none" strike="noStrike" cap="none" normalizeH="0" baseline="0" dirty="0" smtClean="0">
              <a:ln>
                <a:noFill/>
              </a:ln>
              <a:solidFill>
                <a:schemeClr val="tx1"/>
              </a:solidFill>
              <a:effectLst/>
              <a:latin typeface="Arial" pitchFamily="34"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Dla dowolnych liczb rzeczywistych dodatnich x</a:t>
            </a:r>
            <a:r>
              <a:rPr kumimoji="0" lang="pl-PL" sz="140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1</a:t>
            </a: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x</a:t>
            </a:r>
            <a:r>
              <a:rPr kumimoji="0" lang="pl-PL" sz="140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2</a:t>
            </a: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x</a:t>
            </a:r>
            <a:r>
              <a:rPr kumimoji="0" lang="pl-PL" sz="1400" u="none" strike="noStrike" cap="none" normalizeH="0" baseline="-30000" dirty="0" smtClean="0">
                <a:ln>
                  <a:noFill/>
                </a:ln>
                <a:solidFill>
                  <a:schemeClr val="tx1"/>
                </a:solidFill>
                <a:effectLst/>
                <a:latin typeface="Arial" pitchFamily="34" charset="0"/>
                <a:ea typeface="Times New Roman" pitchFamily="18" charset="0"/>
                <a:cs typeface="Arial" pitchFamily="34" charset="0"/>
              </a:rPr>
              <a:t>3</a:t>
            </a: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 , </a:t>
            </a:r>
            <a:r>
              <a:rPr kumimoji="0" lang="pl-PL" sz="1400" u="none" strike="noStrike" cap="none" normalizeH="0" baseline="0" dirty="0" err="1" smtClean="0">
                <a:ln>
                  <a:noFill/>
                </a:ln>
                <a:solidFill>
                  <a:schemeClr val="tx1"/>
                </a:solidFill>
                <a:effectLst/>
                <a:latin typeface="Arial" pitchFamily="34" charset="0"/>
                <a:ea typeface="Times New Roman" pitchFamily="18" charset="0"/>
                <a:cs typeface="Arial" pitchFamily="34" charset="0"/>
              </a:rPr>
              <a:t>x</a:t>
            </a:r>
            <a:r>
              <a:rPr kumimoji="0" lang="pl-PL" sz="1400" u="none" strike="noStrike" cap="none" normalizeH="0" baseline="-30000" dirty="0" err="1" smtClean="0">
                <a:ln>
                  <a:noFill/>
                </a:ln>
                <a:solidFill>
                  <a:schemeClr val="tx1"/>
                </a:solidFill>
                <a:effectLst/>
                <a:latin typeface="Arial" pitchFamily="34" charset="0"/>
                <a:ea typeface="Times New Roman" pitchFamily="18" charset="0"/>
                <a:cs typeface="Arial" pitchFamily="34" charset="0"/>
              </a:rPr>
              <a:t>n</a:t>
            </a:r>
            <a:r>
              <a:rPr kumimoji="0" lang="pl-PL" sz="140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   zachodzą nierówności </a:t>
            </a:r>
            <a:endParaRPr kumimoji="0" lang="pl-PL" sz="1200" u="none" strike="noStrike" cap="none" normalizeH="0" baseline="0" dirty="0" smtClean="0">
              <a:ln>
                <a:noFill/>
              </a:ln>
              <a:solidFill>
                <a:schemeClr val="tx1"/>
              </a:solidFill>
              <a:effectLst/>
              <a:latin typeface="Arial" pitchFamily="34" charset="0"/>
              <a:ea typeface="Times New Roman" pitchFamily="18" charset="0"/>
              <a:cs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u="none" strike="noStrike" cap="none" normalizeH="0" baseline="0" dirty="0" smtClean="0">
              <a:ln>
                <a:noFill/>
              </a:ln>
              <a:solidFill>
                <a:schemeClr val="tx1"/>
              </a:solidFill>
              <a:effectLst/>
              <a:latin typeface="Arial" pitchFamily="34" charset="0"/>
              <a:cs typeface="Arial" pitchFamily="34" charset="0"/>
            </a:endParaRPr>
          </a:p>
        </p:txBody>
      </p:sp>
      <p:graphicFrame>
        <p:nvGraphicFramePr>
          <p:cNvPr id="36865" name="Object 1"/>
          <p:cNvGraphicFramePr>
            <a:graphicFrameLocks noChangeAspect="1"/>
          </p:cNvGraphicFramePr>
          <p:nvPr/>
        </p:nvGraphicFramePr>
        <p:xfrm>
          <a:off x="3635896" y="5085184"/>
          <a:ext cx="1074738" cy="365125"/>
        </p:xfrm>
        <a:graphic>
          <a:graphicData uri="http://schemas.openxmlformats.org/presentationml/2006/ole">
            <mc:AlternateContent xmlns:mc="http://schemas.openxmlformats.org/markup-compatibility/2006">
              <mc:Choice xmlns:v="urn:schemas-microsoft-com:vml" Requires="v">
                <p:oleObj spid="_x0000_s36866" name="Równanie" r:id="rId3" imgW="710891" imgH="241195" progId="Equation.3">
                  <p:embed/>
                </p:oleObj>
              </mc:Choice>
              <mc:Fallback>
                <p:oleObj name="Równanie" r:id="rId3" imgW="710891" imgH="241195"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5896" y="5085184"/>
                        <a:ext cx="1074738" cy="3651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6867" name="Rectangle 3"/>
          <p:cNvSpPr>
            <a:spLocks noChangeArrowheads="1"/>
          </p:cNvSpPr>
          <p:nvPr/>
        </p:nvSpPr>
        <p:spPr bwMode="auto">
          <a:xfrm>
            <a:off x="0" y="5733256"/>
            <a:ext cx="91440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u="none" strike="noStrike" cap="none" normalizeH="0" baseline="0" dirty="0" smtClean="0">
                <a:ln>
                  <a:noFill/>
                </a:ln>
                <a:solidFill>
                  <a:schemeClr val="tx1"/>
                </a:solidFill>
                <a:effectLst/>
                <a:latin typeface="Arial" pitchFamily="34" charset="0"/>
                <a:ea typeface="Times New Roman" pitchFamily="18" charset="0"/>
              </a:rPr>
              <a:t>przy czym równość zachodzi wtedy i tylko wtedy, gdy x</a:t>
            </a:r>
            <a:r>
              <a:rPr kumimoji="0" lang="pl-PL" sz="1400" u="none" strike="noStrike" cap="none" normalizeH="0" baseline="-30000" dirty="0" smtClean="0">
                <a:ln>
                  <a:noFill/>
                </a:ln>
                <a:solidFill>
                  <a:schemeClr val="tx1"/>
                </a:solidFill>
                <a:effectLst/>
                <a:latin typeface="Arial" pitchFamily="34" charset="0"/>
                <a:ea typeface="Times New Roman" pitchFamily="18" charset="0"/>
              </a:rPr>
              <a:t>1</a:t>
            </a:r>
            <a:r>
              <a:rPr kumimoji="0" lang="pl-PL" sz="1400" u="none" strike="noStrike" cap="none" normalizeH="0" baseline="0" dirty="0" smtClean="0">
                <a:ln>
                  <a:noFill/>
                </a:ln>
                <a:solidFill>
                  <a:schemeClr val="tx1"/>
                </a:solidFill>
                <a:effectLst/>
                <a:latin typeface="Arial" pitchFamily="34" charset="0"/>
                <a:ea typeface="Times New Roman" pitchFamily="18" charset="0"/>
              </a:rPr>
              <a:t> = x</a:t>
            </a:r>
            <a:r>
              <a:rPr kumimoji="0" lang="pl-PL" sz="1400" u="none" strike="noStrike" cap="none" normalizeH="0" baseline="-30000" dirty="0" smtClean="0">
                <a:ln>
                  <a:noFill/>
                </a:ln>
                <a:solidFill>
                  <a:schemeClr val="tx1"/>
                </a:solidFill>
                <a:effectLst/>
                <a:latin typeface="Arial" pitchFamily="34" charset="0"/>
                <a:ea typeface="Times New Roman" pitchFamily="18" charset="0"/>
              </a:rPr>
              <a:t>2 </a:t>
            </a:r>
            <a:r>
              <a:rPr kumimoji="0" lang="pl-PL" sz="1400" u="none" strike="noStrike" cap="none" normalizeH="0" baseline="0" dirty="0" smtClean="0">
                <a:ln>
                  <a:noFill/>
                </a:ln>
                <a:solidFill>
                  <a:schemeClr val="tx1"/>
                </a:solidFill>
                <a:effectLst/>
                <a:latin typeface="Arial" pitchFamily="34" charset="0"/>
                <a:ea typeface="Times New Roman" pitchFamily="18" charset="0"/>
              </a:rPr>
              <a:t>= x</a:t>
            </a:r>
            <a:r>
              <a:rPr kumimoji="0" lang="pl-PL" sz="1400" u="none" strike="noStrike" cap="none" normalizeH="0" baseline="-30000" dirty="0" smtClean="0">
                <a:ln>
                  <a:noFill/>
                </a:ln>
                <a:solidFill>
                  <a:schemeClr val="tx1"/>
                </a:solidFill>
                <a:effectLst/>
                <a:latin typeface="Arial" pitchFamily="34" charset="0"/>
                <a:ea typeface="Times New Roman" pitchFamily="18" charset="0"/>
              </a:rPr>
              <a:t>3 </a:t>
            </a:r>
            <a:r>
              <a:rPr kumimoji="0" lang="pl-PL" sz="1400" u="none" strike="noStrike" cap="none" normalizeH="0" baseline="0" dirty="0" smtClean="0">
                <a:ln>
                  <a:noFill/>
                </a:ln>
                <a:solidFill>
                  <a:schemeClr val="tx1"/>
                </a:solidFill>
                <a:effectLst/>
                <a:latin typeface="Arial" pitchFamily="34" charset="0"/>
                <a:ea typeface="Times New Roman" pitchFamily="18" charset="0"/>
              </a:rPr>
              <a:t>= ... = </a:t>
            </a:r>
            <a:r>
              <a:rPr kumimoji="0" lang="pl-PL" sz="1400" u="none" strike="noStrike" cap="none" normalizeH="0" baseline="0" dirty="0" err="1" smtClean="0">
                <a:ln>
                  <a:noFill/>
                </a:ln>
                <a:solidFill>
                  <a:schemeClr val="tx1"/>
                </a:solidFill>
                <a:effectLst/>
                <a:latin typeface="Arial" pitchFamily="34" charset="0"/>
                <a:ea typeface="Times New Roman" pitchFamily="18" charset="0"/>
              </a:rPr>
              <a:t>x</a:t>
            </a:r>
            <a:r>
              <a:rPr kumimoji="0" lang="pl-PL" sz="1400" u="none" strike="noStrike" cap="none" normalizeH="0" baseline="-30000" dirty="0" err="1" smtClean="0">
                <a:ln>
                  <a:noFill/>
                </a:ln>
                <a:solidFill>
                  <a:schemeClr val="tx1"/>
                </a:solidFill>
                <a:effectLst/>
                <a:latin typeface="Arial" pitchFamily="34" charset="0"/>
                <a:ea typeface="Times New Roman" pitchFamily="18" charset="0"/>
              </a:rPr>
              <a:t>n</a:t>
            </a:r>
            <a:r>
              <a:rPr kumimoji="0" lang="pl-PL" sz="1400" u="none" strike="noStrike" cap="none" normalizeH="0" baseline="0" dirty="0" smtClean="0">
                <a:ln>
                  <a:noFill/>
                </a:ln>
                <a:solidFill>
                  <a:schemeClr val="tx1"/>
                </a:solidFill>
                <a:effectLst/>
                <a:latin typeface="Arial" pitchFamily="34" charset="0"/>
                <a:ea typeface="Times New Roman" pitchFamily="18" charset="0"/>
              </a:rPr>
              <a:t>. </a:t>
            </a:r>
            <a:endParaRPr kumimoji="0" lang="pl-PL" sz="180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5" name="Rectangle 1"/>
          <p:cNvSpPr>
            <a:spLocks noChangeArrowheads="1"/>
          </p:cNvSpPr>
          <p:nvPr/>
        </p:nvSpPr>
        <p:spPr bwMode="auto">
          <a:xfrm>
            <a:off x="0" y="1988840"/>
            <a:ext cx="8676456" cy="360098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ctr" defTabSz="914400" rtl="0" eaLnBrk="1" fontAlgn="base" latinLnBrk="0" hangingPunct="1">
              <a:lnSpc>
                <a:spcPct val="100000"/>
              </a:lnSpc>
              <a:spcBef>
                <a:spcPct val="0"/>
              </a:spcBef>
              <a:spcAft>
                <a:spcPct val="0"/>
              </a:spcAft>
              <a:buClrTx/>
              <a:buSzTx/>
              <a:buFontTx/>
              <a:buNone/>
              <a:tabLst>
                <a:tab pos="539750" algn="l"/>
              </a:tabLst>
            </a:pPr>
            <a:r>
              <a:rPr kumimoji="0" lang="pl-PL" b="1" i="0" u="none" strike="noStrike" cap="none" normalizeH="0" baseline="0" dirty="0" smtClean="0">
                <a:ln>
                  <a:noFill/>
                </a:ln>
                <a:solidFill>
                  <a:schemeClr val="tx1"/>
                </a:solidFill>
                <a:effectLst/>
                <a:latin typeface="Arial" pitchFamily="34" charset="0"/>
                <a:ea typeface="Times New Roman" pitchFamily="18" charset="0"/>
              </a:rPr>
              <a:t>PROGRAMOWANIE LINIOWE</a:t>
            </a:r>
          </a:p>
          <a:p>
            <a:pPr marL="0" marR="0" lvl="0" indent="449263" algn="just" defTabSz="914400" rtl="0" eaLnBrk="1" fontAlgn="base" latinLnBrk="0" hangingPunct="1">
              <a:lnSpc>
                <a:spcPct val="100000"/>
              </a:lnSpc>
              <a:spcBef>
                <a:spcPct val="0"/>
              </a:spcBef>
              <a:spcAft>
                <a:spcPct val="0"/>
              </a:spcAft>
              <a:buClrTx/>
              <a:buSzTx/>
              <a:buFontTx/>
              <a:buNone/>
              <a:tabLst>
                <a:tab pos="539750" algn="l"/>
              </a:tabLst>
            </a:pPr>
            <a:endParaRPr lang="pl-PL" sz="1400" b="1" dirty="0">
              <a:latin typeface="Arial" pitchFamily="34" charset="0"/>
            </a:endParaRPr>
          </a:p>
          <a:p>
            <a:pPr marL="0" marR="0" lvl="0" indent="449263" algn="just" defTabSz="914400" rtl="0" eaLnBrk="1" fontAlgn="base" latinLnBrk="0" hangingPunct="1">
              <a:lnSpc>
                <a:spcPct val="100000"/>
              </a:lnSpc>
              <a:spcBef>
                <a:spcPct val="0"/>
              </a:spcBef>
              <a:spcAft>
                <a:spcPct val="0"/>
              </a:spcAft>
              <a:buClrTx/>
              <a:buSzTx/>
              <a:buFontTx/>
              <a:buNone/>
              <a:tabLst>
                <a:tab pos="539750" algn="l"/>
              </a:tabLst>
            </a:pPr>
            <a:endParaRPr kumimoji="0" lang="pl-PL" sz="1400" b="1" i="0" u="none" strike="noStrike" cap="none" normalizeH="0" baseline="0" dirty="0" smtClean="0">
              <a:ln>
                <a:noFill/>
              </a:ln>
              <a:solidFill>
                <a:schemeClr val="tx1"/>
              </a:solidFill>
              <a:effectLst/>
              <a:latin typeface="Arial" pitchFamily="34" charset="0"/>
            </a:endParaRPr>
          </a:p>
          <a:p>
            <a:pPr marL="0" marR="0" lvl="0" indent="449263" algn="just" defTabSz="914400" rtl="0" eaLnBrk="1" fontAlgn="base" latinLnBrk="0" hangingPunct="1">
              <a:lnSpc>
                <a:spcPct val="100000"/>
              </a:lnSpc>
              <a:spcBef>
                <a:spcPct val="0"/>
              </a:spcBef>
              <a:spcAft>
                <a:spcPct val="0"/>
              </a:spcAft>
              <a:buClrTx/>
              <a:buSzTx/>
              <a:buFontTx/>
              <a:buNone/>
              <a:tabLst>
                <a:tab pos="53975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Zadania programowania liniowego (PL) są zagadnieniami wyznaczania decyzji optymalnych przy ograniczonej swobodzie wyboru decyzji.</a:t>
            </a: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kumimoji="0" lang="pl-PL" sz="1400" b="0" i="0" u="none" strike="noStrike" cap="none" normalizeH="0" baseline="0" dirty="0" smtClean="0">
              <a:ln>
                <a:noFill/>
              </a:ln>
              <a:solidFill>
                <a:schemeClr val="tx1"/>
              </a:solidFill>
              <a:effectLst/>
              <a:latin typeface="Arial" pitchFamily="34" charset="0"/>
              <a:ea typeface="Times New Roman" pitchFamily="18"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53975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Etapy rozwiązywania zagadnienia PL:</a:t>
            </a:r>
          </a:p>
          <a:p>
            <a:pPr lvl="1" algn="just" eaLnBrk="0" fontAlgn="base" hangingPunct="0">
              <a:spcBef>
                <a:spcPct val="0"/>
              </a:spcBef>
              <a:spcAft>
                <a:spcPct val="0"/>
              </a:spcAft>
              <a:tabLst>
                <a:tab pos="539750" algn="l"/>
              </a:tabLst>
            </a:pPr>
            <a:endParaRPr kumimoji="0" lang="pl-PL" sz="6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buFontTx/>
              <a:buChar char="•"/>
              <a:tabLst>
                <a:tab pos="53975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określenie zmiennych decyzyjnych,</a:t>
            </a:r>
          </a:p>
          <a:p>
            <a:pPr lvl="1" algn="just" eaLnBrk="0" fontAlgn="base" hangingPunct="0">
              <a:spcBef>
                <a:spcPct val="0"/>
              </a:spcBef>
              <a:spcAft>
                <a:spcPct val="0"/>
              </a:spcAft>
              <a:buFontTx/>
              <a:buChar char="•"/>
              <a:tabLst>
                <a:tab pos="539750" algn="l"/>
              </a:tabLst>
            </a:pPr>
            <a:endParaRPr kumimoji="0" lang="pl-PL" sz="6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buFontTx/>
              <a:buChar char="•"/>
              <a:tabLst>
                <a:tab pos="53975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określenie ograniczeń,</a:t>
            </a:r>
          </a:p>
          <a:p>
            <a:pPr lvl="1" algn="just" eaLnBrk="0" fontAlgn="base" hangingPunct="0">
              <a:spcBef>
                <a:spcPct val="0"/>
              </a:spcBef>
              <a:spcAft>
                <a:spcPct val="0"/>
              </a:spcAft>
              <a:buFontTx/>
              <a:buChar char="•"/>
              <a:tabLst>
                <a:tab pos="539750" algn="l"/>
              </a:tabLst>
            </a:pPr>
            <a:endParaRPr kumimoji="0" lang="pl-PL" sz="6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buFontTx/>
              <a:buChar char="•"/>
              <a:tabLst>
                <a:tab pos="53975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określenie funkcji celu i kryteriów optymalizacji,</a:t>
            </a:r>
          </a:p>
          <a:p>
            <a:pPr lvl="1" algn="just" eaLnBrk="0" fontAlgn="base" hangingPunct="0">
              <a:spcBef>
                <a:spcPct val="0"/>
              </a:spcBef>
              <a:spcAft>
                <a:spcPct val="0"/>
              </a:spcAft>
              <a:buFontTx/>
              <a:buChar char="•"/>
              <a:tabLst>
                <a:tab pos="539750" algn="l"/>
              </a:tabLst>
            </a:pPr>
            <a:endParaRPr kumimoji="0" lang="pl-PL" sz="6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buFontTx/>
              <a:buChar char="•"/>
              <a:tabLst>
                <a:tab pos="53975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wyznaczenie zbioru rozwiązań dopuszczalnych (tzn. rozwiązań spełniających ograniczenia),</a:t>
            </a:r>
          </a:p>
          <a:p>
            <a:pPr lvl="1" algn="just" eaLnBrk="0" fontAlgn="base" hangingPunct="0">
              <a:spcBef>
                <a:spcPct val="0"/>
              </a:spcBef>
              <a:spcAft>
                <a:spcPct val="0"/>
              </a:spcAft>
              <a:buFontTx/>
              <a:buChar char="•"/>
              <a:tabLst>
                <a:tab pos="539750" algn="l"/>
              </a:tabLst>
            </a:pPr>
            <a:endParaRPr kumimoji="0" lang="pl-PL" sz="6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buFontTx/>
              <a:buChar char="•"/>
              <a:tabLst>
                <a:tab pos="53975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wyznaczenie rozwiązań optymalnych (tzn. rozwiązań dopuszczalnych optymalizujących wartość funkcji celu).</a:t>
            </a:r>
            <a:endParaRPr kumimoji="0" lang="pl-PL" b="0" i="0" u="none" strike="noStrike" cap="none" normalizeH="0" baseline="0" dirty="0" smtClean="0">
              <a:ln>
                <a:noFill/>
              </a:ln>
              <a:solidFill>
                <a:schemeClr val="tx1"/>
              </a:solidFill>
              <a:effectLst/>
              <a:latin typeface="Arial" pitchFamily="34" charset="0"/>
            </a:endParaRPr>
          </a:p>
        </p:txBody>
      </p:sp>
      <p:sp>
        <p:nvSpPr>
          <p:cNvPr id="41986" name="Rectangle 2"/>
          <p:cNvSpPr>
            <a:spLocks noChangeArrowheads="1"/>
          </p:cNvSpPr>
          <p:nvPr/>
        </p:nvSpPr>
        <p:spPr bwMode="auto">
          <a:xfrm>
            <a:off x="0" y="5877272"/>
            <a:ext cx="9144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Jeśli w zadaniu decyzyjnym występują dwie zmienne decyzyjne, zagadnienie możemy rozwiązać metodą graficzną na płaszczyźnie.</a:t>
            </a: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251520" y="1556792"/>
            <a:ext cx="8136904" cy="3323987"/>
          </a:xfrm>
          <a:prstGeom prst="rect">
            <a:avLst/>
          </a:prstGeom>
          <a:noFill/>
        </p:spPr>
        <p:txBody>
          <a:bodyPr wrap="square" rtlCol="0">
            <a:spAutoFit/>
          </a:bodyPr>
          <a:lstStyle/>
          <a:p>
            <a:r>
              <a:rPr lang="pl-PL" sz="1400" b="1" dirty="0" smtClean="0">
                <a:latin typeface="Arial" pitchFamily="34" charset="0"/>
                <a:cs typeface="Arial" pitchFamily="34" charset="0"/>
              </a:rPr>
              <a:t>Przykład</a:t>
            </a:r>
          </a:p>
          <a:p>
            <a:pPr algn="just"/>
            <a:endParaRPr lang="pl-PL" sz="1400" b="1" dirty="0">
              <a:latin typeface="Arial" pitchFamily="34" charset="0"/>
              <a:cs typeface="Arial" pitchFamily="34" charset="0"/>
            </a:endParaRPr>
          </a:p>
          <a:p>
            <a:pPr algn="just"/>
            <a:r>
              <a:rPr lang="pl-PL" sz="1400" i="1" dirty="0" smtClean="0">
                <a:latin typeface="Arial" pitchFamily="34" charset="0"/>
                <a:cs typeface="Arial" pitchFamily="34" charset="0"/>
              </a:rPr>
              <a:t>	Zakład </a:t>
            </a:r>
            <a:r>
              <a:rPr lang="pl-PL" sz="1400" i="1" dirty="0">
                <a:latin typeface="Arial" pitchFamily="34" charset="0"/>
                <a:cs typeface="Arial" pitchFamily="34" charset="0"/>
              </a:rPr>
              <a:t>wytwarza produkty A i B za pomocą maszyn I </a:t>
            </a:r>
            <a:r>
              <a:rPr lang="pl-PL" sz="1400" i="1" dirty="0" err="1">
                <a:latin typeface="Arial" pitchFamily="34" charset="0"/>
                <a:cs typeface="Arial" pitchFamily="34" charset="0"/>
              </a:rPr>
              <a:t>i</a:t>
            </a:r>
            <a:r>
              <a:rPr lang="pl-PL" sz="1400" i="1" dirty="0">
                <a:latin typeface="Arial" pitchFamily="34" charset="0"/>
                <a:cs typeface="Arial" pitchFamily="34" charset="0"/>
              </a:rPr>
              <a:t> II (linia produkcyjna). Do wyprodukowania 1 szt. produktu A maszyna I musi pracować 10 min., a </a:t>
            </a:r>
            <a:r>
              <a:rPr lang="pl-PL" sz="1400" i="1" dirty="0" err="1">
                <a:latin typeface="Arial" pitchFamily="34" charset="0"/>
                <a:cs typeface="Arial" pitchFamily="34" charset="0"/>
              </a:rPr>
              <a:t>II-ga</a:t>
            </a:r>
            <a:r>
              <a:rPr lang="pl-PL" sz="1400" i="1" dirty="0">
                <a:latin typeface="Arial" pitchFamily="34" charset="0"/>
                <a:cs typeface="Arial" pitchFamily="34" charset="0"/>
              </a:rPr>
              <a:t> 8 minut. Do wyprodukowania 1 szt. produktu B maszyna I musi pracować 5 min., a druga maszyna 16 minut</a:t>
            </a:r>
            <a:r>
              <a:rPr lang="pl-PL" sz="1400" i="1" dirty="0" smtClean="0">
                <a:latin typeface="Arial" pitchFamily="34" charset="0"/>
                <a:cs typeface="Arial" pitchFamily="34" charset="0"/>
              </a:rPr>
              <a:t>.</a:t>
            </a:r>
            <a:endParaRPr lang="pl-PL" sz="1400" i="1" dirty="0">
              <a:latin typeface="Arial" pitchFamily="34" charset="0"/>
              <a:cs typeface="Arial" pitchFamily="34" charset="0"/>
            </a:endParaRPr>
          </a:p>
          <a:p>
            <a:pPr algn="just"/>
            <a:r>
              <a:rPr lang="pl-PL" sz="1400" i="1" dirty="0" smtClean="0">
                <a:latin typeface="Arial" pitchFamily="34" charset="0"/>
                <a:cs typeface="Arial" pitchFamily="34" charset="0"/>
              </a:rPr>
              <a:t>	Maksymalny </a:t>
            </a:r>
            <a:r>
              <a:rPr lang="pl-PL" sz="1400" i="1" dirty="0">
                <a:latin typeface="Arial" pitchFamily="34" charset="0"/>
                <a:cs typeface="Arial" pitchFamily="34" charset="0"/>
              </a:rPr>
              <a:t>czas pracy dziennej maszyny I wynosi 700 minut a maszyny II 1280 minut. </a:t>
            </a:r>
          </a:p>
          <a:p>
            <a:pPr algn="just"/>
            <a:r>
              <a:rPr lang="pl-PL" sz="1400" i="1" dirty="0" smtClean="0">
                <a:latin typeface="Arial" pitchFamily="34" charset="0"/>
                <a:cs typeface="Arial" pitchFamily="34" charset="0"/>
              </a:rPr>
              <a:t>	Jak </a:t>
            </a:r>
            <a:r>
              <a:rPr lang="pl-PL" sz="1400" i="1" dirty="0">
                <a:latin typeface="Arial" pitchFamily="34" charset="0"/>
                <a:cs typeface="Arial" pitchFamily="34" charset="0"/>
              </a:rPr>
              <a:t>zorganizować produkcję aby otrzymać największy zysk, jeżeli zysk ze sprzedaży 1 szt. produktu A wynosi 12 zł a zysk ze sprzedaży 1 szt. produktu B wynosi 10zł</a:t>
            </a:r>
          </a:p>
          <a:p>
            <a:r>
              <a:rPr lang="pl-PL" sz="1400" dirty="0">
                <a:latin typeface="Arial" pitchFamily="34" charset="0"/>
                <a:cs typeface="Arial" pitchFamily="34" charset="0"/>
              </a:rPr>
              <a:t> </a:t>
            </a:r>
          </a:p>
          <a:p>
            <a:r>
              <a:rPr lang="pl-PL" sz="1400" dirty="0">
                <a:latin typeface="Arial" pitchFamily="34" charset="0"/>
                <a:cs typeface="Arial" pitchFamily="34" charset="0"/>
              </a:rPr>
              <a:t>Określamy zmienne</a:t>
            </a:r>
            <a:r>
              <a:rPr lang="pl-PL" sz="1400" dirty="0" smtClean="0">
                <a:latin typeface="Arial" pitchFamily="34" charset="0"/>
                <a:cs typeface="Arial" pitchFamily="34" charset="0"/>
              </a:rPr>
              <a:t>:</a:t>
            </a:r>
          </a:p>
          <a:p>
            <a:endParaRPr lang="pl-PL" sz="1400" dirty="0">
              <a:latin typeface="Arial" pitchFamily="34" charset="0"/>
              <a:cs typeface="Arial" pitchFamily="34" charset="0"/>
            </a:endParaRPr>
          </a:p>
          <a:p>
            <a:pPr lvl="2"/>
            <a:r>
              <a:rPr lang="pl-PL" sz="1400" dirty="0">
                <a:latin typeface="Arial" pitchFamily="34" charset="0"/>
                <a:cs typeface="Arial" pitchFamily="34" charset="0"/>
              </a:rPr>
              <a:t>x</a:t>
            </a:r>
            <a:r>
              <a:rPr lang="pl-PL" sz="1400" baseline="-25000" dirty="0">
                <a:latin typeface="Arial" pitchFamily="34" charset="0"/>
                <a:cs typeface="Arial" pitchFamily="34" charset="0"/>
              </a:rPr>
              <a:t>1</a:t>
            </a:r>
            <a:r>
              <a:rPr lang="pl-PL" sz="1400" dirty="0">
                <a:latin typeface="Arial" pitchFamily="34" charset="0"/>
                <a:cs typeface="Arial" pitchFamily="34" charset="0"/>
              </a:rPr>
              <a:t> – wielkość produkcji (szt.) A</a:t>
            </a:r>
          </a:p>
          <a:p>
            <a:pPr lvl="2"/>
            <a:r>
              <a:rPr lang="pl-PL" sz="1400" dirty="0">
                <a:latin typeface="Arial" pitchFamily="34" charset="0"/>
                <a:cs typeface="Arial" pitchFamily="34" charset="0"/>
              </a:rPr>
              <a:t>x</a:t>
            </a:r>
            <a:r>
              <a:rPr lang="pl-PL" sz="1400" baseline="-25000" dirty="0">
                <a:latin typeface="Arial" pitchFamily="34" charset="0"/>
                <a:cs typeface="Arial" pitchFamily="34" charset="0"/>
              </a:rPr>
              <a:t>2</a:t>
            </a:r>
            <a:r>
              <a:rPr lang="pl-PL" sz="1400" dirty="0">
                <a:latin typeface="Arial" pitchFamily="34" charset="0"/>
                <a:cs typeface="Arial" pitchFamily="34" charset="0"/>
              </a:rPr>
              <a:t> – wielkość produkcji (szt.) </a:t>
            </a:r>
            <a:r>
              <a:rPr lang="pl-PL" sz="1400" dirty="0" smtClean="0">
                <a:latin typeface="Arial" pitchFamily="34" charset="0"/>
                <a:cs typeface="Arial" pitchFamily="34" charset="0"/>
              </a:rPr>
              <a:t>B</a:t>
            </a:r>
          </a:p>
          <a:p>
            <a:endParaRPr lang="pl-PL" sz="1400" dirty="0">
              <a:latin typeface="Arial" pitchFamily="34" charset="0"/>
              <a:cs typeface="Arial" pitchFamily="34" charset="0"/>
            </a:endParaRPr>
          </a:p>
          <a:p>
            <a:r>
              <a:rPr lang="pl-PL" sz="1400" dirty="0">
                <a:latin typeface="Arial" pitchFamily="34" charset="0"/>
                <a:cs typeface="Arial" pitchFamily="34" charset="0"/>
              </a:rPr>
              <a:t>Wielkości dane w zadaniu możemy zestawić w tabeli</a:t>
            </a:r>
            <a:r>
              <a:rPr lang="pl-PL" sz="1400" dirty="0" smtClean="0">
                <a:latin typeface="Arial" pitchFamily="34" charset="0"/>
                <a:cs typeface="Arial" pitchFamily="34" charset="0"/>
              </a:rPr>
              <a:t>.</a:t>
            </a:r>
          </a:p>
        </p:txBody>
      </p:sp>
      <p:graphicFrame>
        <p:nvGraphicFramePr>
          <p:cNvPr id="3" name="Tabela 2"/>
          <p:cNvGraphicFramePr>
            <a:graphicFrameLocks noGrp="1"/>
          </p:cNvGraphicFramePr>
          <p:nvPr/>
        </p:nvGraphicFramePr>
        <p:xfrm>
          <a:off x="1187624" y="5229200"/>
          <a:ext cx="5849620" cy="853440"/>
        </p:xfrm>
        <a:graphic>
          <a:graphicData uri="http://schemas.openxmlformats.org/drawingml/2006/table">
            <a:tbl>
              <a:tblPr/>
              <a:tblGrid>
                <a:gridCol w="1462405"/>
                <a:gridCol w="1462405"/>
                <a:gridCol w="1644650"/>
                <a:gridCol w="1280160"/>
              </a:tblGrid>
              <a:tr h="0">
                <a:tc>
                  <a:txBody>
                    <a:bodyPr/>
                    <a:lstStyle/>
                    <a:p>
                      <a:pPr algn="just">
                        <a:spcAft>
                          <a:spcPts val="0"/>
                        </a:spcAft>
                      </a:pPr>
                      <a:r>
                        <a:rPr lang="pl-PL" sz="1400" dirty="0">
                          <a:latin typeface="Times New Roman"/>
                          <a:ea typeface="Times New Roman"/>
                        </a:rPr>
                        <a:t>Produkt</a:t>
                      </a:r>
                      <a:endParaRPr lang="pl-PL" sz="1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Maszyna I</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Maszyna II</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dirty="0">
                          <a:latin typeface="Times New Roman"/>
                          <a:ea typeface="Times New Roman"/>
                        </a:rPr>
                        <a:t>Zysk</a:t>
                      </a:r>
                      <a:endParaRPr lang="pl-PL" sz="1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pl-PL" sz="1400">
                          <a:latin typeface="Times New Roman"/>
                          <a:ea typeface="Times New Roman"/>
                        </a:rPr>
                        <a:t>A</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10 min.</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8 min.</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12 zł</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pl-PL" sz="1400">
                          <a:latin typeface="Times New Roman"/>
                          <a:ea typeface="Times New Roman"/>
                        </a:rPr>
                        <a:t>B</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5 min.</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16 min.</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10 zł</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pPr>
                      <a:r>
                        <a:rPr lang="pl-PL" sz="1400">
                          <a:latin typeface="Times New Roman"/>
                          <a:ea typeface="Times New Roman"/>
                        </a:rPr>
                        <a:t>Max czas pracy</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700 min.</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a:latin typeface="Times New Roman"/>
                          <a:ea typeface="Times New Roman"/>
                        </a:rPr>
                        <a:t>1280 min.</a:t>
                      </a:r>
                      <a:endParaRPr lang="pl-PL" sz="120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pPr>
                      <a:r>
                        <a:rPr lang="pl-PL" sz="1400" dirty="0">
                          <a:latin typeface="Times New Roman"/>
                          <a:ea typeface="Times New Roman"/>
                        </a:rPr>
                        <a:t>Max</a:t>
                      </a:r>
                      <a:endParaRPr lang="pl-PL" sz="1200" dirty="0">
                        <a:latin typeface="Times New Roman"/>
                        <a:ea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ole tekstowe 1"/>
          <p:cNvSpPr txBox="1"/>
          <p:nvPr/>
        </p:nvSpPr>
        <p:spPr>
          <a:xfrm>
            <a:off x="251520" y="1412776"/>
            <a:ext cx="184731" cy="369332"/>
          </a:xfrm>
          <a:prstGeom prst="rect">
            <a:avLst/>
          </a:prstGeom>
          <a:noFill/>
        </p:spPr>
        <p:txBody>
          <a:bodyPr wrap="none" rtlCol="0">
            <a:spAutoFit/>
          </a:bodyPr>
          <a:lstStyle/>
          <a:p>
            <a:endParaRPr lang="pl-PL" dirty="0"/>
          </a:p>
        </p:txBody>
      </p:sp>
      <p:graphicFrame>
        <p:nvGraphicFramePr>
          <p:cNvPr id="39956" name="Object 20"/>
          <p:cNvGraphicFramePr>
            <a:graphicFrameLocks noChangeAspect="1"/>
          </p:cNvGraphicFramePr>
          <p:nvPr/>
        </p:nvGraphicFramePr>
        <p:xfrm>
          <a:off x="2771800" y="1988840"/>
          <a:ext cx="3208338" cy="815975"/>
        </p:xfrm>
        <a:graphic>
          <a:graphicData uri="http://schemas.openxmlformats.org/presentationml/2006/ole">
            <mc:AlternateContent xmlns:mc="http://schemas.openxmlformats.org/markup-compatibility/2006">
              <mc:Choice xmlns:v="urn:schemas-microsoft-com:vml" Requires="v">
                <p:oleObj spid="_x0000_s39957" name="Równanie" r:id="rId3" imgW="2832100" imgH="711200" progId="Equation.3">
                  <p:embed/>
                </p:oleObj>
              </mc:Choice>
              <mc:Fallback>
                <p:oleObj name="Równanie" r:id="rId3" imgW="2832100" imgH="711200" progId="Equation.3">
                  <p:embed/>
                  <p:pic>
                    <p:nvPicPr>
                      <p:cNvPr id="0" name="Picture 2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71800" y="1988840"/>
                        <a:ext cx="3208338" cy="8159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39955" name="Object 19"/>
          <p:cNvGraphicFramePr>
            <a:graphicFrameLocks noChangeAspect="1"/>
          </p:cNvGraphicFramePr>
          <p:nvPr/>
        </p:nvGraphicFramePr>
        <p:xfrm>
          <a:off x="2843808" y="3501008"/>
          <a:ext cx="2041525" cy="266700"/>
        </p:xfrm>
        <a:graphic>
          <a:graphicData uri="http://schemas.openxmlformats.org/presentationml/2006/ole">
            <mc:AlternateContent xmlns:mc="http://schemas.openxmlformats.org/markup-compatibility/2006">
              <mc:Choice xmlns:v="urn:schemas-microsoft-com:vml" Requires="v">
                <p:oleObj spid="_x0000_s39958" name="Równanie" r:id="rId5" imgW="1752600" imgH="215900" progId="Equation.3">
                  <p:embed/>
                </p:oleObj>
              </mc:Choice>
              <mc:Fallback>
                <p:oleObj name="Równanie" r:id="rId5" imgW="1752600" imgH="215900" progId="Equation.3">
                  <p:embed/>
                  <p:pic>
                    <p:nvPicPr>
                      <p:cNvPr id="0" name="Picture 19"/>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843808" y="3501008"/>
                        <a:ext cx="2041525" cy="2667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39957" name="Rectangle 21"/>
          <p:cNvSpPr>
            <a:spLocks noChangeArrowheads="1"/>
          </p:cNvSpPr>
          <p:nvPr/>
        </p:nvSpPr>
        <p:spPr bwMode="auto">
          <a:xfrm>
            <a:off x="0" y="1493005"/>
            <a:ext cx="8748464" cy="58477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Ograniczenia (bilanse czasu pracy poszczególnych maszyn)</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39958" name="Rectangle 22"/>
          <p:cNvSpPr>
            <a:spLocks noChangeArrowheads="1"/>
          </p:cNvSpPr>
          <p:nvPr/>
        </p:nvSpPr>
        <p:spPr bwMode="auto">
          <a:xfrm>
            <a:off x="0" y="2924944"/>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Funkcją celu jest funkcja zysku, a kryterium jej optymalności – maksimum zysku.</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
        <p:nvSpPr>
          <p:cNvPr id="25" name="pole tekstowe 24"/>
          <p:cNvSpPr txBox="1"/>
          <p:nvPr/>
        </p:nvSpPr>
        <p:spPr>
          <a:xfrm>
            <a:off x="0" y="4293096"/>
            <a:ext cx="8964488" cy="1877437"/>
          </a:xfrm>
          <a:prstGeom prst="rect">
            <a:avLst/>
          </a:prstGeom>
          <a:noFill/>
        </p:spPr>
        <p:txBody>
          <a:bodyPr wrap="square" rtlCol="0">
            <a:spAutoFit/>
          </a:bodyPr>
          <a:lstStyle/>
          <a:p>
            <a:r>
              <a:rPr lang="pl-PL" sz="1400" dirty="0" smtClean="0">
                <a:latin typeface="Arial" pitchFamily="34" charset="0"/>
                <a:cs typeface="Arial" pitchFamily="34" charset="0"/>
              </a:rPr>
              <a:t>	Rozwiązania </a:t>
            </a:r>
            <a:r>
              <a:rPr lang="pl-PL" sz="1400" dirty="0">
                <a:latin typeface="Arial" pitchFamily="34" charset="0"/>
                <a:cs typeface="Arial" pitchFamily="34" charset="0"/>
              </a:rPr>
              <a:t>x</a:t>
            </a:r>
            <a:r>
              <a:rPr lang="pl-PL" sz="1400" baseline="-25000" dirty="0">
                <a:latin typeface="Arial" pitchFamily="34" charset="0"/>
                <a:cs typeface="Arial" pitchFamily="34" charset="0"/>
              </a:rPr>
              <a:t>1</a:t>
            </a:r>
            <a:r>
              <a:rPr lang="pl-PL" sz="1400" dirty="0">
                <a:latin typeface="Arial" pitchFamily="34" charset="0"/>
                <a:cs typeface="Arial" pitchFamily="34" charset="0"/>
              </a:rPr>
              <a:t>, x</a:t>
            </a:r>
            <a:r>
              <a:rPr lang="pl-PL" sz="1400" baseline="-25000" dirty="0">
                <a:latin typeface="Arial" pitchFamily="34" charset="0"/>
                <a:cs typeface="Arial" pitchFamily="34" charset="0"/>
              </a:rPr>
              <a:t>2</a:t>
            </a:r>
            <a:r>
              <a:rPr lang="pl-PL" sz="1400" dirty="0">
                <a:latin typeface="Arial" pitchFamily="34" charset="0"/>
                <a:cs typeface="Arial" pitchFamily="34" charset="0"/>
              </a:rPr>
              <a:t> które spełniają ograniczenia O nazywamy rozwiązaniami dopuszczalnymi np. produkcja  spełnia ograniczenia jest więc produkcją dopuszczalną, natomiast produkcja  nie jest dopuszczalna (nie jest spełniona druga nierówność). Innym przykładem produkcji dopuszczalnej jest .</a:t>
            </a:r>
          </a:p>
          <a:p>
            <a:r>
              <a:rPr lang="pl-PL" sz="1400" dirty="0">
                <a:latin typeface="Arial" pitchFamily="34" charset="0"/>
                <a:cs typeface="Arial" pitchFamily="34" charset="0"/>
              </a:rPr>
              <a:t> </a:t>
            </a:r>
          </a:p>
          <a:p>
            <a:r>
              <a:rPr lang="pl-PL" sz="1400" dirty="0">
                <a:latin typeface="Arial" pitchFamily="34" charset="0"/>
                <a:cs typeface="Arial" pitchFamily="34" charset="0"/>
              </a:rPr>
              <a:t>	Zauważmy, że podane wyżej wektory produkcji dopuszczalnej nie przynoszą jednakowego zysku.</a:t>
            </a:r>
          </a:p>
          <a:p>
            <a:r>
              <a:rPr lang="pl-PL" sz="1400" dirty="0">
                <a:latin typeface="Arial" pitchFamily="34" charset="0"/>
                <a:cs typeface="Arial" pitchFamily="34" charset="0"/>
              </a:rPr>
              <a:t>Produkcja  daje zysk 12*20+10*20=420 zł, </a:t>
            </a:r>
          </a:p>
          <a:p>
            <a:r>
              <a:rPr lang="pl-PL" sz="1400" dirty="0">
                <a:latin typeface="Arial" pitchFamily="34" charset="0"/>
                <a:cs typeface="Arial" pitchFamily="34" charset="0"/>
              </a:rPr>
              <a:t>natomiast produkcja  daje zysk 12*50+10*10 = 700 zł. </a:t>
            </a:r>
          </a:p>
          <a:p>
            <a:endParaRPr lang="pl-PL"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1"/>
          <p:cNvSpPr>
            <a:spLocks noChangeArrowheads="1"/>
          </p:cNvSpPr>
          <p:nvPr/>
        </p:nvSpPr>
        <p:spPr bwMode="auto">
          <a:xfrm>
            <a:off x="0" y="2564904"/>
            <a:ext cx="8820472" cy="181588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Aby nie szukać kolejnych coraz lepszych rozwiązań metodą odgadywania i porównywania postępujemy następująco:</a:t>
            </a:r>
          </a:p>
          <a:p>
            <a:pPr marL="0" marR="0" lvl="0" indent="0" algn="just" defTabSz="914400" rtl="0" eaLnBrk="1" fontAlgn="base" latinLnBrk="0" hangingPunct="1">
              <a:lnSpc>
                <a:spcPct val="100000"/>
              </a:lnSpc>
              <a:spcBef>
                <a:spcPct val="0"/>
              </a:spcBef>
              <a:spcAft>
                <a:spcPct val="0"/>
              </a:spcAft>
              <a:buClrTx/>
              <a:buSzTx/>
              <a:buFontTx/>
              <a:buNone/>
              <a:tabLst>
                <a:tab pos="228600" algn="l"/>
              </a:tabLst>
            </a:pPr>
            <a:endParaRPr kumimoji="0" lang="pl-PL" sz="14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 wyznaczamy graficznie zbiór wszystkich rozwiązań dopuszczalnych (jeżeli warunki nie są sprzeczne zawsze będzie to wielokąt wypukły, ograniczony lub nieograniczony)</a:t>
            </a:r>
          </a:p>
          <a:p>
            <a:pPr lvl="1" algn="just" eaLnBrk="0" fontAlgn="base" hangingPunct="0">
              <a:spcBef>
                <a:spcPct val="0"/>
              </a:spcBef>
              <a:spcAft>
                <a:spcPct val="0"/>
              </a:spcAft>
              <a:buFontTx/>
              <a:buChar char="•"/>
              <a:tabLst>
                <a:tab pos="228600" algn="l"/>
              </a:tabLst>
            </a:pPr>
            <a:endParaRPr kumimoji="0" lang="pl-PL" sz="14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b) spośród rozwiązań dopuszczalnych wybieramy rozwiązanie optymalne (jeżeli istnieje, to jest to wierzchołek lub krawędź zbioru rozwiązań dopuszczalnych).</a:t>
            </a:r>
            <a:endParaRPr kumimoji="0" lang="pl-PL" sz="14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4036" name="Object 4"/>
          <p:cNvGraphicFramePr>
            <a:graphicFrameLocks noChangeAspect="1"/>
          </p:cNvGraphicFramePr>
          <p:nvPr/>
        </p:nvGraphicFramePr>
        <p:xfrm>
          <a:off x="3275856" y="1700808"/>
          <a:ext cx="1006475" cy="206375"/>
        </p:xfrm>
        <a:graphic>
          <a:graphicData uri="http://schemas.openxmlformats.org/presentationml/2006/ole">
            <mc:AlternateContent xmlns:mc="http://schemas.openxmlformats.org/markup-compatibility/2006">
              <mc:Choice xmlns:v="urn:schemas-microsoft-com:vml" Requires="v">
                <p:oleObj spid="_x0000_s44043" name="Równanie" r:id="rId3" imgW="1028254" imgH="215806" progId="Equation.3">
                  <p:embed/>
                </p:oleObj>
              </mc:Choice>
              <mc:Fallback>
                <p:oleObj name="Równanie" r:id="rId3" imgW="1028254" imgH="215806" progId="Equation.3">
                  <p:embed/>
                  <p:pic>
                    <p:nvPicPr>
                      <p:cNvPr id="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75856" y="1700808"/>
                        <a:ext cx="1006475" cy="206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4035" name="Object 3"/>
          <p:cNvGraphicFramePr>
            <a:graphicFrameLocks noChangeAspect="1"/>
          </p:cNvGraphicFramePr>
          <p:nvPr/>
        </p:nvGraphicFramePr>
        <p:xfrm>
          <a:off x="7524328" y="1700808"/>
          <a:ext cx="1012825" cy="212725"/>
        </p:xfrm>
        <a:graphic>
          <a:graphicData uri="http://schemas.openxmlformats.org/presentationml/2006/ole">
            <mc:AlternateContent xmlns:mc="http://schemas.openxmlformats.org/markup-compatibility/2006">
              <mc:Choice xmlns:v="urn:schemas-microsoft-com:vml" Requires="v">
                <p:oleObj spid="_x0000_s44044" name="Równanie" r:id="rId5" imgW="1040948" imgH="215806" progId="Equation.3">
                  <p:embed/>
                </p:oleObj>
              </mc:Choice>
              <mc:Fallback>
                <p:oleObj name="Równanie" r:id="rId5" imgW="1040948" imgH="215806"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24328" y="1700808"/>
                        <a:ext cx="1012825" cy="212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4034" name="Object 2"/>
          <p:cNvGraphicFramePr>
            <a:graphicFrameLocks noChangeAspect="1"/>
          </p:cNvGraphicFramePr>
          <p:nvPr/>
        </p:nvGraphicFramePr>
        <p:xfrm flipV="1">
          <a:off x="7164288" y="2060848"/>
          <a:ext cx="898525" cy="216024"/>
        </p:xfrm>
        <a:graphic>
          <a:graphicData uri="http://schemas.openxmlformats.org/presentationml/2006/ole">
            <mc:AlternateContent xmlns:mc="http://schemas.openxmlformats.org/markup-compatibility/2006">
              <mc:Choice xmlns:v="urn:schemas-microsoft-com:vml" Requires="v">
                <p:oleObj spid="_x0000_s44045" name="Równanie" r:id="rId7" imgW="965200" imgH="203200" progId="Equation.3">
                  <p:embed/>
                </p:oleObj>
              </mc:Choice>
              <mc:Fallback>
                <p:oleObj name="Równanie" r:id="rId7" imgW="965200" imgH="203200" progId="Equation.3">
                  <p:embed/>
                  <p:pic>
                    <p:nvPicPr>
                      <p:cNvPr id="0"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flipV="1">
                        <a:off x="7164288" y="2060848"/>
                        <a:ext cx="898525" cy="216024"/>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4033" name="Object 1"/>
          <p:cNvGraphicFramePr>
            <a:graphicFrameLocks noChangeAspect="1"/>
          </p:cNvGraphicFramePr>
          <p:nvPr/>
        </p:nvGraphicFramePr>
        <p:xfrm>
          <a:off x="2555776" y="2708920"/>
          <a:ext cx="1006475" cy="212725"/>
        </p:xfrm>
        <a:graphic>
          <a:graphicData uri="http://schemas.openxmlformats.org/presentationml/2006/ole">
            <mc:AlternateContent xmlns:mc="http://schemas.openxmlformats.org/markup-compatibility/2006">
              <mc:Choice xmlns:v="urn:schemas-microsoft-com:vml" Requires="v">
                <p:oleObj spid="_x0000_s44046" name="Równanie" r:id="rId9" imgW="965200" imgH="203200" progId="Equation.3">
                  <p:embed/>
                </p:oleObj>
              </mc:Choice>
              <mc:Fallback>
                <p:oleObj name="Równanie" r:id="rId9" imgW="965200" imgH="203200" progId="Equation.3">
                  <p:embed/>
                  <p:pic>
                    <p:nvPicPr>
                      <p:cNvPr id="0" name="Picture 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2555776" y="2708920"/>
                        <a:ext cx="1006475" cy="21272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4037" name="Rectangle 5"/>
          <p:cNvSpPr>
            <a:spLocks noChangeArrowheads="1"/>
          </p:cNvSpPr>
          <p:nvPr/>
        </p:nvSpPr>
        <p:spPr bwMode="auto">
          <a:xfrm>
            <a:off x="0" y="1412776"/>
            <a:ext cx="9144000"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Ad a)</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Rozwiązaniem nierówności </a:t>
            </a:r>
            <a:endParaRPr kumimoji="0" lang="pl-PL" sz="1800" b="0" i="0" u="none" strike="noStrike" cap="none" normalizeH="0" baseline="0" dirty="0" smtClean="0">
              <a:ln>
                <a:noFill/>
              </a:ln>
              <a:solidFill>
                <a:schemeClr val="tx1"/>
              </a:solidFill>
              <a:effectLst/>
              <a:latin typeface="Arial" pitchFamily="34" charset="0"/>
            </a:endParaRPr>
          </a:p>
        </p:txBody>
      </p:sp>
      <p:sp>
        <p:nvSpPr>
          <p:cNvPr id="44038" name="Rectangle 6"/>
          <p:cNvSpPr>
            <a:spLocks noChangeArrowheads="1"/>
          </p:cNvSpPr>
          <p:nvPr/>
        </p:nvSpPr>
        <p:spPr bwMode="auto">
          <a:xfrm>
            <a:off x="4211960" y="1628800"/>
            <a:ext cx="3347864"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jest półpłaszczyzna ograniczona prostą </a:t>
            </a:r>
            <a:endParaRPr kumimoji="0" lang="pl-PL" sz="1800" b="0" i="0" u="none" strike="noStrike" cap="none" normalizeH="0" baseline="0" dirty="0" smtClean="0">
              <a:ln>
                <a:noFill/>
              </a:ln>
              <a:solidFill>
                <a:schemeClr val="tx1"/>
              </a:solidFill>
              <a:effectLst/>
              <a:latin typeface="Arial" pitchFamily="34" charset="0"/>
            </a:endParaRPr>
          </a:p>
        </p:txBody>
      </p:sp>
      <p:sp>
        <p:nvSpPr>
          <p:cNvPr id="44039" name="Rectangle 7"/>
          <p:cNvSpPr>
            <a:spLocks noChangeArrowheads="1"/>
          </p:cNvSpPr>
          <p:nvPr/>
        </p:nvSpPr>
        <p:spPr bwMode="auto">
          <a:xfrm>
            <a:off x="611560" y="1988840"/>
            <a:ext cx="6660232"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którą rysujemy wyznaczając punkty jej przecięcia z osiami układu współrzędnych </a:t>
            </a:r>
            <a:endParaRPr kumimoji="0" lang="pl-PL" sz="1800" b="0" i="0" u="none" strike="noStrike" cap="none" normalizeH="0" baseline="0" dirty="0" smtClean="0">
              <a:ln>
                <a:noFill/>
              </a:ln>
              <a:solidFill>
                <a:schemeClr val="tx1"/>
              </a:solidFill>
              <a:effectLst/>
              <a:latin typeface="Arial" pitchFamily="34" charset="0"/>
            </a:endParaRPr>
          </a:p>
        </p:txBody>
      </p:sp>
      <p:sp>
        <p:nvSpPr>
          <p:cNvPr id="44040" name="Rectangle 8"/>
          <p:cNvSpPr>
            <a:spLocks noChangeArrowheads="1"/>
          </p:cNvSpPr>
          <p:nvPr/>
        </p:nvSpPr>
        <p:spPr bwMode="auto">
          <a:xfrm>
            <a:off x="827584" y="2420888"/>
            <a:ext cx="7776864"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Rozwiązaniem jest półpłaszczyzna leżąca poniżej prostej. Analogicznie kreślimy drugą prostą </a:t>
            </a:r>
          </a:p>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wyznaczając punkty </a:t>
            </a:r>
            <a:endParaRPr kumimoji="0" lang="pl-PL" sz="1800" b="0" i="0" u="none" strike="noStrike" cap="none" normalizeH="0" baseline="0" dirty="0" smtClean="0">
              <a:ln>
                <a:noFill/>
              </a:ln>
              <a:solidFill>
                <a:schemeClr val="tx1"/>
              </a:solidFill>
              <a:effectLst/>
              <a:latin typeface="Arial" pitchFamily="34" charset="0"/>
            </a:endParaRPr>
          </a:p>
        </p:txBody>
      </p:sp>
      <p:sp>
        <p:nvSpPr>
          <p:cNvPr id="44041" name="Rectangle 9"/>
          <p:cNvSpPr>
            <a:spLocks noChangeArrowheads="1"/>
          </p:cNvSpPr>
          <p:nvPr/>
        </p:nvSpPr>
        <p:spPr bwMode="auto">
          <a:xfrm>
            <a:off x="3491880" y="2636912"/>
            <a:ext cx="514908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i bierzemy jako rozwiązanie półpłaszczyznę poniżej tej prostej. </a:t>
            </a:r>
            <a:endParaRPr kumimoji="0" lang="pl-PL" sz="1800" b="0" i="0" u="none" strike="noStrike" cap="none" normalizeH="0" baseline="0" dirty="0" smtClean="0">
              <a:ln>
                <a:noFill/>
              </a:ln>
              <a:solidFill>
                <a:schemeClr val="tx1"/>
              </a:solidFill>
              <a:effectLst/>
              <a:latin typeface="Arial" pitchFamily="34" charset="0"/>
            </a:endParaRPr>
          </a:p>
        </p:txBody>
      </p:sp>
      <p:sp>
        <p:nvSpPr>
          <p:cNvPr id="44043" name="Rectangle 11"/>
          <p:cNvSpPr>
            <a:spLocks noChangeArrowheads="1"/>
          </p:cNvSpPr>
          <p:nvPr/>
        </p:nvSpPr>
        <p:spPr bwMode="auto">
          <a:xfrm>
            <a:off x="0" y="306896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Warunki </a:t>
            </a:r>
            <a:endParaRPr kumimoji="0" lang="pl-PL" sz="1800" b="0" i="0" u="none" strike="noStrike" cap="none" normalizeH="0" baseline="0" dirty="0" smtClean="0">
              <a:ln>
                <a:noFill/>
              </a:ln>
              <a:solidFill>
                <a:schemeClr val="tx1"/>
              </a:solidFill>
              <a:effectLst/>
              <a:latin typeface="Arial" pitchFamily="34" charset="0"/>
            </a:endParaRPr>
          </a:p>
        </p:txBody>
      </p:sp>
      <p:graphicFrame>
        <p:nvGraphicFramePr>
          <p:cNvPr id="44042" name="Object 10"/>
          <p:cNvGraphicFramePr>
            <a:graphicFrameLocks noChangeAspect="1"/>
          </p:cNvGraphicFramePr>
          <p:nvPr/>
        </p:nvGraphicFramePr>
        <p:xfrm>
          <a:off x="899592" y="3212976"/>
          <a:ext cx="609600" cy="220663"/>
        </p:xfrm>
        <a:graphic>
          <a:graphicData uri="http://schemas.openxmlformats.org/presentationml/2006/ole">
            <mc:AlternateContent xmlns:mc="http://schemas.openxmlformats.org/markup-compatibility/2006">
              <mc:Choice xmlns:v="urn:schemas-microsoft-com:vml" Requires="v">
                <p:oleObj spid="_x0000_s44047" name="Równanie" r:id="rId11" imgW="583693" imgH="215713" progId="Equation.3">
                  <p:embed/>
                </p:oleObj>
              </mc:Choice>
              <mc:Fallback>
                <p:oleObj name="Równanie" r:id="rId11" imgW="583693" imgH="215713" progId="Equation.3">
                  <p:embed/>
                  <p:pic>
                    <p:nvPicPr>
                      <p:cNvPr id="0" name="Picture 10"/>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899592" y="3212976"/>
                        <a:ext cx="609600" cy="2206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4044" name="Rectangle 12"/>
          <p:cNvSpPr>
            <a:spLocks noChangeArrowheads="1"/>
          </p:cNvSpPr>
          <p:nvPr/>
        </p:nvSpPr>
        <p:spPr bwMode="auto">
          <a:xfrm>
            <a:off x="0" y="3140968"/>
            <a:ext cx="8964488" cy="5232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ograniczają zbiór rozwiązań dopuszczalnych do podzbioru I –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szej</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ćwiartki układu współrzędnych.</a:t>
            </a:r>
            <a:endParaRPr kumimoji="0" lang="pl-PL" sz="1800" b="0" i="0" u="none" strike="noStrike" cap="none" normalizeH="0" baseline="0" dirty="0" smtClean="0">
              <a:ln>
                <a:noFill/>
              </a:ln>
              <a:solidFill>
                <a:schemeClr val="tx1"/>
              </a:solidFill>
              <a:effectLst/>
              <a:latin typeface="Arial" pitchFamily="34" charset="0"/>
            </a:endParaRPr>
          </a:p>
        </p:txBody>
      </p:sp>
      <p:sp>
        <p:nvSpPr>
          <p:cNvPr id="44095" name="Rectangle 63"/>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grpSp>
        <p:nvGrpSpPr>
          <p:cNvPr id="44070" name="Group 38"/>
          <p:cNvGrpSpPr>
            <a:grpSpLocks/>
          </p:cNvGrpSpPr>
          <p:nvPr/>
        </p:nvGrpSpPr>
        <p:grpSpPr bwMode="auto">
          <a:xfrm>
            <a:off x="1907704" y="3717032"/>
            <a:ext cx="4464495" cy="2973834"/>
            <a:chOff x="1953" y="1271"/>
            <a:chExt cx="8100" cy="5452"/>
          </a:xfrm>
        </p:grpSpPr>
        <p:sp>
          <p:nvSpPr>
            <p:cNvPr id="44094" name="Text Box 62"/>
            <p:cNvSpPr txBox="1">
              <a:spLocks noChangeArrowheads="1"/>
            </p:cNvSpPr>
            <p:nvPr/>
          </p:nvSpPr>
          <p:spPr bwMode="auto">
            <a:xfrm>
              <a:off x="4466" y="2150"/>
              <a:ext cx="579" cy="490"/>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x</a:t>
              </a:r>
              <a:r>
                <a:rPr kumimoji="0" lang="pl-PL" sz="1200" b="0" i="0" u="none" strike="noStrike" cap="none" normalizeH="0" baseline="-30000" smtClean="0">
                  <a:ln>
                    <a:noFill/>
                  </a:ln>
                  <a:solidFill>
                    <a:schemeClr val="tx1"/>
                  </a:solidFill>
                  <a:effectLst/>
                  <a:latin typeface="Arial" pitchFamily="34" charset="0"/>
                  <a:ea typeface="Times New Roman" pitchFamily="18" charset="0"/>
                </a:rPr>
                <a:t>2</a:t>
              </a:r>
              <a:endParaRPr kumimoji="0" lang="pl-PL" sz="1800" b="0" i="0" u="none" strike="noStrike" cap="none" normalizeH="0" baseline="0" smtClean="0">
                <a:ln>
                  <a:noFill/>
                </a:ln>
                <a:solidFill>
                  <a:schemeClr val="tx1"/>
                </a:solidFill>
                <a:effectLst/>
                <a:latin typeface="Arial" pitchFamily="34" charset="0"/>
              </a:endParaRPr>
            </a:p>
          </p:txBody>
        </p:sp>
        <p:sp>
          <p:nvSpPr>
            <p:cNvPr id="44093" name="Text Box 61"/>
            <p:cNvSpPr txBox="1">
              <a:spLocks noChangeArrowheads="1"/>
            </p:cNvSpPr>
            <p:nvPr/>
          </p:nvSpPr>
          <p:spPr bwMode="auto">
            <a:xfrm>
              <a:off x="7672" y="6233"/>
              <a:ext cx="1970" cy="490"/>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10x</a:t>
              </a:r>
              <a:r>
                <a:rPr kumimoji="0" lang="pl-PL" sz="1200" b="0" i="0" u="none" strike="noStrike" cap="none" normalizeH="0" baseline="-30000" smtClean="0">
                  <a:ln>
                    <a:noFill/>
                  </a:ln>
                  <a:solidFill>
                    <a:schemeClr val="tx1"/>
                  </a:solidFill>
                  <a:effectLst/>
                  <a:latin typeface="Arial" pitchFamily="34" charset="0"/>
                  <a:ea typeface="Times New Roman" pitchFamily="18" charset="0"/>
                </a:rPr>
                <a:t>1</a:t>
              </a:r>
              <a:r>
                <a:rPr kumimoji="0" lang="pl-PL" sz="1200" b="0" i="0" u="none" strike="noStrike" cap="none" normalizeH="0" baseline="0" smtClean="0">
                  <a:ln>
                    <a:noFill/>
                  </a:ln>
                  <a:solidFill>
                    <a:schemeClr val="tx1"/>
                  </a:solidFill>
                  <a:effectLst/>
                  <a:latin typeface="Arial" pitchFamily="34" charset="0"/>
                  <a:ea typeface="Times New Roman" pitchFamily="18" charset="0"/>
                </a:rPr>
                <a:t> +5 x</a:t>
              </a:r>
              <a:r>
                <a:rPr kumimoji="0" lang="pl-PL" sz="1200" b="0" i="0" u="none" strike="noStrike" cap="none" normalizeH="0" baseline="-30000" smtClean="0">
                  <a:ln>
                    <a:noFill/>
                  </a:ln>
                  <a:solidFill>
                    <a:schemeClr val="tx1"/>
                  </a:solidFill>
                  <a:effectLst/>
                  <a:latin typeface="Arial" pitchFamily="34" charset="0"/>
                  <a:ea typeface="Times New Roman" pitchFamily="18" charset="0"/>
                </a:rPr>
                <a:t>2</a:t>
              </a:r>
              <a:r>
                <a:rPr kumimoji="0" lang="pl-PL" sz="1200" b="0" i="0" u="none" strike="noStrike" cap="none" normalizeH="0" baseline="0" smtClean="0">
                  <a:ln>
                    <a:noFill/>
                  </a:ln>
                  <a:solidFill>
                    <a:schemeClr val="tx1"/>
                  </a:solidFill>
                  <a:effectLst/>
                  <a:latin typeface="Arial" pitchFamily="34" charset="0"/>
                  <a:ea typeface="Times New Roman" pitchFamily="18" charset="0"/>
                </a:rPr>
                <a:t>=700</a:t>
              </a:r>
              <a:endParaRPr kumimoji="0" lang="pl-PL" sz="1800" b="0" i="0" u="none" strike="noStrike" cap="none" normalizeH="0" baseline="0" smtClean="0">
                <a:ln>
                  <a:noFill/>
                </a:ln>
                <a:solidFill>
                  <a:schemeClr val="tx1"/>
                </a:solidFill>
                <a:effectLst/>
                <a:latin typeface="Arial" pitchFamily="34" charset="0"/>
              </a:endParaRPr>
            </a:p>
          </p:txBody>
        </p:sp>
        <p:sp>
          <p:nvSpPr>
            <p:cNvPr id="44092" name="Text Box 60"/>
            <p:cNvSpPr txBox="1">
              <a:spLocks noChangeArrowheads="1"/>
            </p:cNvSpPr>
            <p:nvPr/>
          </p:nvSpPr>
          <p:spPr bwMode="auto">
            <a:xfrm>
              <a:off x="2112" y="1271"/>
              <a:ext cx="1970" cy="490"/>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dirty="0" smtClean="0">
                  <a:ln>
                    <a:noFill/>
                  </a:ln>
                  <a:solidFill>
                    <a:schemeClr val="tx1"/>
                  </a:solidFill>
                  <a:effectLst/>
                  <a:latin typeface="Arial" pitchFamily="34" charset="0"/>
                  <a:ea typeface="Times New Roman" pitchFamily="18" charset="0"/>
                </a:rPr>
                <a:t>8x</a:t>
              </a:r>
              <a:r>
                <a:rPr kumimoji="0" lang="pl-PL" sz="1200" b="0" i="0" u="none" strike="noStrike" cap="none" normalizeH="0" baseline="-30000" dirty="0" smtClean="0">
                  <a:ln>
                    <a:noFill/>
                  </a:ln>
                  <a:solidFill>
                    <a:schemeClr val="tx1"/>
                  </a:solidFill>
                  <a:effectLst/>
                  <a:latin typeface="Arial" pitchFamily="34" charset="0"/>
                  <a:ea typeface="Times New Roman" pitchFamily="18" charset="0"/>
                </a:rPr>
                <a:t>1</a:t>
              </a:r>
              <a:r>
                <a:rPr kumimoji="0" lang="pl-PL" sz="1200" b="0" i="0" u="none" strike="noStrike" cap="none" normalizeH="0" baseline="0" dirty="0" smtClean="0">
                  <a:ln>
                    <a:noFill/>
                  </a:ln>
                  <a:solidFill>
                    <a:schemeClr val="tx1"/>
                  </a:solidFill>
                  <a:effectLst/>
                  <a:latin typeface="Arial" pitchFamily="34" charset="0"/>
                  <a:ea typeface="Times New Roman" pitchFamily="18" charset="0"/>
                </a:rPr>
                <a:t> +16 x</a:t>
              </a:r>
              <a:r>
                <a:rPr kumimoji="0" lang="pl-PL" sz="1200" b="0" i="0" u="none" strike="noStrike" cap="none" normalizeH="0" baseline="-30000" dirty="0" smtClean="0">
                  <a:ln>
                    <a:noFill/>
                  </a:ln>
                  <a:solidFill>
                    <a:schemeClr val="tx1"/>
                  </a:solidFill>
                  <a:effectLst/>
                  <a:latin typeface="Arial" pitchFamily="34" charset="0"/>
                  <a:ea typeface="Times New Roman" pitchFamily="18" charset="0"/>
                </a:rPr>
                <a:t>2</a:t>
              </a:r>
              <a:r>
                <a:rPr kumimoji="0" lang="pl-PL" sz="1200" b="0" i="0" u="none" strike="noStrike" cap="none" normalizeH="0" baseline="0" dirty="0" smtClean="0">
                  <a:ln>
                    <a:noFill/>
                  </a:ln>
                  <a:solidFill>
                    <a:schemeClr val="tx1"/>
                  </a:solidFill>
                  <a:effectLst/>
                  <a:latin typeface="Arial" pitchFamily="34" charset="0"/>
                  <a:ea typeface="Times New Roman" pitchFamily="18" charset="0"/>
                </a:rPr>
                <a:t>=1280</a:t>
              </a:r>
              <a:endParaRPr kumimoji="0" lang="pl-PL" sz="1800" b="0" i="0" u="none" strike="noStrike" cap="none" normalizeH="0" baseline="0" dirty="0" smtClean="0">
                <a:ln>
                  <a:noFill/>
                </a:ln>
                <a:solidFill>
                  <a:schemeClr val="tx1"/>
                </a:solidFill>
                <a:effectLst/>
                <a:latin typeface="Arial" pitchFamily="34" charset="0"/>
              </a:endParaRPr>
            </a:p>
          </p:txBody>
        </p:sp>
        <p:sp>
          <p:nvSpPr>
            <p:cNvPr id="44091" name="Line 59"/>
            <p:cNvSpPr>
              <a:spLocks noChangeShapeType="1"/>
            </p:cNvSpPr>
            <p:nvPr/>
          </p:nvSpPr>
          <p:spPr bwMode="auto">
            <a:xfrm>
              <a:off x="3933" y="5390"/>
              <a:ext cx="5117" cy="0"/>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4090" name="Line 58"/>
            <p:cNvSpPr>
              <a:spLocks noChangeShapeType="1"/>
            </p:cNvSpPr>
            <p:nvPr/>
          </p:nvSpPr>
          <p:spPr bwMode="auto">
            <a:xfrm flipV="1">
              <a:off x="4267" y="1867"/>
              <a:ext cx="0" cy="3857"/>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4089" name="Line 57"/>
            <p:cNvSpPr>
              <a:spLocks noChangeShapeType="1"/>
            </p:cNvSpPr>
            <p:nvPr/>
          </p:nvSpPr>
          <p:spPr bwMode="auto">
            <a:xfrm>
              <a:off x="3187" y="1931"/>
              <a:ext cx="3048" cy="4205"/>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88" name="Line 56"/>
            <p:cNvSpPr>
              <a:spLocks noChangeShapeType="1"/>
            </p:cNvSpPr>
            <p:nvPr/>
          </p:nvSpPr>
          <p:spPr bwMode="auto">
            <a:xfrm>
              <a:off x="3213" y="3834"/>
              <a:ext cx="5850" cy="2315"/>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87" name="Text Box 55"/>
            <p:cNvSpPr txBox="1">
              <a:spLocks noChangeArrowheads="1"/>
            </p:cNvSpPr>
            <p:nvPr/>
          </p:nvSpPr>
          <p:spPr bwMode="auto">
            <a:xfrm>
              <a:off x="9077" y="5300"/>
              <a:ext cx="720" cy="386"/>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x</a:t>
              </a:r>
              <a:r>
                <a:rPr kumimoji="0" lang="pl-PL" sz="1200" b="0" i="0" u="none" strike="noStrike" cap="none" normalizeH="0" baseline="-30000" smtClean="0">
                  <a:ln>
                    <a:noFill/>
                  </a:ln>
                  <a:solidFill>
                    <a:schemeClr val="tx1"/>
                  </a:solidFill>
                  <a:effectLst/>
                  <a:latin typeface="Arial" pitchFamily="34" charset="0"/>
                  <a:ea typeface="Times New Roman" pitchFamily="18" charset="0"/>
                </a:rPr>
                <a:t>1</a:t>
              </a:r>
              <a:endParaRPr kumimoji="0" lang="pl-PL" sz="1800" b="0" i="0" u="none" strike="noStrike" cap="none" normalizeH="0" baseline="0" smtClean="0">
                <a:ln>
                  <a:noFill/>
                </a:ln>
                <a:solidFill>
                  <a:schemeClr val="tx1"/>
                </a:solidFill>
                <a:effectLst/>
                <a:latin typeface="Arial" pitchFamily="34" charset="0"/>
              </a:endParaRPr>
            </a:p>
          </p:txBody>
        </p:sp>
        <p:sp>
          <p:nvSpPr>
            <p:cNvPr id="44086" name="Text Box 54"/>
            <p:cNvSpPr txBox="1">
              <a:spLocks noChangeArrowheads="1"/>
            </p:cNvSpPr>
            <p:nvPr/>
          </p:nvSpPr>
          <p:spPr bwMode="auto">
            <a:xfrm>
              <a:off x="3547" y="4297"/>
              <a:ext cx="630" cy="374"/>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80</a:t>
              </a:r>
              <a:endParaRPr kumimoji="0" lang="pl-PL" sz="1800" b="0" i="0" u="none" strike="noStrike" cap="none" normalizeH="0" baseline="0" smtClean="0">
                <a:ln>
                  <a:noFill/>
                </a:ln>
                <a:solidFill>
                  <a:schemeClr val="tx1"/>
                </a:solidFill>
                <a:effectLst/>
                <a:latin typeface="Arial" pitchFamily="34" charset="0"/>
              </a:endParaRPr>
            </a:p>
          </p:txBody>
        </p:sp>
        <p:sp>
          <p:nvSpPr>
            <p:cNvPr id="44085" name="Text Box 53"/>
            <p:cNvSpPr txBox="1">
              <a:spLocks noChangeArrowheads="1"/>
            </p:cNvSpPr>
            <p:nvPr/>
          </p:nvSpPr>
          <p:spPr bwMode="auto">
            <a:xfrm>
              <a:off x="3334" y="3308"/>
              <a:ext cx="830" cy="424"/>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140</a:t>
              </a:r>
              <a:endParaRPr kumimoji="0" lang="pl-PL" sz="1800" b="0" i="0" u="none" strike="noStrike" cap="none" normalizeH="0" baseline="0" smtClean="0">
                <a:ln>
                  <a:noFill/>
                </a:ln>
                <a:solidFill>
                  <a:schemeClr val="tx1"/>
                </a:solidFill>
                <a:effectLst/>
                <a:latin typeface="Arial" pitchFamily="34" charset="0"/>
              </a:endParaRPr>
            </a:p>
          </p:txBody>
        </p:sp>
        <p:sp>
          <p:nvSpPr>
            <p:cNvPr id="44084" name="Text Box 52"/>
            <p:cNvSpPr txBox="1">
              <a:spLocks noChangeArrowheads="1"/>
            </p:cNvSpPr>
            <p:nvPr/>
          </p:nvSpPr>
          <p:spPr bwMode="auto">
            <a:xfrm>
              <a:off x="4973" y="5554"/>
              <a:ext cx="773" cy="420"/>
            </a:xfrm>
            <a:prstGeom prst="rect">
              <a:avLst/>
            </a:prstGeom>
            <a:solidFill>
              <a:srgbClr val="FFFFFF"/>
            </a:solidFill>
            <a:ln w="9525">
              <a:solidFill>
                <a:srgbClr val="FFFFFF"/>
              </a:solid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70</a:t>
              </a:r>
              <a:endParaRPr kumimoji="0" lang="pl-PL" sz="1800" b="0" i="0" u="none" strike="noStrike" cap="none" normalizeH="0" baseline="0" smtClean="0">
                <a:ln>
                  <a:noFill/>
                </a:ln>
                <a:solidFill>
                  <a:schemeClr val="tx1"/>
                </a:solidFill>
                <a:effectLst/>
                <a:latin typeface="Arial" pitchFamily="34" charset="0"/>
              </a:endParaRPr>
            </a:p>
          </p:txBody>
        </p:sp>
        <p:sp>
          <p:nvSpPr>
            <p:cNvPr id="44083" name="Text Box 51"/>
            <p:cNvSpPr txBox="1">
              <a:spLocks noChangeArrowheads="1"/>
            </p:cNvSpPr>
            <p:nvPr/>
          </p:nvSpPr>
          <p:spPr bwMode="auto">
            <a:xfrm>
              <a:off x="6728" y="5544"/>
              <a:ext cx="737" cy="430"/>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160</a:t>
              </a:r>
              <a:endParaRPr kumimoji="0" lang="pl-PL" sz="1800" b="0" i="0" u="none" strike="noStrike" cap="none" normalizeH="0" baseline="0" smtClean="0">
                <a:ln>
                  <a:noFill/>
                </a:ln>
                <a:solidFill>
                  <a:schemeClr val="tx1"/>
                </a:solidFill>
                <a:effectLst/>
                <a:latin typeface="Arial" pitchFamily="34" charset="0"/>
              </a:endParaRPr>
            </a:p>
          </p:txBody>
        </p:sp>
        <p:sp>
          <p:nvSpPr>
            <p:cNvPr id="44082" name="Text Box 50"/>
            <p:cNvSpPr txBox="1">
              <a:spLocks noChangeArrowheads="1"/>
            </p:cNvSpPr>
            <p:nvPr/>
          </p:nvSpPr>
          <p:spPr bwMode="auto">
            <a:xfrm>
              <a:off x="1953" y="2278"/>
              <a:ext cx="1381" cy="258"/>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
          <p:nvSpPr>
            <p:cNvPr id="44081" name="Line 49"/>
            <p:cNvSpPr>
              <a:spLocks noChangeShapeType="1"/>
            </p:cNvSpPr>
            <p:nvPr/>
          </p:nvSpPr>
          <p:spPr bwMode="auto">
            <a:xfrm flipV="1">
              <a:off x="4279" y="4340"/>
              <a:ext cx="240" cy="173"/>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80" name="Line 48"/>
            <p:cNvSpPr>
              <a:spLocks noChangeShapeType="1"/>
            </p:cNvSpPr>
            <p:nvPr/>
          </p:nvSpPr>
          <p:spPr bwMode="auto">
            <a:xfrm flipV="1">
              <a:off x="4266" y="4433"/>
              <a:ext cx="467" cy="373"/>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79" name="Line 47"/>
            <p:cNvSpPr>
              <a:spLocks noChangeShapeType="1"/>
            </p:cNvSpPr>
            <p:nvPr/>
          </p:nvSpPr>
          <p:spPr bwMode="auto">
            <a:xfrm flipV="1">
              <a:off x="4266" y="4526"/>
              <a:ext cx="707" cy="56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78" name="Line 46"/>
            <p:cNvSpPr>
              <a:spLocks noChangeShapeType="1"/>
            </p:cNvSpPr>
            <p:nvPr/>
          </p:nvSpPr>
          <p:spPr bwMode="auto">
            <a:xfrm flipV="1">
              <a:off x="4266" y="4646"/>
              <a:ext cx="880" cy="720"/>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77" name="Line 45"/>
            <p:cNvSpPr>
              <a:spLocks noChangeShapeType="1"/>
            </p:cNvSpPr>
            <p:nvPr/>
          </p:nvSpPr>
          <p:spPr bwMode="auto">
            <a:xfrm flipV="1">
              <a:off x="4586" y="4806"/>
              <a:ext cx="680" cy="58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76" name="Line 44"/>
            <p:cNvSpPr>
              <a:spLocks noChangeShapeType="1"/>
            </p:cNvSpPr>
            <p:nvPr/>
          </p:nvSpPr>
          <p:spPr bwMode="auto">
            <a:xfrm flipV="1">
              <a:off x="4946" y="4980"/>
              <a:ext cx="440" cy="413"/>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75" name="Line 43"/>
            <p:cNvSpPr>
              <a:spLocks noChangeShapeType="1"/>
            </p:cNvSpPr>
            <p:nvPr/>
          </p:nvSpPr>
          <p:spPr bwMode="auto">
            <a:xfrm flipV="1">
              <a:off x="5239" y="5140"/>
              <a:ext cx="267" cy="253"/>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74" name="Line 42"/>
            <p:cNvSpPr>
              <a:spLocks noChangeShapeType="1"/>
            </p:cNvSpPr>
            <p:nvPr/>
          </p:nvSpPr>
          <p:spPr bwMode="auto">
            <a:xfrm flipV="1">
              <a:off x="5506" y="5300"/>
              <a:ext cx="107" cy="93"/>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4073" name="Line 41"/>
            <p:cNvSpPr>
              <a:spLocks noChangeShapeType="1"/>
            </p:cNvSpPr>
            <p:nvPr/>
          </p:nvSpPr>
          <p:spPr bwMode="auto">
            <a:xfrm flipH="1">
              <a:off x="4599" y="2806"/>
              <a:ext cx="1040" cy="2107"/>
            </a:xfrm>
            <a:prstGeom prst="line">
              <a:avLst/>
            </a:prstGeom>
            <a:noFill/>
            <a:ln w="952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4072" name="Text Box 40"/>
            <p:cNvSpPr txBox="1">
              <a:spLocks noChangeArrowheads="1"/>
            </p:cNvSpPr>
            <p:nvPr/>
          </p:nvSpPr>
          <p:spPr bwMode="auto">
            <a:xfrm>
              <a:off x="5872" y="2591"/>
              <a:ext cx="2455" cy="1421"/>
            </a:xfrm>
            <a:prstGeom prst="rect">
              <a:avLst/>
            </a:prstGeom>
            <a:solidFill>
              <a:srgbClr val="FFFFFF"/>
            </a:solid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dirty="0" smtClean="0">
                  <a:ln>
                    <a:noFill/>
                  </a:ln>
                  <a:solidFill>
                    <a:schemeClr val="tx1"/>
                  </a:solidFill>
                  <a:effectLst/>
                  <a:latin typeface="Arial" pitchFamily="34" charset="0"/>
                  <a:ea typeface="Times New Roman" pitchFamily="18" charset="0"/>
                </a:rPr>
                <a:t>zbiór rozwiązań dopuszczalnych</a:t>
              </a:r>
              <a:endParaRPr kumimoji="0" lang="pl-PL" sz="1800" b="0" i="0" u="none" strike="noStrike" cap="none" normalizeH="0" baseline="0" dirty="0" smtClean="0">
                <a:ln>
                  <a:noFill/>
                </a:ln>
                <a:solidFill>
                  <a:schemeClr val="tx1"/>
                </a:solidFill>
                <a:effectLst/>
                <a:latin typeface="Arial" pitchFamily="34" charset="0"/>
              </a:endParaRPr>
            </a:p>
          </p:txBody>
        </p:sp>
        <p:sp>
          <p:nvSpPr>
            <p:cNvPr id="44071" name="Text Box 39"/>
            <p:cNvSpPr txBox="1">
              <a:spLocks noChangeArrowheads="1"/>
            </p:cNvSpPr>
            <p:nvPr/>
          </p:nvSpPr>
          <p:spPr bwMode="auto">
            <a:xfrm>
              <a:off x="8839" y="5721"/>
              <a:ext cx="1214" cy="253"/>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grpSp>
      <p:sp>
        <p:nvSpPr>
          <p:cNvPr id="44107" name="Rectangle 75"/>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2"/>
          <p:cNvSpPr>
            <a:spLocks noChangeArrowheads="1"/>
          </p:cNvSpPr>
          <p:nvPr/>
        </p:nvSpPr>
        <p:spPr bwMode="auto">
          <a:xfrm>
            <a:off x="0" y="1340768"/>
            <a:ext cx="9144000" cy="178510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Ad b)</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Rozwiązanie optymalne wybieramy ze zbioru rozwiązań dopuszczalnych stosując jeden z dwóch sposobów (zakładamy, że zbiór rozwiązań dopuszczalnych jest niepusty).</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I – sposób</a:t>
            </a:r>
          </a:p>
          <a:p>
            <a:pPr marL="0" marR="0" lvl="0" indent="0" algn="just" defTabSz="914400" rtl="0" eaLnBrk="0" fontAlgn="base" latinLnBrk="0" hangingPunct="0">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Przyrównując funkcję celu do konkretnej wartości np. do 0 otrzymamy równanie prostej, której wykres możemy narysować w układzie współrzędnych zawierającym zbiór rozwiązań dopuszczalnych. W naszym przykładzie jest to prosta zysku zerowego </a:t>
            </a:r>
            <a:endParaRPr kumimoji="0" lang="pl-PL" sz="1800" b="0" i="0" u="none" strike="noStrike" cap="none" normalizeH="0" baseline="0" dirty="0" smtClean="0">
              <a:ln>
                <a:noFill/>
              </a:ln>
              <a:solidFill>
                <a:schemeClr val="tx1"/>
              </a:solidFill>
              <a:effectLst/>
              <a:latin typeface="Arial" pitchFamily="34" charset="0"/>
            </a:endParaRPr>
          </a:p>
        </p:txBody>
      </p:sp>
      <p:graphicFrame>
        <p:nvGraphicFramePr>
          <p:cNvPr id="43012" name="Object 4"/>
          <p:cNvGraphicFramePr>
            <a:graphicFrameLocks noChangeAspect="1"/>
          </p:cNvGraphicFramePr>
          <p:nvPr/>
        </p:nvGraphicFramePr>
        <p:xfrm>
          <a:off x="2843808" y="3284984"/>
          <a:ext cx="373063" cy="220663"/>
        </p:xfrm>
        <a:graphic>
          <a:graphicData uri="http://schemas.openxmlformats.org/presentationml/2006/ole">
            <mc:AlternateContent xmlns:mc="http://schemas.openxmlformats.org/markup-compatibility/2006">
              <mc:Choice xmlns:v="urn:schemas-microsoft-com:vml" Requires="v">
                <p:oleObj spid="_x0000_s43013" name="Równanie" r:id="rId3" imgW="342751" imgH="203112" progId="Equation.3">
                  <p:embed/>
                </p:oleObj>
              </mc:Choice>
              <mc:Fallback>
                <p:oleObj name="Równanie" r:id="rId3" imgW="342751" imgH="203112" progId="Equation.3">
                  <p:embed/>
                  <p:pic>
                    <p:nvPicPr>
                      <p:cNvPr id="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843808" y="3284984"/>
                        <a:ext cx="373063" cy="2206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3011" name="Object 3"/>
          <p:cNvGraphicFramePr>
            <a:graphicFrameLocks noChangeAspect="1"/>
          </p:cNvGraphicFramePr>
          <p:nvPr/>
        </p:nvGraphicFramePr>
        <p:xfrm>
          <a:off x="3635896" y="3284984"/>
          <a:ext cx="631825" cy="228600"/>
        </p:xfrm>
        <a:graphic>
          <a:graphicData uri="http://schemas.openxmlformats.org/presentationml/2006/ole">
            <mc:AlternateContent xmlns:mc="http://schemas.openxmlformats.org/markup-compatibility/2006">
              <mc:Choice xmlns:v="urn:schemas-microsoft-com:vml" Requires="v">
                <p:oleObj spid="_x0000_s43014" name="Równanie" r:id="rId5" imgW="571252" imgH="203112" progId="Equation.3">
                  <p:embed/>
                </p:oleObj>
              </mc:Choice>
              <mc:Fallback>
                <p:oleObj name="Równanie" r:id="rId5" imgW="571252" imgH="203112" progId="Equation.3">
                  <p:embed/>
                  <p:pic>
                    <p:nvPicPr>
                      <p:cNvPr id="0"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635896" y="3284984"/>
                        <a:ext cx="631825" cy="2286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3013" name="Rectangle 5"/>
          <p:cNvSpPr>
            <a:spLocks noChangeArrowheads="1"/>
          </p:cNvSpPr>
          <p:nvPr/>
        </p:nvSpPr>
        <p:spPr bwMode="auto">
          <a:xfrm>
            <a:off x="0" y="3140968"/>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Jej wykres przechodzi przez punkt </a:t>
            </a:r>
            <a:endParaRPr kumimoji="0" lang="pl-PL" sz="1800" b="0" i="0" u="none" strike="noStrike" cap="none" normalizeH="0" baseline="0" dirty="0" smtClean="0">
              <a:ln>
                <a:noFill/>
              </a:ln>
              <a:solidFill>
                <a:schemeClr val="tx1"/>
              </a:solidFill>
              <a:effectLst/>
              <a:latin typeface="Arial" pitchFamily="34" charset="0"/>
            </a:endParaRPr>
          </a:p>
        </p:txBody>
      </p:sp>
      <p:sp>
        <p:nvSpPr>
          <p:cNvPr id="43014" name="Rectangle 6"/>
          <p:cNvSpPr>
            <a:spLocks noChangeArrowheads="1"/>
          </p:cNvSpPr>
          <p:nvPr/>
        </p:nvSpPr>
        <p:spPr bwMode="auto">
          <a:xfrm>
            <a:off x="3131840" y="3212976"/>
            <a:ext cx="91440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i np. </a:t>
            </a:r>
            <a:endParaRPr kumimoji="0" lang="pl-PL" sz="1800" b="0" i="0" u="none" strike="noStrike" cap="none" normalizeH="0" baseline="0" dirty="0" smtClean="0">
              <a:ln>
                <a:noFill/>
              </a:ln>
              <a:solidFill>
                <a:schemeClr val="tx1"/>
              </a:solidFill>
              <a:effectLst/>
              <a:latin typeface="Arial" pitchFamily="34" charset="0"/>
            </a:endParaRPr>
          </a:p>
        </p:txBody>
      </p:sp>
      <p:sp>
        <p:nvSpPr>
          <p:cNvPr id="43016" name="Rectangle 8"/>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
        <p:nvSpPr>
          <p:cNvPr id="43017" name="Rectangle 9"/>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
        <p:nvSpPr>
          <p:cNvPr id="43019" name="Rectangle 11"/>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
        <p:nvSpPr>
          <p:cNvPr id="43020" name="Rectangle 12"/>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
        <p:nvSpPr>
          <p:cNvPr id="43022" name="Rectangle 14"/>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
        <p:nvSpPr>
          <p:cNvPr id="43023" name="Rectangle 15"/>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grpSp>
        <p:nvGrpSpPr>
          <p:cNvPr id="43024" name="Group 16"/>
          <p:cNvGrpSpPr>
            <a:grpSpLocks/>
          </p:cNvGrpSpPr>
          <p:nvPr/>
        </p:nvGrpSpPr>
        <p:grpSpPr bwMode="auto">
          <a:xfrm>
            <a:off x="1403548" y="3717032"/>
            <a:ext cx="4704036" cy="2852936"/>
            <a:chOff x="1464" y="3869"/>
            <a:chExt cx="8356" cy="5880"/>
          </a:xfrm>
        </p:grpSpPr>
        <p:sp>
          <p:nvSpPr>
            <p:cNvPr id="43025" name="Line 17"/>
            <p:cNvSpPr>
              <a:spLocks noChangeShapeType="1"/>
            </p:cNvSpPr>
            <p:nvPr/>
          </p:nvSpPr>
          <p:spPr bwMode="auto">
            <a:xfrm flipH="1" flipV="1">
              <a:off x="3765" y="3869"/>
              <a:ext cx="1" cy="5880"/>
            </a:xfrm>
            <a:prstGeom prst="line">
              <a:avLst/>
            </a:prstGeom>
            <a:noFill/>
            <a:ln w="190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3026" name="Line 18"/>
            <p:cNvSpPr>
              <a:spLocks noChangeShapeType="1"/>
            </p:cNvSpPr>
            <p:nvPr/>
          </p:nvSpPr>
          <p:spPr bwMode="auto">
            <a:xfrm>
              <a:off x="1833" y="7776"/>
              <a:ext cx="7720" cy="0"/>
            </a:xfrm>
            <a:prstGeom prst="line">
              <a:avLst/>
            </a:prstGeom>
            <a:noFill/>
            <a:ln w="19050">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3027" name="Line 19"/>
            <p:cNvSpPr>
              <a:spLocks noChangeShapeType="1"/>
            </p:cNvSpPr>
            <p:nvPr/>
          </p:nvSpPr>
          <p:spPr bwMode="auto">
            <a:xfrm>
              <a:off x="3193" y="3962"/>
              <a:ext cx="3066" cy="5720"/>
            </a:xfrm>
            <a:prstGeom prst="line">
              <a:avLst/>
            </a:pr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28" name="Line 20"/>
            <p:cNvSpPr>
              <a:spLocks noChangeShapeType="1"/>
            </p:cNvSpPr>
            <p:nvPr/>
          </p:nvSpPr>
          <p:spPr bwMode="auto">
            <a:xfrm>
              <a:off x="2513" y="5256"/>
              <a:ext cx="6012" cy="3934"/>
            </a:xfrm>
            <a:prstGeom prst="line">
              <a:avLst/>
            </a:prstGeom>
            <a:noFill/>
            <a:ln w="12700">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29" name="Line 21"/>
            <p:cNvSpPr>
              <a:spLocks noChangeShapeType="1"/>
            </p:cNvSpPr>
            <p:nvPr/>
          </p:nvSpPr>
          <p:spPr bwMode="auto">
            <a:xfrm>
              <a:off x="2939" y="4696"/>
              <a:ext cx="4014" cy="4599"/>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30" name="Line 22"/>
            <p:cNvSpPr>
              <a:spLocks noChangeShapeType="1"/>
            </p:cNvSpPr>
            <p:nvPr/>
          </p:nvSpPr>
          <p:spPr bwMode="auto">
            <a:xfrm>
              <a:off x="2072" y="5816"/>
              <a:ext cx="3360" cy="3866"/>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31" name="Line 23"/>
            <p:cNvSpPr>
              <a:spLocks noChangeShapeType="1"/>
            </p:cNvSpPr>
            <p:nvPr/>
          </p:nvSpPr>
          <p:spPr bwMode="auto">
            <a:xfrm>
              <a:off x="4633" y="6642"/>
              <a:ext cx="0" cy="1134"/>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32" name="Line 24"/>
            <p:cNvSpPr>
              <a:spLocks noChangeShapeType="1"/>
            </p:cNvSpPr>
            <p:nvPr/>
          </p:nvSpPr>
          <p:spPr bwMode="auto">
            <a:xfrm flipH="1">
              <a:off x="3766" y="6642"/>
              <a:ext cx="867" cy="0"/>
            </a:xfrm>
            <a:prstGeom prst="line">
              <a:avLst/>
            </a:prstGeom>
            <a:noFill/>
            <a:ln w="9525">
              <a:solidFill>
                <a:srgbClr val="000000"/>
              </a:solidFill>
              <a:prstDash val="dash"/>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33" name="Text Box 25"/>
            <p:cNvSpPr txBox="1">
              <a:spLocks noChangeArrowheads="1"/>
            </p:cNvSpPr>
            <p:nvPr/>
          </p:nvSpPr>
          <p:spPr bwMode="auto">
            <a:xfrm>
              <a:off x="4459" y="7869"/>
              <a:ext cx="320" cy="227"/>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40</a:t>
              </a:r>
              <a:endParaRPr kumimoji="0" lang="pl-PL" sz="1800" b="0" i="0" u="none" strike="noStrike" cap="none" normalizeH="0" baseline="0" smtClean="0">
                <a:ln>
                  <a:noFill/>
                </a:ln>
                <a:solidFill>
                  <a:schemeClr val="tx1"/>
                </a:solidFill>
                <a:effectLst/>
                <a:latin typeface="Arial" pitchFamily="34" charset="0"/>
              </a:endParaRPr>
            </a:p>
          </p:txBody>
        </p:sp>
        <p:sp>
          <p:nvSpPr>
            <p:cNvPr id="43034" name="Text Box 26"/>
            <p:cNvSpPr txBox="1">
              <a:spLocks noChangeArrowheads="1"/>
            </p:cNvSpPr>
            <p:nvPr/>
          </p:nvSpPr>
          <p:spPr bwMode="auto">
            <a:xfrm>
              <a:off x="4993" y="7882"/>
              <a:ext cx="240" cy="200"/>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70</a:t>
              </a:r>
              <a:endParaRPr kumimoji="0" lang="pl-PL" sz="1800" b="0" i="0" u="none" strike="noStrike" cap="none" normalizeH="0" baseline="0" smtClean="0">
                <a:ln>
                  <a:noFill/>
                </a:ln>
                <a:solidFill>
                  <a:schemeClr val="tx1"/>
                </a:solidFill>
                <a:effectLst/>
                <a:latin typeface="Arial" pitchFamily="34" charset="0"/>
              </a:endParaRPr>
            </a:p>
          </p:txBody>
        </p:sp>
        <p:sp>
          <p:nvSpPr>
            <p:cNvPr id="43035" name="Text Box 27"/>
            <p:cNvSpPr txBox="1">
              <a:spLocks noChangeArrowheads="1"/>
            </p:cNvSpPr>
            <p:nvPr/>
          </p:nvSpPr>
          <p:spPr bwMode="auto">
            <a:xfrm>
              <a:off x="3318" y="6643"/>
              <a:ext cx="370" cy="292"/>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60</a:t>
              </a:r>
              <a:endParaRPr kumimoji="0" lang="pl-PL" sz="1800" b="0" i="0" u="none" strike="noStrike" cap="none" normalizeH="0" baseline="0" smtClean="0">
                <a:ln>
                  <a:noFill/>
                </a:ln>
                <a:solidFill>
                  <a:schemeClr val="tx1"/>
                </a:solidFill>
                <a:effectLst/>
                <a:latin typeface="Arial" pitchFamily="34" charset="0"/>
              </a:endParaRPr>
            </a:p>
          </p:txBody>
        </p:sp>
        <p:sp>
          <p:nvSpPr>
            <p:cNvPr id="43036" name="Text Box 28"/>
            <p:cNvSpPr txBox="1">
              <a:spLocks noChangeArrowheads="1"/>
            </p:cNvSpPr>
            <p:nvPr/>
          </p:nvSpPr>
          <p:spPr bwMode="auto">
            <a:xfrm>
              <a:off x="6405" y="7496"/>
              <a:ext cx="484" cy="239"/>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160</a:t>
              </a:r>
              <a:endParaRPr kumimoji="0" lang="pl-PL" sz="1800" b="0" i="0" u="none" strike="noStrike" cap="none" normalizeH="0" baseline="0" smtClean="0">
                <a:ln>
                  <a:noFill/>
                </a:ln>
                <a:solidFill>
                  <a:schemeClr val="tx1"/>
                </a:solidFill>
                <a:effectLst/>
                <a:latin typeface="Arial" pitchFamily="34" charset="0"/>
              </a:endParaRPr>
            </a:p>
          </p:txBody>
        </p:sp>
        <p:sp>
          <p:nvSpPr>
            <p:cNvPr id="43037" name="Text Box 29"/>
            <p:cNvSpPr txBox="1">
              <a:spLocks noChangeArrowheads="1"/>
            </p:cNvSpPr>
            <p:nvPr/>
          </p:nvSpPr>
          <p:spPr bwMode="auto">
            <a:xfrm>
              <a:off x="9529" y="7882"/>
              <a:ext cx="291" cy="340"/>
            </a:xfrm>
            <a:prstGeom prst="rect">
              <a:avLst/>
            </a:prstGeom>
            <a:solidFill>
              <a:srgbClr val="FFFFFF"/>
            </a:solidFill>
            <a:ln w="9525">
              <a:noFill/>
              <a:miter lim="800000"/>
              <a:headEnd/>
              <a:tailEnd/>
            </a:ln>
          </p:spPr>
          <p:txBody>
            <a:bodyPr vert="horz" wrap="square" lIns="0" tIns="0" rIns="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x</a:t>
              </a:r>
              <a:r>
                <a:rPr kumimoji="0" lang="pl-PL" sz="1100" b="0" i="0" u="none" strike="noStrike" cap="none" normalizeH="0" baseline="-25000" smtClean="0">
                  <a:ln>
                    <a:noFill/>
                  </a:ln>
                  <a:solidFill>
                    <a:schemeClr val="tx1"/>
                  </a:solidFill>
                  <a:effectLst/>
                  <a:latin typeface="Calibri" pitchFamily="34" charset="0"/>
                </a:rPr>
                <a:t>1</a:t>
              </a:r>
              <a:endParaRPr kumimoji="0" lang="pl-PL" sz="1800" b="0" i="0" u="none" strike="noStrike" cap="none" normalizeH="0" baseline="0" smtClean="0">
                <a:ln>
                  <a:noFill/>
                </a:ln>
                <a:solidFill>
                  <a:schemeClr val="tx1"/>
                </a:solidFill>
                <a:effectLst/>
                <a:latin typeface="Arial" pitchFamily="34" charset="0"/>
              </a:endParaRPr>
            </a:p>
          </p:txBody>
        </p:sp>
        <p:sp>
          <p:nvSpPr>
            <p:cNvPr id="43038" name="Text Box 30"/>
            <p:cNvSpPr txBox="1">
              <a:spLocks noChangeArrowheads="1"/>
            </p:cNvSpPr>
            <p:nvPr/>
          </p:nvSpPr>
          <p:spPr bwMode="auto">
            <a:xfrm>
              <a:off x="3916" y="3870"/>
              <a:ext cx="275" cy="312"/>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x</a:t>
              </a:r>
              <a:r>
                <a:rPr kumimoji="0" lang="pl-PL" sz="1100" b="0" i="0" u="none" strike="noStrike" cap="none" normalizeH="0" baseline="-25000" smtClean="0">
                  <a:ln>
                    <a:noFill/>
                  </a:ln>
                  <a:solidFill>
                    <a:schemeClr val="tx1"/>
                  </a:solidFill>
                  <a:effectLst/>
                  <a:latin typeface="Calibri" pitchFamily="34" charset="0"/>
                </a:rPr>
                <a:t>2</a:t>
              </a:r>
              <a:endParaRPr kumimoji="0" lang="pl-PL" sz="1800" b="0" i="0" u="none" strike="noStrike" cap="none" normalizeH="0" baseline="0" smtClean="0">
                <a:ln>
                  <a:noFill/>
                </a:ln>
                <a:solidFill>
                  <a:schemeClr val="tx1"/>
                </a:solidFill>
                <a:effectLst/>
                <a:latin typeface="Arial" pitchFamily="34" charset="0"/>
              </a:endParaRPr>
            </a:p>
          </p:txBody>
        </p:sp>
        <p:sp>
          <p:nvSpPr>
            <p:cNvPr id="43039" name="Line 31"/>
            <p:cNvSpPr>
              <a:spLocks noChangeShapeType="1"/>
            </p:cNvSpPr>
            <p:nvPr/>
          </p:nvSpPr>
          <p:spPr bwMode="auto">
            <a:xfrm flipV="1">
              <a:off x="2513" y="6870"/>
              <a:ext cx="399" cy="319"/>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3040" name="Text Box 32"/>
            <p:cNvSpPr txBox="1">
              <a:spLocks noChangeArrowheads="1"/>
            </p:cNvSpPr>
            <p:nvPr/>
          </p:nvSpPr>
          <p:spPr bwMode="auto">
            <a:xfrm>
              <a:off x="1464" y="7129"/>
              <a:ext cx="2174" cy="606"/>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dirty="0" smtClean="0">
                  <a:ln>
                    <a:noFill/>
                  </a:ln>
                  <a:solidFill>
                    <a:schemeClr val="tx1"/>
                  </a:solidFill>
                  <a:effectLst/>
                  <a:latin typeface="Calibri" pitchFamily="34" charset="0"/>
                </a:rPr>
                <a:t>Prosta zysku zerowego</a:t>
              </a:r>
              <a:endParaRPr kumimoji="0" lang="pl-PL" sz="1800" b="0" i="0" u="none" strike="noStrike" cap="none" normalizeH="0" baseline="0" dirty="0" smtClean="0">
                <a:ln>
                  <a:noFill/>
                </a:ln>
                <a:solidFill>
                  <a:schemeClr val="tx1"/>
                </a:solidFill>
                <a:effectLst/>
                <a:latin typeface="Arial" pitchFamily="34" charset="0"/>
              </a:endParaRPr>
            </a:p>
          </p:txBody>
        </p:sp>
        <p:sp>
          <p:nvSpPr>
            <p:cNvPr id="43041" name="Line 33"/>
            <p:cNvSpPr>
              <a:spLocks noChangeShapeType="1"/>
            </p:cNvSpPr>
            <p:nvPr/>
          </p:nvSpPr>
          <p:spPr bwMode="auto">
            <a:xfrm flipH="1">
              <a:off x="3873" y="4909"/>
              <a:ext cx="760" cy="799"/>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3042" name="Text Box 34"/>
            <p:cNvSpPr txBox="1">
              <a:spLocks noChangeArrowheads="1"/>
            </p:cNvSpPr>
            <p:nvPr/>
          </p:nvSpPr>
          <p:spPr bwMode="auto">
            <a:xfrm>
              <a:off x="4779" y="4656"/>
              <a:ext cx="2854" cy="279"/>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Prosta zysku maksymalnego</a:t>
              </a:r>
              <a:endParaRPr kumimoji="0" lang="pl-PL" sz="1800" b="0" i="0" u="none" strike="noStrike" cap="none" normalizeH="0" baseline="0" smtClean="0">
                <a:ln>
                  <a:noFill/>
                </a:ln>
                <a:solidFill>
                  <a:schemeClr val="tx1"/>
                </a:solidFill>
                <a:effectLst/>
                <a:latin typeface="Arial" pitchFamily="34" charset="0"/>
              </a:endParaRPr>
            </a:p>
          </p:txBody>
        </p:sp>
        <p:sp>
          <p:nvSpPr>
            <p:cNvPr id="43043" name="Line 35"/>
            <p:cNvSpPr>
              <a:spLocks noChangeShapeType="1"/>
            </p:cNvSpPr>
            <p:nvPr/>
          </p:nvSpPr>
          <p:spPr bwMode="auto">
            <a:xfrm flipH="1">
              <a:off x="4659" y="5909"/>
              <a:ext cx="974" cy="733"/>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3044" name="Text Box 36"/>
            <p:cNvSpPr txBox="1">
              <a:spLocks noChangeArrowheads="1"/>
            </p:cNvSpPr>
            <p:nvPr/>
          </p:nvSpPr>
          <p:spPr bwMode="auto">
            <a:xfrm>
              <a:off x="5873" y="5656"/>
              <a:ext cx="2520" cy="393"/>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rozwiązanie optymalne</a:t>
              </a:r>
              <a:endParaRPr kumimoji="0" lang="pl-PL" sz="1800" b="0" i="0" u="none" strike="noStrike" cap="none" normalizeH="0" baseline="0" smtClean="0">
                <a:ln>
                  <a:noFill/>
                </a:ln>
                <a:solidFill>
                  <a:schemeClr val="tx1"/>
                </a:solidFill>
                <a:effectLst/>
                <a:latin typeface="Arial" pitchFamily="34" charset="0"/>
              </a:endParaRPr>
            </a:p>
          </p:txBody>
        </p:sp>
        <p:sp>
          <p:nvSpPr>
            <p:cNvPr id="43045" name="Text Box 37"/>
            <p:cNvSpPr txBox="1">
              <a:spLocks noChangeArrowheads="1"/>
            </p:cNvSpPr>
            <p:nvPr/>
          </p:nvSpPr>
          <p:spPr bwMode="auto">
            <a:xfrm>
              <a:off x="3193" y="6096"/>
              <a:ext cx="493" cy="293"/>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80</a:t>
              </a:r>
              <a:endParaRPr kumimoji="0" lang="pl-PL" sz="1800" b="0" i="0" u="none" strike="noStrike" cap="none" normalizeH="0" baseline="0" smtClean="0">
                <a:ln>
                  <a:noFill/>
                </a:ln>
                <a:solidFill>
                  <a:schemeClr val="tx1"/>
                </a:solidFill>
                <a:effectLst/>
                <a:latin typeface="Arial" pitchFamily="34" charset="0"/>
              </a:endParaRPr>
            </a:p>
          </p:txBody>
        </p:sp>
        <p:sp>
          <p:nvSpPr>
            <p:cNvPr id="43046" name="Text Box 38"/>
            <p:cNvSpPr txBox="1">
              <a:spLocks noChangeArrowheads="1"/>
            </p:cNvSpPr>
            <p:nvPr/>
          </p:nvSpPr>
          <p:spPr bwMode="auto">
            <a:xfrm>
              <a:off x="3318" y="4935"/>
              <a:ext cx="378" cy="187"/>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smtClean="0">
                  <a:ln>
                    <a:noFill/>
                  </a:ln>
                  <a:solidFill>
                    <a:schemeClr val="tx1"/>
                  </a:solidFill>
                  <a:effectLst/>
                  <a:latin typeface="Calibri" pitchFamily="34" charset="0"/>
                </a:rPr>
                <a:t>140</a:t>
              </a:r>
              <a:endParaRPr kumimoji="0" lang="pl-PL" sz="1800" b="0" i="0" u="none" strike="noStrike" cap="none" normalizeH="0" baseline="0" smtClean="0">
                <a:ln>
                  <a:noFill/>
                </a:ln>
                <a:solidFill>
                  <a:schemeClr val="tx1"/>
                </a:solidFill>
                <a:effectLst/>
                <a:latin typeface="Arial" pitchFamily="34" charset="0"/>
              </a:endParaRPr>
            </a:p>
          </p:txBody>
        </p:sp>
        <p:sp>
          <p:nvSpPr>
            <p:cNvPr id="43047" name="Line 39"/>
            <p:cNvSpPr>
              <a:spLocks noChangeShapeType="1"/>
            </p:cNvSpPr>
            <p:nvPr/>
          </p:nvSpPr>
          <p:spPr bwMode="auto">
            <a:xfrm flipV="1">
              <a:off x="3766" y="6256"/>
              <a:ext cx="253" cy="173"/>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48" name="Line 40"/>
            <p:cNvSpPr>
              <a:spLocks noChangeShapeType="1"/>
            </p:cNvSpPr>
            <p:nvPr/>
          </p:nvSpPr>
          <p:spPr bwMode="auto">
            <a:xfrm flipV="1">
              <a:off x="3739" y="6389"/>
              <a:ext cx="506" cy="360"/>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49" name="Line 41"/>
            <p:cNvSpPr>
              <a:spLocks noChangeShapeType="1"/>
            </p:cNvSpPr>
            <p:nvPr/>
          </p:nvSpPr>
          <p:spPr bwMode="auto">
            <a:xfrm flipV="1">
              <a:off x="3779" y="6589"/>
              <a:ext cx="706" cy="494"/>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50" name="Line 42"/>
            <p:cNvSpPr>
              <a:spLocks noChangeShapeType="1"/>
            </p:cNvSpPr>
            <p:nvPr/>
          </p:nvSpPr>
          <p:spPr bwMode="auto">
            <a:xfrm flipV="1">
              <a:off x="3778" y="6762"/>
              <a:ext cx="893" cy="626"/>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51" name="Line 43"/>
            <p:cNvSpPr>
              <a:spLocks noChangeShapeType="1"/>
            </p:cNvSpPr>
            <p:nvPr/>
          </p:nvSpPr>
          <p:spPr bwMode="auto">
            <a:xfrm flipV="1">
              <a:off x="3778" y="7002"/>
              <a:ext cx="1013" cy="706"/>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52" name="Line 44"/>
            <p:cNvSpPr>
              <a:spLocks noChangeShapeType="1"/>
            </p:cNvSpPr>
            <p:nvPr/>
          </p:nvSpPr>
          <p:spPr bwMode="auto">
            <a:xfrm flipV="1">
              <a:off x="4191" y="7243"/>
              <a:ext cx="733" cy="493"/>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53" name="Line 45"/>
            <p:cNvSpPr>
              <a:spLocks noChangeShapeType="1"/>
            </p:cNvSpPr>
            <p:nvPr/>
          </p:nvSpPr>
          <p:spPr bwMode="auto">
            <a:xfrm flipV="1">
              <a:off x="4656" y="7496"/>
              <a:ext cx="427" cy="253"/>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3054" name="Line 46"/>
            <p:cNvSpPr>
              <a:spLocks noChangeShapeType="1"/>
            </p:cNvSpPr>
            <p:nvPr/>
          </p:nvSpPr>
          <p:spPr bwMode="auto">
            <a:xfrm flipH="1">
              <a:off x="4326" y="6336"/>
              <a:ext cx="1733" cy="1160"/>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3055" name="Text Box 47"/>
            <p:cNvSpPr txBox="1">
              <a:spLocks noChangeArrowheads="1"/>
            </p:cNvSpPr>
            <p:nvPr/>
          </p:nvSpPr>
          <p:spPr bwMode="auto">
            <a:xfrm>
              <a:off x="6246" y="6216"/>
              <a:ext cx="3407" cy="292"/>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dirty="0" smtClean="0">
                  <a:ln>
                    <a:noFill/>
                  </a:ln>
                  <a:solidFill>
                    <a:schemeClr val="tx1"/>
                  </a:solidFill>
                  <a:effectLst/>
                  <a:latin typeface="Calibri" pitchFamily="34" charset="0"/>
                </a:rPr>
                <a:t>zbiór rozwiązań dopuszczalnych</a:t>
              </a:r>
              <a:endParaRPr kumimoji="0" lang="pl-PL" sz="1800" b="0" i="0" u="none" strike="noStrike" cap="none" normalizeH="0" baseline="0" dirty="0" smtClean="0">
                <a:ln>
                  <a:noFill/>
                </a:ln>
                <a:solidFill>
                  <a:schemeClr val="tx1"/>
                </a:solidFill>
                <a:effectLst/>
                <a:latin typeface="Arial" pitchFamily="34" charset="0"/>
              </a:endParaRPr>
            </a:p>
          </p:txBody>
        </p:sp>
      </p:grpSp>
      <p:sp>
        <p:nvSpPr>
          <p:cNvPr id="43056" name="Text Box 48"/>
          <p:cNvSpPr txBox="1">
            <a:spLocks noChangeArrowheads="1"/>
          </p:cNvSpPr>
          <p:nvPr/>
        </p:nvSpPr>
        <p:spPr bwMode="auto">
          <a:xfrm>
            <a:off x="4381376" y="6322062"/>
            <a:ext cx="1181100" cy="16986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dirty="0" smtClean="0">
                <a:ln>
                  <a:noFill/>
                </a:ln>
                <a:solidFill>
                  <a:schemeClr val="tx1"/>
                </a:solidFill>
                <a:effectLst/>
                <a:latin typeface="Calibri" pitchFamily="34" charset="0"/>
              </a:rPr>
              <a:t>8x</a:t>
            </a:r>
            <a:r>
              <a:rPr kumimoji="0" lang="pl-PL" sz="1100" b="0" i="0" u="none" strike="noStrike" cap="none" normalizeH="0" baseline="-25000" dirty="0" smtClean="0">
                <a:ln>
                  <a:noFill/>
                </a:ln>
                <a:solidFill>
                  <a:schemeClr val="tx1"/>
                </a:solidFill>
                <a:effectLst/>
                <a:latin typeface="Calibri" pitchFamily="34" charset="0"/>
              </a:rPr>
              <a:t>1</a:t>
            </a:r>
            <a:r>
              <a:rPr kumimoji="0" lang="pl-PL" sz="1100" b="0" i="0" u="none" strike="noStrike" cap="none" normalizeH="0" baseline="0" dirty="0" smtClean="0">
                <a:ln>
                  <a:noFill/>
                </a:ln>
                <a:solidFill>
                  <a:schemeClr val="tx1"/>
                </a:solidFill>
                <a:effectLst/>
                <a:latin typeface="Calibri" pitchFamily="34" charset="0"/>
              </a:rPr>
              <a:t>+16x</a:t>
            </a:r>
            <a:r>
              <a:rPr kumimoji="0" lang="pl-PL" sz="1100" b="0" i="0" u="none" strike="noStrike" cap="none" normalizeH="0" baseline="-25000" dirty="0" smtClean="0">
                <a:ln>
                  <a:noFill/>
                </a:ln>
                <a:solidFill>
                  <a:schemeClr val="tx1"/>
                </a:solidFill>
                <a:effectLst/>
                <a:latin typeface="Calibri" pitchFamily="34" charset="0"/>
              </a:rPr>
              <a:t>2</a:t>
            </a:r>
            <a:r>
              <a:rPr kumimoji="0" lang="pl-PL" sz="1100" b="0" i="0" u="none" strike="noStrike" cap="none" normalizeH="0" baseline="0" dirty="0" smtClean="0">
                <a:ln>
                  <a:noFill/>
                </a:ln>
                <a:solidFill>
                  <a:schemeClr val="tx1"/>
                </a:solidFill>
                <a:effectLst/>
                <a:latin typeface="Calibri" pitchFamily="34" charset="0"/>
              </a:rPr>
              <a:t>=1280</a:t>
            </a:r>
            <a:endParaRPr kumimoji="0" lang="pl-PL" sz="1800" b="0" i="0" u="none" strike="noStrike" cap="none" normalizeH="0" baseline="0" dirty="0" smtClean="0">
              <a:ln>
                <a:noFill/>
              </a:ln>
              <a:solidFill>
                <a:schemeClr val="tx1"/>
              </a:solidFill>
              <a:effectLst/>
              <a:latin typeface="Arial" pitchFamily="34" charset="0"/>
            </a:endParaRPr>
          </a:p>
        </p:txBody>
      </p:sp>
      <p:sp>
        <p:nvSpPr>
          <p:cNvPr id="43057" name="Text Box 49"/>
          <p:cNvSpPr txBox="1">
            <a:spLocks noChangeArrowheads="1"/>
          </p:cNvSpPr>
          <p:nvPr/>
        </p:nvSpPr>
        <p:spPr bwMode="auto">
          <a:xfrm>
            <a:off x="3111290" y="6476999"/>
            <a:ext cx="852488" cy="177800"/>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dirty="0" smtClean="0">
                <a:ln>
                  <a:noFill/>
                </a:ln>
                <a:solidFill>
                  <a:schemeClr val="tx1"/>
                </a:solidFill>
                <a:effectLst/>
                <a:latin typeface="Calibri" pitchFamily="34" charset="0"/>
              </a:rPr>
              <a:t>12x</a:t>
            </a:r>
            <a:r>
              <a:rPr kumimoji="0" lang="pl-PL" sz="1100" b="0" i="0" u="none" strike="noStrike" cap="none" normalizeH="0" baseline="-25000" dirty="0" smtClean="0">
                <a:ln>
                  <a:noFill/>
                </a:ln>
                <a:solidFill>
                  <a:schemeClr val="tx1"/>
                </a:solidFill>
                <a:effectLst/>
                <a:latin typeface="Calibri" pitchFamily="34" charset="0"/>
              </a:rPr>
              <a:t>1</a:t>
            </a:r>
            <a:r>
              <a:rPr kumimoji="0" lang="pl-PL" sz="1100" b="0" i="0" u="none" strike="noStrike" cap="none" normalizeH="0" baseline="0" dirty="0" smtClean="0">
                <a:ln>
                  <a:noFill/>
                </a:ln>
                <a:solidFill>
                  <a:schemeClr val="tx1"/>
                </a:solidFill>
                <a:effectLst/>
                <a:latin typeface="Calibri" pitchFamily="34" charset="0"/>
              </a:rPr>
              <a:t>+10x</a:t>
            </a:r>
            <a:r>
              <a:rPr kumimoji="0" lang="pl-PL" sz="1100" b="0" i="0" u="none" strike="noStrike" cap="none" normalizeH="0" baseline="-25000" dirty="0" smtClean="0">
                <a:ln>
                  <a:noFill/>
                </a:ln>
                <a:solidFill>
                  <a:schemeClr val="tx1"/>
                </a:solidFill>
                <a:effectLst/>
                <a:latin typeface="Calibri" pitchFamily="34" charset="0"/>
              </a:rPr>
              <a:t>2</a:t>
            </a:r>
            <a:r>
              <a:rPr kumimoji="0" lang="pl-PL" sz="1100" b="0" i="0" u="none" strike="noStrike" cap="none" normalizeH="0" baseline="0" dirty="0" smtClean="0">
                <a:ln>
                  <a:noFill/>
                </a:ln>
                <a:solidFill>
                  <a:schemeClr val="tx1"/>
                </a:solidFill>
                <a:effectLst/>
                <a:latin typeface="Calibri" pitchFamily="34" charset="0"/>
              </a:rPr>
              <a:t>=0</a:t>
            </a:r>
            <a:endParaRPr kumimoji="0" lang="pl-PL" sz="1800" b="0" i="0" u="none" strike="noStrike" cap="none" normalizeH="0" baseline="0" dirty="0" smtClean="0">
              <a:ln>
                <a:noFill/>
              </a:ln>
              <a:solidFill>
                <a:schemeClr val="tx1"/>
              </a:solidFill>
              <a:effectLst/>
              <a:latin typeface="Arial" pitchFamily="34" charset="0"/>
            </a:endParaRPr>
          </a:p>
        </p:txBody>
      </p:sp>
      <p:sp>
        <p:nvSpPr>
          <p:cNvPr id="43058" name="Text Box 50"/>
          <p:cNvSpPr txBox="1">
            <a:spLocks noChangeArrowheads="1"/>
          </p:cNvSpPr>
          <p:nvPr/>
        </p:nvSpPr>
        <p:spPr bwMode="auto">
          <a:xfrm>
            <a:off x="4176714" y="6492875"/>
            <a:ext cx="779462" cy="144463"/>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ts val="1000"/>
              </a:spcAft>
              <a:buClrTx/>
              <a:buSzTx/>
              <a:buFontTx/>
              <a:buNone/>
              <a:tabLst/>
            </a:pPr>
            <a:r>
              <a:rPr kumimoji="0" lang="pl-PL" sz="1100" b="0" i="0" u="none" strike="noStrike" cap="none" normalizeH="0" baseline="0" dirty="0" smtClean="0">
                <a:ln>
                  <a:noFill/>
                </a:ln>
                <a:solidFill>
                  <a:schemeClr val="tx1"/>
                </a:solidFill>
                <a:effectLst/>
                <a:latin typeface="Calibri" pitchFamily="34" charset="0"/>
              </a:rPr>
              <a:t>10x</a:t>
            </a:r>
            <a:r>
              <a:rPr kumimoji="0" lang="pl-PL" sz="1100" b="0" i="0" u="none" strike="noStrike" cap="none" normalizeH="0" baseline="-25000" dirty="0" smtClean="0">
                <a:ln>
                  <a:noFill/>
                </a:ln>
                <a:solidFill>
                  <a:schemeClr val="tx1"/>
                </a:solidFill>
                <a:effectLst/>
                <a:latin typeface="Calibri" pitchFamily="34" charset="0"/>
              </a:rPr>
              <a:t>1</a:t>
            </a:r>
            <a:r>
              <a:rPr kumimoji="0" lang="pl-PL" sz="1100" b="0" i="0" u="none" strike="noStrike" cap="none" normalizeH="0" baseline="0" dirty="0" smtClean="0">
                <a:ln>
                  <a:noFill/>
                </a:ln>
                <a:solidFill>
                  <a:schemeClr val="tx1"/>
                </a:solidFill>
                <a:effectLst/>
                <a:latin typeface="Calibri" pitchFamily="34" charset="0"/>
              </a:rPr>
              <a:t>+5x</a:t>
            </a:r>
            <a:r>
              <a:rPr kumimoji="0" lang="pl-PL" sz="1100" b="0" i="0" u="none" strike="noStrike" cap="none" normalizeH="0" baseline="-25000" dirty="0" smtClean="0">
                <a:ln>
                  <a:noFill/>
                </a:ln>
                <a:solidFill>
                  <a:schemeClr val="tx1"/>
                </a:solidFill>
                <a:effectLst/>
                <a:latin typeface="Calibri" pitchFamily="34" charset="0"/>
              </a:rPr>
              <a:t>2</a:t>
            </a:r>
            <a:r>
              <a:rPr kumimoji="0" lang="pl-PL" sz="1100" b="0" i="0" u="none" strike="noStrike" cap="none" normalizeH="0" baseline="0" dirty="0" smtClean="0">
                <a:ln>
                  <a:noFill/>
                </a:ln>
                <a:solidFill>
                  <a:schemeClr val="tx1"/>
                </a:solidFill>
                <a:effectLst/>
                <a:latin typeface="Calibri" pitchFamily="34" charset="0"/>
              </a:rPr>
              <a:t>=700</a:t>
            </a: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9153" name="Object 1"/>
          <p:cNvGraphicFramePr>
            <a:graphicFrameLocks noChangeAspect="1"/>
          </p:cNvGraphicFramePr>
          <p:nvPr/>
        </p:nvGraphicFramePr>
        <p:xfrm>
          <a:off x="6002868" y="2616200"/>
          <a:ext cx="495300" cy="206375"/>
        </p:xfrm>
        <a:graphic>
          <a:graphicData uri="http://schemas.openxmlformats.org/presentationml/2006/ole">
            <mc:AlternateContent xmlns:mc="http://schemas.openxmlformats.org/markup-compatibility/2006">
              <mc:Choice xmlns:v="urn:schemas-microsoft-com:vml" Requires="v">
                <p:oleObj spid="_x0000_s49154" name="Równanie" r:id="rId3" imgW="494870" imgH="203024" progId="Equation.3">
                  <p:embed/>
                </p:oleObj>
              </mc:Choice>
              <mc:Fallback>
                <p:oleObj name="Równanie" r:id="rId3" imgW="494870" imgH="203024" progId="Equation.3">
                  <p:embed/>
                  <p:pic>
                    <p:nvPicPr>
                      <p:cNvPr id="0" name="Picture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02868" y="2616200"/>
                        <a:ext cx="495300" cy="206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9154" name="Line 2"/>
          <p:cNvSpPr>
            <a:spLocks noChangeShapeType="1"/>
          </p:cNvSpPr>
          <p:nvPr/>
        </p:nvSpPr>
        <p:spPr bwMode="auto">
          <a:xfrm flipV="1">
            <a:off x="1327150" y="47625"/>
            <a:ext cx="0" cy="3792538"/>
          </a:xfrm>
          <a:prstGeom prst="line">
            <a:avLst/>
          </a:prstGeom>
          <a:noFill/>
          <a:ln w="9525">
            <a:no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9156" name="Rectangle 4"/>
          <p:cNvSpPr>
            <a:spLocks noChangeArrowheads="1"/>
          </p:cNvSpPr>
          <p:nvPr/>
        </p:nvSpPr>
        <p:spPr bwMode="auto">
          <a:xfrm>
            <a:off x="0" y="4601918"/>
            <a:ext cx="9144000" cy="36933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endParaRPr lang="pl-PL"/>
          </a:p>
        </p:txBody>
      </p:sp>
      <p:sp>
        <p:nvSpPr>
          <p:cNvPr id="49157" name="Rectangle 5"/>
          <p:cNvSpPr>
            <a:spLocks noChangeArrowheads="1"/>
          </p:cNvSpPr>
          <p:nvPr/>
        </p:nvSpPr>
        <p:spPr bwMode="auto">
          <a:xfrm>
            <a:off x="0" y="1490054"/>
            <a:ext cx="8830733" cy="138499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4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rPr>
              <a:t>Przesuwając równolegle otrzymaną prostą ku górze otrzymamy prostą reprezentującą coraz większe wartości zysku. Interesuje nas najwyższe położenie prostej równoległej do prostej zysku zerowego, tak aby jej część wspólna ze zbiorem rozwiązań dopuszczalnych była niepusta. Jest to prosta zysku maksymalnego, jej część wspólna ze zbiorem rozwiązań dopuszczalnych (wierzchołek lub krawędź tego zbioru) jest rozwiązaniem optymalnym. W naszym przykładzie rozwiązaniem optymalnym jest punkt </a:t>
            </a:r>
            <a:endParaRPr kumimoji="0" lang="pl-PL" sz="1800" b="0" i="0" u="none" strike="noStrike" cap="none" normalizeH="0" baseline="0" dirty="0" smtClean="0">
              <a:ln>
                <a:noFill/>
              </a:ln>
              <a:solidFill>
                <a:schemeClr val="tx1"/>
              </a:solidFill>
              <a:effectLst/>
              <a:latin typeface="Arial" pitchFamily="34" charset="0"/>
            </a:endParaRPr>
          </a:p>
        </p:txBody>
      </p:sp>
      <p:sp>
        <p:nvSpPr>
          <p:cNvPr id="49158" name="Rectangle 6"/>
          <p:cNvSpPr>
            <a:spLocks noChangeArrowheads="1"/>
          </p:cNvSpPr>
          <p:nvPr/>
        </p:nvSpPr>
        <p:spPr bwMode="auto">
          <a:xfrm>
            <a:off x="0" y="2559496"/>
            <a:ext cx="8813800" cy="218521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rPr>
              <a:t>                                                                                                                         , wartość zysku w tym punkcie wynosi 12*40+10*60 = 1080 zł. Zatem najkorzystniejszą decyzją produkcyjną jest wyprodukowanie 40 szt. produktu A i 60 szt. produktu B co przyniesie zysk 1080 zł. Wyższego zysku przy powyższych ograniczeniach na czas pracy maszyn nie można otrzymać. Zauważmy jeszcze, że realizując optymalną produkcję maksymalnie wykorzystujemy w naszym przykładzie czas pracy maszyn. Maszyna I-sza pracuje 10*40+5*60 = 700 min., maszyna </a:t>
            </a:r>
            <a:r>
              <a:rPr kumimoji="0" lang="pl-PL" sz="1400" b="0" i="0" u="none" strike="noStrike" cap="none" normalizeH="0" baseline="0" dirty="0" err="1" smtClean="0">
                <a:ln>
                  <a:noFill/>
                </a:ln>
                <a:solidFill>
                  <a:schemeClr val="tx1"/>
                </a:solidFill>
                <a:effectLst/>
                <a:latin typeface="Arial" pitchFamily="34" charset="0"/>
              </a:rPr>
              <a:t>II-ga</a:t>
            </a:r>
            <a:r>
              <a:rPr kumimoji="0" lang="pl-PL" sz="1400" b="0" i="0" u="none" strike="noStrike" cap="none" normalizeH="0" baseline="0" dirty="0" smtClean="0">
                <a:ln>
                  <a:noFill/>
                </a:ln>
                <a:solidFill>
                  <a:schemeClr val="tx1"/>
                </a:solidFill>
                <a:effectLst/>
                <a:latin typeface="Arial" pitchFamily="34" charset="0"/>
              </a:rPr>
              <a:t> pracuje 8*40+16*60 = 1280 min.</a:t>
            </a:r>
          </a:p>
          <a:p>
            <a:pPr marL="0" marR="0" lvl="0" indent="449263" algn="just" defTabSz="914400" rtl="0" eaLnBrk="1" fontAlgn="base" latinLnBrk="0" hangingPunct="1">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Wadą I-go sposobu są niekiedy trudności z odczytaniem przybliżonej wartości rozwiązania. Wady tej nie ma sposób </a:t>
            </a:r>
            <a:r>
              <a:rPr kumimoji="0" lang="pl-PL" sz="1400" b="0" i="0" u="none" strike="noStrike" cap="none" normalizeH="0" baseline="0" dirty="0" err="1" smtClean="0">
                <a:ln>
                  <a:noFill/>
                </a:ln>
                <a:solidFill>
                  <a:schemeClr val="tx1"/>
                </a:solidFill>
                <a:effectLst/>
                <a:latin typeface="Arial" pitchFamily="34" charset="0"/>
                <a:ea typeface="Times New Roman" pitchFamily="18" charset="0"/>
              </a:rPr>
              <a:t>II-gi</a:t>
            </a:r>
            <a:r>
              <a:rPr kumimoji="0" lang="pl-PL" sz="1400" b="0" i="0" u="none" strike="noStrike" cap="none" normalizeH="0" baseline="0" dirty="0" smtClean="0">
                <a:ln>
                  <a:noFill/>
                </a:ln>
                <a:solidFill>
                  <a:schemeClr val="tx1"/>
                </a:solidFill>
                <a:effectLst/>
                <a:latin typeface="Arial" pitchFamily="34" charset="0"/>
                <a:ea typeface="Times New Roman" pitchFamily="18" charset="0"/>
              </a:rPr>
              <a:t>.</a:t>
            </a:r>
          </a:p>
          <a:p>
            <a:pPr marL="0" marR="0" lvl="0" indent="449263" algn="just" defTabSz="914400" rtl="0" eaLnBrk="0" fontAlgn="base" latinLnBrk="0" hangingPunct="0">
              <a:lnSpc>
                <a:spcPct val="100000"/>
              </a:lnSpc>
              <a:spcBef>
                <a:spcPct val="0"/>
              </a:spcBef>
              <a:spcAft>
                <a:spcPct val="0"/>
              </a:spcAft>
              <a:buClrTx/>
              <a:buSzTx/>
              <a:buFontTx/>
              <a:buNone/>
              <a:tabLst/>
            </a:pP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29" name="Rectangle 1"/>
          <p:cNvSpPr>
            <a:spLocks noChangeArrowheads="1"/>
          </p:cNvSpPr>
          <p:nvPr/>
        </p:nvSpPr>
        <p:spPr bwMode="auto">
          <a:xfrm>
            <a:off x="0" y="1468162"/>
            <a:ext cx="8856133" cy="209288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tab pos="228600" algn="l"/>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II – sposób</a:t>
            </a:r>
          </a:p>
          <a:p>
            <a:pPr marL="0" marR="0" lvl="0" indent="0" algn="just" defTabSz="914400" rtl="0" eaLnBrk="1" fontAlgn="base" latinLnBrk="0" hangingPunct="1">
              <a:lnSpc>
                <a:spcPct val="100000"/>
              </a:lnSpc>
              <a:spcBef>
                <a:spcPct val="0"/>
              </a:spcBef>
              <a:spcAft>
                <a:spcPct val="0"/>
              </a:spcAft>
              <a:buClrTx/>
              <a:buSzTx/>
              <a:buFontTx/>
              <a:buNone/>
              <a:tabLst>
                <a:tab pos="22860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Skoro rozwiązaniem optymalnym jest wierzchołek lub krawędź łącząca dwa wierzchołki zbioru rozwiązań dopuszczalnych to:</a:t>
            </a:r>
          </a:p>
          <a:p>
            <a:pPr marL="0" marR="0" lvl="0" indent="0" algn="just" defTabSz="914400" rtl="0" eaLnBrk="0" fontAlgn="base" latinLnBrk="0" hangingPunct="0">
              <a:lnSpc>
                <a:spcPct val="100000"/>
              </a:lnSpc>
              <a:spcBef>
                <a:spcPct val="0"/>
              </a:spcBef>
              <a:spcAft>
                <a:spcPct val="0"/>
              </a:spcAft>
              <a:buClrTx/>
              <a:buSzTx/>
              <a:buFontTx/>
              <a:buNone/>
              <a:tabLst>
                <a:tab pos="228600" algn="l"/>
              </a:tabLst>
            </a:pPr>
            <a:endParaRPr kumimoji="0" lang="pl-PL" sz="6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buFontTx/>
              <a:buChar char="•"/>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wyznaczamy współrzędne wszystkich wierzchołków zbioru rozwiązań dopuszczalnych</a:t>
            </a:r>
            <a:endParaRPr kumimoji="0" lang="pl-PL" sz="6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buFontTx/>
              <a:buChar char="•"/>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wyznaczamy wartość funkcji celu w tych wierzchołkach</a:t>
            </a:r>
            <a:endParaRPr kumimoji="0" lang="pl-PL" sz="600" b="0" i="0" u="none" strike="noStrike" cap="none" normalizeH="0" baseline="0" dirty="0" smtClean="0">
              <a:ln>
                <a:noFill/>
              </a:ln>
              <a:solidFill>
                <a:schemeClr val="tx1"/>
              </a:solidFill>
              <a:effectLst/>
              <a:latin typeface="Arial" pitchFamily="34" charset="0"/>
            </a:endParaRPr>
          </a:p>
          <a:p>
            <a:pPr lvl="1" algn="just" eaLnBrk="0" fontAlgn="base" hangingPunct="0">
              <a:spcBef>
                <a:spcPct val="0"/>
              </a:spcBef>
              <a:spcAft>
                <a:spcPct val="0"/>
              </a:spcAft>
              <a:buFontTx/>
              <a:buChar char="•"/>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wybieramy wierzchołek (wierzchołki), w których wartość funkcji celu jest optymalna.</a:t>
            </a:r>
          </a:p>
          <a:p>
            <a:pPr marL="0" marR="0" lvl="0" indent="0" algn="just" defTabSz="914400" rtl="0" eaLnBrk="0" fontAlgn="base" latinLnBrk="0" hangingPunct="0">
              <a:lnSpc>
                <a:spcPct val="100000"/>
              </a:lnSpc>
              <a:spcBef>
                <a:spcPct val="0"/>
              </a:spcBef>
              <a:spcAft>
                <a:spcPct val="0"/>
              </a:spcAft>
              <a:buClrTx/>
              <a:buSzTx/>
              <a:buFontTx/>
              <a:buChar char="•"/>
              <a:tabLst>
                <a:tab pos="228600" algn="l"/>
              </a:tabLst>
            </a:pPr>
            <a:endParaRPr lang="pl-PL" sz="1400" dirty="0">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Char char="•"/>
              <a:tabLst>
                <a:tab pos="228600" algn="l"/>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W naszym przykładzie mamy:</a:t>
            </a:r>
            <a:endParaRPr kumimoji="0" lang="pl-PL" sz="1800" b="0" i="0" u="none" strike="noStrike" cap="none" normalizeH="0" baseline="0" dirty="0" smtClean="0">
              <a:ln>
                <a:noFill/>
              </a:ln>
              <a:solidFill>
                <a:schemeClr val="tx1"/>
              </a:solidFill>
              <a:effectLst/>
              <a:latin typeface="Arial" pitchFamily="34" charset="0"/>
            </a:endParaRPr>
          </a:p>
        </p:txBody>
      </p:sp>
      <p:grpSp>
        <p:nvGrpSpPr>
          <p:cNvPr id="48130" name="Group 2"/>
          <p:cNvGrpSpPr>
            <a:grpSpLocks/>
          </p:cNvGrpSpPr>
          <p:nvPr/>
        </p:nvGrpSpPr>
        <p:grpSpPr bwMode="auto">
          <a:xfrm>
            <a:off x="1343554" y="3920597"/>
            <a:ext cx="4219256" cy="2162175"/>
            <a:chOff x="2319" y="10690"/>
            <a:chExt cx="6644" cy="3405"/>
          </a:xfrm>
        </p:grpSpPr>
        <p:sp>
          <p:nvSpPr>
            <p:cNvPr id="48149" name="Line 21"/>
            <p:cNvSpPr>
              <a:spLocks noChangeShapeType="1"/>
            </p:cNvSpPr>
            <p:nvPr/>
          </p:nvSpPr>
          <p:spPr bwMode="auto">
            <a:xfrm flipV="1">
              <a:off x="2880" y="12146"/>
              <a:ext cx="432" cy="432"/>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48" name="Line 20"/>
            <p:cNvSpPr>
              <a:spLocks noChangeShapeType="1"/>
            </p:cNvSpPr>
            <p:nvPr/>
          </p:nvSpPr>
          <p:spPr bwMode="auto">
            <a:xfrm flipV="1">
              <a:off x="2880" y="12146"/>
              <a:ext cx="720" cy="717"/>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47" name="Line 19"/>
            <p:cNvSpPr>
              <a:spLocks noChangeShapeType="1"/>
            </p:cNvSpPr>
            <p:nvPr/>
          </p:nvSpPr>
          <p:spPr bwMode="auto">
            <a:xfrm flipV="1">
              <a:off x="2919" y="12004"/>
              <a:ext cx="288" cy="28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46" name="Line 18"/>
            <p:cNvSpPr>
              <a:spLocks noChangeShapeType="1"/>
            </p:cNvSpPr>
            <p:nvPr/>
          </p:nvSpPr>
          <p:spPr bwMode="auto">
            <a:xfrm flipV="1">
              <a:off x="3024" y="12232"/>
              <a:ext cx="772" cy="786"/>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45" name="Line 17"/>
            <p:cNvSpPr>
              <a:spLocks noChangeShapeType="1"/>
            </p:cNvSpPr>
            <p:nvPr/>
          </p:nvSpPr>
          <p:spPr bwMode="auto">
            <a:xfrm flipV="1">
              <a:off x="3273" y="12370"/>
              <a:ext cx="615" cy="64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44" name="Line 16"/>
            <p:cNvSpPr>
              <a:spLocks noChangeShapeType="1"/>
            </p:cNvSpPr>
            <p:nvPr/>
          </p:nvSpPr>
          <p:spPr bwMode="auto">
            <a:xfrm flipV="1">
              <a:off x="3632" y="12666"/>
              <a:ext cx="288" cy="288"/>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43" name="Line 15"/>
            <p:cNvSpPr>
              <a:spLocks noChangeShapeType="1"/>
            </p:cNvSpPr>
            <p:nvPr/>
          </p:nvSpPr>
          <p:spPr bwMode="auto">
            <a:xfrm flipV="1">
              <a:off x="3888" y="12863"/>
              <a:ext cx="144" cy="14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42" name="Line 14"/>
            <p:cNvSpPr>
              <a:spLocks noChangeShapeType="1"/>
            </p:cNvSpPr>
            <p:nvPr/>
          </p:nvSpPr>
          <p:spPr bwMode="auto">
            <a:xfrm flipV="1">
              <a:off x="2880" y="11995"/>
              <a:ext cx="144" cy="124"/>
            </a:xfrm>
            <a:prstGeom prst="line">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41" name="Text Box 13"/>
            <p:cNvSpPr txBox="1">
              <a:spLocks noChangeArrowheads="1"/>
            </p:cNvSpPr>
            <p:nvPr/>
          </p:nvSpPr>
          <p:spPr bwMode="auto">
            <a:xfrm>
              <a:off x="2319" y="10690"/>
              <a:ext cx="341" cy="245"/>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x</a:t>
              </a:r>
              <a:r>
                <a:rPr kumimoji="0" lang="pl-PL" sz="1200" b="0" i="0" u="none" strike="noStrike" cap="none" normalizeH="0" baseline="-30000" smtClean="0">
                  <a:ln>
                    <a:noFill/>
                  </a:ln>
                  <a:solidFill>
                    <a:schemeClr val="tx1"/>
                  </a:solidFill>
                  <a:effectLst/>
                  <a:latin typeface="Arial" pitchFamily="34" charset="0"/>
                  <a:ea typeface="Times New Roman" pitchFamily="18" charset="0"/>
                </a:rPr>
                <a:t>2</a:t>
              </a:r>
              <a:endParaRPr kumimoji="0" lang="pl-PL" sz="1800" b="0" i="0" u="none" strike="noStrike" cap="none" normalizeH="0" baseline="0" smtClean="0">
                <a:ln>
                  <a:noFill/>
                </a:ln>
                <a:solidFill>
                  <a:schemeClr val="tx1"/>
                </a:solidFill>
                <a:effectLst/>
                <a:latin typeface="Arial" pitchFamily="34" charset="0"/>
              </a:endParaRPr>
            </a:p>
          </p:txBody>
        </p:sp>
        <p:sp>
          <p:nvSpPr>
            <p:cNvPr id="48140" name="Line 12"/>
            <p:cNvSpPr>
              <a:spLocks noChangeShapeType="1"/>
            </p:cNvSpPr>
            <p:nvPr/>
          </p:nvSpPr>
          <p:spPr bwMode="auto">
            <a:xfrm flipH="1" flipV="1">
              <a:off x="2797" y="10801"/>
              <a:ext cx="12" cy="3294"/>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8139" name="Line 11"/>
            <p:cNvSpPr>
              <a:spLocks noChangeShapeType="1"/>
            </p:cNvSpPr>
            <p:nvPr/>
          </p:nvSpPr>
          <p:spPr bwMode="auto">
            <a:xfrm>
              <a:off x="2506" y="13086"/>
              <a:ext cx="4786" cy="1"/>
            </a:xfrm>
            <a:prstGeom prst="line">
              <a:avLst/>
            </a:prstGeom>
            <a:noFill/>
            <a:ln w="3175">
              <a:solidFill>
                <a:srgbClr val="000000"/>
              </a:solidFill>
              <a:round/>
              <a:headEnd/>
              <a:tailEnd type="triangle" w="med" len="med"/>
            </a:ln>
          </p:spPr>
          <p:txBody>
            <a:bodyPr vert="horz" wrap="square" lIns="91440" tIns="45720" rIns="91440" bIns="45720" numCol="1" anchor="t" anchorCtr="0" compatLnSpc="1">
              <a:prstTxWarp prst="textNoShape">
                <a:avLst/>
              </a:prstTxWarp>
            </a:bodyPr>
            <a:lstStyle/>
            <a:p>
              <a:endParaRPr lang="pl-PL"/>
            </a:p>
          </p:txBody>
        </p:sp>
        <p:sp>
          <p:nvSpPr>
            <p:cNvPr id="48138" name="Line 10"/>
            <p:cNvSpPr>
              <a:spLocks noChangeShapeType="1"/>
            </p:cNvSpPr>
            <p:nvPr/>
          </p:nvSpPr>
          <p:spPr bwMode="auto">
            <a:xfrm>
              <a:off x="2788" y="11786"/>
              <a:ext cx="1007" cy="333"/>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37" name="Line 9"/>
            <p:cNvSpPr>
              <a:spLocks noChangeShapeType="1"/>
            </p:cNvSpPr>
            <p:nvPr/>
          </p:nvSpPr>
          <p:spPr bwMode="auto">
            <a:xfrm>
              <a:off x="3796" y="12112"/>
              <a:ext cx="560" cy="1188"/>
            </a:xfrm>
            <a:prstGeom prst="line">
              <a:avLst/>
            </a:prstGeom>
            <a:noFill/>
            <a:ln w="3175">
              <a:solidFill>
                <a:srgbClr val="000000"/>
              </a:solidFill>
              <a:round/>
              <a:headEnd/>
              <a:tailEnd/>
            </a:ln>
          </p:spPr>
          <p:txBody>
            <a:bodyPr vert="horz" wrap="square" lIns="91440" tIns="45720" rIns="91440" bIns="45720" numCol="1" anchor="t" anchorCtr="0" compatLnSpc="1">
              <a:prstTxWarp prst="textNoShape">
                <a:avLst/>
              </a:prstTxWarp>
            </a:bodyPr>
            <a:lstStyle/>
            <a:p>
              <a:endParaRPr lang="pl-PL"/>
            </a:p>
          </p:txBody>
        </p:sp>
        <p:sp>
          <p:nvSpPr>
            <p:cNvPr id="48136" name="Text Box 8"/>
            <p:cNvSpPr txBox="1">
              <a:spLocks noChangeArrowheads="1"/>
            </p:cNvSpPr>
            <p:nvPr/>
          </p:nvSpPr>
          <p:spPr bwMode="auto">
            <a:xfrm>
              <a:off x="7273" y="13226"/>
              <a:ext cx="300" cy="233"/>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x</a:t>
              </a:r>
              <a:r>
                <a:rPr kumimoji="0" lang="pl-PL" sz="1200" b="0" i="0" u="none" strike="noStrike" cap="none" normalizeH="0" baseline="-30000" smtClean="0">
                  <a:ln>
                    <a:noFill/>
                  </a:ln>
                  <a:solidFill>
                    <a:schemeClr val="tx1"/>
                  </a:solidFill>
                  <a:effectLst/>
                  <a:latin typeface="Arial" pitchFamily="34" charset="0"/>
                  <a:ea typeface="Times New Roman" pitchFamily="18" charset="0"/>
                </a:rPr>
                <a:t>1</a:t>
              </a:r>
              <a:endParaRPr kumimoji="0" lang="pl-PL" sz="1800" b="0" i="0" u="none" strike="noStrike" cap="none" normalizeH="0" baseline="0" smtClean="0">
                <a:ln>
                  <a:noFill/>
                </a:ln>
                <a:solidFill>
                  <a:schemeClr val="tx1"/>
                </a:solidFill>
                <a:effectLst/>
                <a:latin typeface="Arial" pitchFamily="34" charset="0"/>
              </a:endParaRPr>
            </a:p>
          </p:txBody>
        </p:sp>
        <p:sp>
          <p:nvSpPr>
            <p:cNvPr id="48135" name="Text Box 7"/>
            <p:cNvSpPr txBox="1">
              <a:spLocks noChangeArrowheads="1"/>
            </p:cNvSpPr>
            <p:nvPr/>
          </p:nvSpPr>
          <p:spPr bwMode="auto">
            <a:xfrm>
              <a:off x="2919" y="11520"/>
              <a:ext cx="825" cy="266"/>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D(0,80)</a:t>
              </a:r>
              <a:endParaRPr kumimoji="0" lang="pl-PL" sz="1800" b="0" i="0" u="none" strike="noStrike" cap="none" normalizeH="0" baseline="0" smtClean="0">
                <a:ln>
                  <a:noFill/>
                </a:ln>
                <a:solidFill>
                  <a:schemeClr val="tx1"/>
                </a:solidFill>
                <a:effectLst/>
                <a:latin typeface="Arial" pitchFamily="34" charset="0"/>
              </a:endParaRPr>
            </a:p>
          </p:txBody>
        </p:sp>
        <p:sp>
          <p:nvSpPr>
            <p:cNvPr id="48134" name="Text Box 6"/>
            <p:cNvSpPr txBox="1">
              <a:spLocks noChangeArrowheads="1"/>
            </p:cNvSpPr>
            <p:nvPr/>
          </p:nvSpPr>
          <p:spPr bwMode="auto">
            <a:xfrm>
              <a:off x="3920" y="12022"/>
              <a:ext cx="978" cy="270"/>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dirty="0" smtClean="0">
                  <a:ln>
                    <a:noFill/>
                  </a:ln>
                  <a:solidFill>
                    <a:schemeClr val="tx1"/>
                  </a:solidFill>
                  <a:effectLst/>
                  <a:latin typeface="Arial" pitchFamily="34" charset="0"/>
                  <a:ea typeface="Times New Roman" pitchFamily="18" charset="0"/>
                </a:rPr>
                <a:t>C(40,60)</a:t>
              </a:r>
              <a:endParaRPr kumimoji="0" lang="pl-PL" sz="1800" b="0" i="0" u="none" strike="noStrike" cap="none" normalizeH="0" baseline="0" dirty="0" smtClean="0">
                <a:ln>
                  <a:noFill/>
                </a:ln>
                <a:solidFill>
                  <a:schemeClr val="tx1"/>
                </a:solidFill>
                <a:effectLst/>
                <a:latin typeface="Arial" pitchFamily="34" charset="0"/>
              </a:endParaRPr>
            </a:p>
          </p:txBody>
        </p:sp>
        <p:sp>
          <p:nvSpPr>
            <p:cNvPr id="48133" name="Text Box 5"/>
            <p:cNvSpPr txBox="1">
              <a:spLocks noChangeArrowheads="1"/>
            </p:cNvSpPr>
            <p:nvPr/>
          </p:nvSpPr>
          <p:spPr bwMode="auto">
            <a:xfrm>
              <a:off x="2854" y="13136"/>
              <a:ext cx="655" cy="220"/>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A(0,0)</a:t>
              </a:r>
              <a:endParaRPr kumimoji="0" lang="pl-PL" sz="1800" b="0" i="0" u="none" strike="noStrike" cap="none" normalizeH="0" baseline="0" smtClean="0">
                <a:ln>
                  <a:noFill/>
                </a:ln>
                <a:solidFill>
                  <a:schemeClr val="tx1"/>
                </a:solidFill>
                <a:effectLst/>
                <a:latin typeface="Arial" pitchFamily="34" charset="0"/>
              </a:endParaRPr>
            </a:p>
          </p:txBody>
        </p:sp>
        <p:sp>
          <p:nvSpPr>
            <p:cNvPr id="48132" name="Text Box 4"/>
            <p:cNvSpPr txBox="1">
              <a:spLocks noChangeArrowheads="1"/>
            </p:cNvSpPr>
            <p:nvPr/>
          </p:nvSpPr>
          <p:spPr bwMode="auto">
            <a:xfrm>
              <a:off x="4190" y="13136"/>
              <a:ext cx="856" cy="303"/>
            </a:xfrm>
            <a:prstGeom prst="rect">
              <a:avLst/>
            </a:prstGeom>
            <a:solidFill>
              <a:srgbClr val="FFFFFF"/>
            </a:solidFill>
            <a:ln w="9525">
              <a:noFill/>
              <a:miter lim="800000"/>
              <a:headEnd/>
              <a:tailEnd/>
            </a:ln>
          </p:spPr>
          <p:txBody>
            <a:bodyPr vert="horz" wrap="square" lIns="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smtClean="0">
                  <a:ln>
                    <a:noFill/>
                  </a:ln>
                  <a:solidFill>
                    <a:schemeClr val="tx1"/>
                  </a:solidFill>
                  <a:effectLst/>
                  <a:latin typeface="Arial" pitchFamily="34" charset="0"/>
                  <a:ea typeface="Times New Roman" pitchFamily="18" charset="0"/>
                </a:rPr>
                <a:t>B(70,0)</a:t>
              </a:r>
              <a:endParaRPr kumimoji="0" lang="pl-PL" sz="1800" b="0" i="0" u="none" strike="noStrike" cap="none" normalizeH="0" baseline="0" smtClean="0">
                <a:ln>
                  <a:noFill/>
                </a:ln>
                <a:solidFill>
                  <a:schemeClr val="tx1"/>
                </a:solidFill>
                <a:effectLst/>
                <a:latin typeface="Arial" pitchFamily="34" charset="0"/>
              </a:endParaRPr>
            </a:p>
          </p:txBody>
        </p:sp>
        <p:sp>
          <p:nvSpPr>
            <p:cNvPr id="48131" name="Text Box 3"/>
            <p:cNvSpPr txBox="1">
              <a:spLocks noChangeArrowheads="1"/>
            </p:cNvSpPr>
            <p:nvPr/>
          </p:nvSpPr>
          <p:spPr bwMode="auto">
            <a:xfrm>
              <a:off x="5308" y="11396"/>
              <a:ext cx="3655" cy="2507"/>
            </a:xfrm>
            <a:prstGeom prst="rect">
              <a:avLst/>
            </a:prstGeom>
            <a:noFill/>
            <a:ln w="9525">
              <a:noFill/>
              <a:miter lim="800000"/>
              <a:headEnd/>
              <a:tailEnd/>
            </a:ln>
          </p:spPr>
          <p:txBody>
            <a:bodyPr vert="horz" wrap="square" lIns="72000" tIns="0" rIns="0" bIns="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sz="1200" b="0" i="0" u="none" strike="noStrike" cap="none" normalizeH="0" baseline="0" dirty="0" smtClean="0">
                  <a:ln>
                    <a:noFill/>
                  </a:ln>
                  <a:solidFill>
                    <a:schemeClr val="tx1"/>
                  </a:solidFill>
                  <a:effectLst/>
                  <a:latin typeface="Arial" pitchFamily="34" charset="0"/>
                  <a:ea typeface="Times New Roman" pitchFamily="18" charset="0"/>
                </a:rPr>
                <a:t>A(0,0)	Z</a:t>
              </a:r>
              <a:r>
                <a:rPr kumimoji="0" lang="pl-PL" sz="1200" b="0" i="0" u="none" strike="noStrike" cap="none" normalizeH="0" baseline="-30000" dirty="0" smtClean="0">
                  <a:ln>
                    <a:noFill/>
                  </a:ln>
                  <a:solidFill>
                    <a:schemeClr val="tx1"/>
                  </a:solidFill>
                  <a:effectLst/>
                  <a:latin typeface="Arial" pitchFamily="34" charset="0"/>
                  <a:ea typeface="Times New Roman" pitchFamily="18" charset="0"/>
                </a:rPr>
                <a:t>A</a:t>
              </a:r>
              <a:r>
                <a:rPr kumimoji="0" lang="pl-PL" sz="1200" b="0" i="0" u="none" strike="noStrike" cap="none" normalizeH="0" baseline="0" dirty="0" smtClean="0">
                  <a:ln>
                    <a:noFill/>
                  </a:ln>
                  <a:solidFill>
                    <a:schemeClr val="tx1"/>
                  </a:solidFill>
                  <a:effectLst/>
                  <a:latin typeface="Arial" pitchFamily="34" charset="0"/>
                  <a:ea typeface="Times New Roman" pitchFamily="18" charset="0"/>
                </a:rPr>
                <a:t> =       0 zł.</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200" b="0" i="0" u="none" strike="noStrike" cap="none" normalizeH="0" baseline="0" dirty="0" smtClean="0">
                  <a:ln>
                    <a:noFill/>
                  </a:ln>
                  <a:solidFill>
                    <a:schemeClr val="tx1"/>
                  </a:solidFill>
                  <a:effectLst/>
                  <a:latin typeface="Arial" pitchFamily="34" charset="0"/>
                  <a:ea typeface="Times New Roman" pitchFamily="18" charset="0"/>
                </a:rPr>
                <a:t>B(70,0)	Z</a:t>
              </a:r>
              <a:r>
                <a:rPr kumimoji="0" lang="pl-PL" sz="1200" b="0" i="0" u="none" strike="noStrike" cap="none" normalizeH="0" baseline="-30000" dirty="0" smtClean="0">
                  <a:ln>
                    <a:noFill/>
                  </a:ln>
                  <a:solidFill>
                    <a:schemeClr val="tx1"/>
                  </a:solidFill>
                  <a:effectLst/>
                  <a:latin typeface="Arial" pitchFamily="34" charset="0"/>
                  <a:ea typeface="Times New Roman" pitchFamily="18" charset="0"/>
                </a:rPr>
                <a:t>B</a:t>
              </a:r>
              <a:r>
                <a:rPr kumimoji="0" lang="pl-PL" sz="1200" b="0" i="0" u="none" strike="noStrike" cap="none" normalizeH="0" baseline="0" dirty="0" smtClean="0">
                  <a:ln>
                    <a:noFill/>
                  </a:ln>
                  <a:solidFill>
                    <a:schemeClr val="tx1"/>
                  </a:solidFill>
                  <a:effectLst/>
                  <a:latin typeface="Arial" pitchFamily="34" charset="0"/>
                  <a:ea typeface="Times New Roman" pitchFamily="18" charset="0"/>
                </a:rPr>
                <a:t> =   840 zł.</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200" b="0" i="0" u="none" strike="noStrike" cap="none" normalizeH="0" baseline="0" dirty="0" smtClean="0">
                  <a:ln>
                    <a:noFill/>
                  </a:ln>
                  <a:solidFill>
                    <a:srgbClr val="C00000"/>
                  </a:solidFill>
                  <a:effectLst/>
                  <a:latin typeface="Arial" pitchFamily="34" charset="0"/>
                  <a:ea typeface="Times New Roman" pitchFamily="18" charset="0"/>
                </a:rPr>
                <a:t>C(40,60)	Z</a:t>
              </a:r>
              <a:r>
                <a:rPr kumimoji="0" lang="pl-PL" sz="1200" b="0" i="0" u="none" strike="noStrike" cap="none" normalizeH="0" baseline="-30000" dirty="0" smtClean="0">
                  <a:ln>
                    <a:noFill/>
                  </a:ln>
                  <a:solidFill>
                    <a:srgbClr val="C00000"/>
                  </a:solidFill>
                  <a:effectLst/>
                  <a:latin typeface="Arial" pitchFamily="34" charset="0"/>
                  <a:ea typeface="Times New Roman" pitchFamily="18" charset="0"/>
                </a:rPr>
                <a:t>C</a:t>
              </a:r>
              <a:r>
                <a:rPr kumimoji="0" lang="pl-PL" sz="1200" b="0" i="0" u="none" strike="noStrike" cap="none" normalizeH="0" baseline="0" dirty="0" smtClean="0">
                  <a:ln>
                    <a:noFill/>
                  </a:ln>
                  <a:solidFill>
                    <a:srgbClr val="C00000"/>
                  </a:solidFill>
                  <a:effectLst/>
                  <a:latin typeface="Arial" pitchFamily="34" charset="0"/>
                  <a:ea typeface="Times New Roman" pitchFamily="18" charset="0"/>
                </a:rPr>
                <a:t> = 1080 zł.</a:t>
              </a:r>
              <a:endParaRPr kumimoji="0" lang="pl-PL" sz="600" b="0" i="0" u="none" strike="noStrike" cap="none" normalizeH="0" baseline="0" dirty="0" smtClean="0">
                <a:ln>
                  <a:noFill/>
                </a:ln>
                <a:solidFill>
                  <a:srgbClr val="C00000"/>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pl-PL" sz="1200" b="0" i="0" u="none" strike="noStrike" cap="none" normalizeH="0" baseline="0" dirty="0" smtClean="0">
                  <a:ln>
                    <a:noFill/>
                  </a:ln>
                  <a:solidFill>
                    <a:schemeClr val="tx1"/>
                  </a:solidFill>
                  <a:effectLst/>
                  <a:latin typeface="Arial" pitchFamily="34" charset="0"/>
                  <a:ea typeface="Times New Roman" pitchFamily="18" charset="0"/>
                </a:rPr>
                <a:t>D(0,80)	Z</a:t>
              </a:r>
              <a:r>
                <a:rPr kumimoji="0" lang="pl-PL" sz="1200" b="0" i="0" u="none" strike="noStrike" cap="none" normalizeH="0" baseline="-30000" dirty="0" smtClean="0">
                  <a:ln>
                    <a:noFill/>
                  </a:ln>
                  <a:solidFill>
                    <a:schemeClr val="tx1"/>
                  </a:solidFill>
                  <a:effectLst/>
                  <a:latin typeface="Arial" pitchFamily="34" charset="0"/>
                  <a:ea typeface="Times New Roman" pitchFamily="18" charset="0"/>
                </a:rPr>
                <a:t>D</a:t>
              </a:r>
              <a:r>
                <a:rPr kumimoji="0" lang="pl-PL" sz="1200" b="0" i="0" u="none" strike="noStrike" cap="none" normalizeH="0" baseline="0" dirty="0" smtClean="0">
                  <a:ln>
                    <a:noFill/>
                  </a:ln>
                  <a:solidFill>
                    <a:schemeClr val="tx1"/>
                  </a:solidFill>
                  <a:effectLst/>
                  <a:latin typeface="Arial" pitchFamily="34" charset="0"/>
                  <a:ea typeface="Times New Roman" pitchFamily="18" charset="0"/>
                </a:rPr>
                <a:t> =   800 zł.</a:t>
              </a:r>
              <a:endParaRPr kumimoji="0" lang="pl-PL" sz="1800" b="0" i="0" u="none" strike="noStrike" cap="none" normalizeH="0" baseline="0" dirty="0" smtClean="0">
                <a:ln>
                  <a:noFill/>
                </a:ln>
                <a:solidFill>
                  <a:schemeClr val="tx1"/>
                </a:solidFill>
                <a:effectLst/>
                <a:latin typeface="Arial" pitchFamily="34" charset="0"/>
              </a:endParaRPr>
            </a:p>
          </p:txBody>
        </p:sp>
      </p:grpSp>
      <p:sp>
        <p:nvSpPr>
          <p:cNvPr id="48158" name="Rectangle 30"/>
          <p:cNvSpPr>
            <a:spLocks noChangeArrowheads="1"/>
          </p:cNvSpPr>
          <p:nvPr/>
        </p:nvSpPr>
        <p:spPr bwMode="auto">
          <a:xfrm>
            <a:off x="0" y="457200"/>
            <a:ext cx="9144000" cy="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pl-PL" sz="1800" b="0" i="0" u="none" strike="noStrike" cap="none" normalizeH="0" baseline="0" smtClean="0">
              <a:ln>
                <a:noFill/>
              </a:ln>
              <a:solidFill>
                <a:schemeClr val="tx1"/>
              </a:solidFill>
              <a:effectLst/>
              <a:latin typeface="Arial" pitchFamily="34"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7106" name="Object 2"/>
          <p:cNvGraphicFramePr>
            <a:graphicFrameLocks noChangeAspect="1"/>
          </p:cNvGraphicFramePr>
          <p:nvPr/>
        </p:nvGraphicFramePr>
        <p:xfrm>
          <a:off x="4072467" y="1769533"/>
          <a:ext cx="593725" cy="206375"/>
        </p:xfrm>
        <a:graphic>
          <a:graphicData uri="http://schemas.openxmlformats.org/presentationml/2006/ole">
            <mc:AlternateContent xmlns:mc="http://schemas.openxmlformats.org/markup-compatibility/2006">
              <mc:Choice xmlns:v="urn:schemas-microsoft-com:vml" Requires="v">
                <p:oleObj spid="_x0000_s47107" name="Równanie" r:id="rId3" imgW="596641" imgH="203112" progId="Equation.3">
                  <p:embed/>
                </p:oleObj>
              </mc:Choice>
              <mc:Fallback>
                <p:oleObj name="Równanie" r:id="rId3" imgW="596641" imgH="203112" progId="Equation.3">
                  <p:embed/>
                  <p:pic>
                    <p:nvPicPr>
                      <p:cNvPr id="0"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72467" y="1769533"/>
                        <a:ext cx="593725" cy="206375"/>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graphicFrame>
        <p:nvGraphicFramePr>
          <p:cNvPr id="47105" name="Object 1"/>
          <p:cNvGraphicFramePr>
            <a:graphicFrameLocks noChangeAspect="1"/>
          </p:cNvGraphicFramePr>
          <p:nvPr/>
        </p:nvGraphicFramePr>
        <p:xfrm>
          <a:off x="4995332" y="1764241"/>
          <a:ext cx="868363" cy="258763"/>
        </p:xfrm>
        <a:graphic>
          <a:graphicData uri="http://schemas.openxmlformats.org/presentationml/2006/ole">
            <mc:AlternateContent xmlns:mc="http://schemas.openxmlformats.org/markup-compatibility/2006">
              <mc:Choice xmlns:v="urn:schemas-microsoft-com:vml" Requires="v">
                <p:oleObj spid="_x0000_s47108" name="Równanie" r:id="rId5" imgW="761669" imgH="228501" progId="Equation.3">
                  <p:embed/>
                </p:oleObj>
              </mc:Choice>
              <mc:Fallback>
                <p:oleObj name="Równanie" r:id="rId5" imgW="761669" imgH="228501" progId="Equation.3">
                  <p:embed/>
                  <p:pic>
                    <p:nvPicPr>
                      <p:cNvPr id="0" name="Picture 1"/>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995332" y="1764241"/>
                        <a:ext cx="868363" cy="258763"/>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47107" name="Rectangle 3"/>
          <p:cNvSpPr>
            <a:spLocks noChangeArrowheads="1"/>
          </p:cNvSpPr>
          <p:nvPr/>
        </p:nvSpPr>
        <p:spPr bwMode="auto">
          <a:xfrm>
            <a:off x="0" y="165100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Zatem rozwiązaniem optymalnym jest wierzchołek </a:t>
            </a:r>
            <a:endParaRPr kumimoji="0" lang="pl-PL" sz="1800" b="0" i="0" u="none" strike="noStrike" cap="none" normalizeH="0" baseline="0" dirty="0" smtClean="0">
              <a:ln>
                <a:noFill/>
              </a:ln>
              <a:solidFill>
                <a:schemeClr val="tx1"/>
              </a:solidFill>
              <a:effectLst/>
              <a:latin typeface="Arial" pitchFamily="34" charset="0"/>
            </a:endParaRPr>
          </a:p>
        </p:txBody>
      </p:sp>
      <p:sp>
        <p:nvSpPr>
          <p:cNvPr id="47108" name="Rectangle 4"/>
          <p:cNvSpPr>
            <a:spLocks noChangeArrowheads="1"/>
          </p:cNvSpPr>
          <p:nvPr/>
        </p:nvSpPr>
        <p:spPr bwMode="auto">
          <a:xfrm>
            <a:off x="4648200" y="1735765"/>
            <a:ext cx="304800"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i </a:t>
            </a:r>
            <a:endParaRPr kumimoji="0" lang="pl-PL" sz="1800" b="0" i="0" u="none" strike="noStrike" cap="none" normalizeH="0" baseline="0" dirty="0" smtClean="0">
              <a:ln>
                <a:noFill/>
              </a:ln>
              <a:solidFill>
                <a:schemeClr val="tx1"/>
              </a:solidFill>
              <a:effectLst/>
              <a:latin typeface="Arial" pitchFamily="34" charset="0"/>
            </a:endParaRPr>
          </a:p>
        </p:txBody>
      </p:sp>
      <p:sp>
        <p:nvSpPr>
          <p:cNvPr id="47109" name="Rectangle 5"/>
          <p:cNvSpPr>
            <a:spLocks noChangeArrowheads="1"/>
          </p:cNvSpPr>
          <p:nvPr/>
        </p:nvSpPr>
        <p:spPr bwMode="auto">
          <a:xfrm>
            <a:off x="0" y="1720026"/>
            <a:ext cx="8949267" cy="1261884"/>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449263" algn="just" defTabSz="914400" rtl="0" eaLnBrk="1" fontAlgn="base" latinLnBrk="0" hangingPunct="1">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zł.</a:t>
            </a:r>
          </a:p>
          <a:p>
            <a:pPr marL="0" marR="0" lvl="0" indent="449263" algn="just" defTabSz="914400" rtl="0" eaLnBrk="1" fontAlgn="base" latinLnBrk="0" hangingPunct="1">
              <a:lnSpc>
                <a:spcPct val="100000"/>
              </a:lnSpc>
              <a:spcBef>
                <a:spcPct val="0"/>
              </a:spcBef>
              <a:spcAft>
                <a:spcPct val="0"/>
              </a:spcAft>
              <a:buClrTx/>
              <a:buSzTx/>
              <a:buFontTx/>
              <a:buNone/>
              <a:tabLst/>
            </a:pPr>
            <a:endParaRPr lang="pl-PL" sz="1400" dirty="0">
              <a:latin typeface="Arial" pitchFamily="34" charset="0"/>
            </a:endParaRPr>
          </a:p>
          <a:p>
            <a:pPr marL="0" marR="0" lvl="0" indent="449263" algn="just" defTabSz="914400" rtl="0" eaLnBrk="1" fontAlgn="base" latinLnBrk="0" hangingPunct="1">
              <a:lnSpc>
                <a:spcPct val="100000"/>
              </a:lnSpc>
              <a:spcBef>
                <a:spcPct val="0"/>
              </a:spcBef>
              <a:spcAft>
                <a:spcPct val="0"/>
              </a:spcAft>
              <a:buClrTx/>
              <a:buSzTx/>
              <a:buFontTx/>
              <a:buNone/>
              <a:tabLst/>
            </a:pPr>
            <a:endParaRPr kumimoji="0" lang="pl-PL" sz="600" b="0" i="0" u="none" strike="noStrike" cap="none" normalizeH="0" baseline="0" dirty="0" smtClean="0">
              <a:ln>
                <a:noFill/>
              </a:ln>
              <a:solidFill>
                <a:schemeClr val="tx1"/>
              </a:solidFill>
              <a:effectLst/>
              <a:latin typeface="Arial" pitchFamily="34" charset="0"/>
            </a:endParaRPr>
          </a:p>
          <a:p>
            <a:pPr marL="0" marR="0" lvl="0" indent="449263" algn="just" defTabSz="914400" rtl="0" eaLnBrk="0" fontAlgn="base" latinLnBrk="0" hangingPunct="0">
              <a:lnSpc>
                <a:spcPct val="100000"/>
              </a:lnSpc>
              <a:spcBef>
                <a:spcPct val="0"/>
              </a:spcBef>
              <a:spcAft>
                <a:spcPct val="0"/>
              </a:spcAft>
              <a:buClrTx/>
              <a:buSzTx/>
              <a:buFontTx/>
              <a:buNone/>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Jeżeli optymalną wartość funkcji celu otrzymujemy w dwóch wierzchołkach to rozwiązaniem optymalnym jest odcinek łączący te punkty (wtedy wartość funkcji celu jest taka sama we wszystkich punktach tego odcinka).</a:t>
            </a:r>
            <a:endParaRPr kumimoji="0" lang="pl-PL" sz="1800" b="0" i="0" u="none" strike="noStrike" cap="none" normalizeH="0" baseline="0" dirty="0" smtClean="0">
              <a:ln>
                <a:noFill/>
              </a:ln>
              <a:solidFill>
                <a:schemeClr val="tx1"/>
              </a:solidFill>
              <a:effectLst/>
              <a:latin typeface="Arial" pitchFamily="34" charset="0"/>
            </a:endParaRPr>
          </a:p>
        </p:txBody>
      </p:sp>
      <p:sp>
        <p:nvSpPr>
          <p:cNvPr id="47110" name="Rectangle 6"/>
          <p:cNvSpPr>
            <a:spLocks noChangeArrowheads="1"/>
          </p:cNvSpPr>
          <p:nvPr/>
        </p:nvSpPr>
        <p:spPr bwMode="auto">
          <a:xfrm>
            <a:off x="0" y="3585571"/>
            <a:ext cx="8873067" cy="193899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tab pos="228600" algn="l"/>
              </a:tabLst>
            </a:pPr>
            <a:r>
              <a:rPr kumimoji="0" lang="pl-PL" sz="1400" b="1" i="0" u="none" strike="noStrike" cap="none" normalizeH="0" baseline="0" dirty="0" smtClean="0">
                <a:ln>
                  <a:noFill/>
                </a:ln>
                <a:solidFill>
                  <a:schemeClr val="tx1"/>
                </a:solidFill>
                <a:effectLst/>
                <a:latin typeface="Arial" pitchFamily="34" charset="0"/>
                <a:ea typeface="Times New Roman" pitchFamily="18" charset="0"/>
              </a:rPr>
              <a:t>Uwaga</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	Z powyższej metody wynika, że zadanie programowania liniowego:</a:t>
            </a:r>
          </a:p>
          <a:p>
            <a:pPr marL="0" marR="0" lvl="0" indent="0" algn="l" defTabSz="914400" rtl="0" eaLnBrk="0" fontAlgn="base" latinLnBrk="0" hangingPunct="0">
              <a:lnSpc>
                <a:spcPct val="100000"/>
              </a:lnSpc>
              <a:spcBef>
                <a:spcPct val="0"/>
              </a:spcBef>
              <a:spcAft>
                <a:spcPct val="0"/>
              </a:spcAft>
              <a:buClrTx/>
              <a:buSzTx/>
              <a:buFontTx/>
              <a:buNone/>
              <a:tabLst>
                <a:tab pos="228600" algn="l"/>
              </a:tabLst>
            </a:pPr>
            <a:endParaRPr kumimoji="0" lang="pl-PL" sz="600" b="0" i="0" u="none" strike="noStrike" cap="none" normalizeH="0" baseline="0" dirty="0" smtClean="0">
              <a:ln>
                <a:noFill/>
              </a:ln>
              <a:solidFill>
                <a:schemeClr val="tx1"/>
              </a:solidFill>
              <a:effectLst/>
              <a:latin typeface="Arial" pitchFamily="34" charset="0"/>
            </a:endParaRPr>
          </a:p>
          <a:p>
            <a:pPr lvl="1" eaLnBrk="0" fontAlgn="base" hangingPunct="0">
              <a:spcBef>
                <a:spcPct val="0"/>
              </a:spcBef>
              <a:spcAft>
                <a:spcPct val="0"/>
              </a:spcAft>
              <a:buFontTx/>
              <a:buChar char="•"/>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może nie mieć rozwiązania (gdy zbiór rozwiązań dopuszczalnych jest pusty lub optimum jest nieograniczone),</a:t>
            </a:r>
          </a:p>
          <a:p>
            <a:pPr marL="0" marR="0" lvl="0" indent="0" algn="l" defTabSz="914400" rtl="0" eaLnBrk="0" fontAlgn="base" latinLnBrk="0" hangingPunct="0">
              <a:lnSpc>
                <a:spcPct val="100000"/>
              </a:lnSpc>
              <a:spcBef>
                <a:spcPct val="0"/>
              </a:spcBef>
              <a:spcAft>
                <a:spcPct val="0"/>
              </a:spcAft>
              <a:buClrTx/>
              <a:buSzTx/>
              <a:buFontTx/>
              <a:buChar char="•"/>
              <a:tabLst>
                <a:tab pos="228600" algn="l"/>
              </a:tabLst>
            </a:pPr>
            <a:endParaRPr kumimoji="0" lang="pl-PL" sz="600" b="0" i="0" u="none" strike="noStrike" cap="none" normalizeH="0" baseline="0" dirty="0" smtClean="0">
              <a:ln>
                <a:noFill/>
              </a:ln>
              <a:solidFill>
                <a:schemeClr val="tx1"/>
              </a:solidFill>
              <a:effectLst/>
              <a:latin typeface="Arial" pitchFamily="34" charset="0"/>
            </a:endParaRPr>
          </a:p>
          <a:p>
            <a:pPr lvl="1" eaLnBrk="0" fontAlgn="base" hangingPunct="0">
              <a:spcBef>
                <a:spcPct val="0"/>
              </a:spcBef>
              <a:spcAft>
                <a:spcPct val="0"/>
              </a:spcAft>
              <a:buFontTx/>
              <a:buChar char="•"/>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może mieć dokładnie jedno rozwiązanie (wierzchołek zbioru rozwiązań dopuszczalnych),</a:t>
            </a:r>
          </a:p>
          <a:p>
            <a:pPr lvl="1" eaLnBrk="0" fontAlgn="base" hangingPunct="0">
              <a:spcBef>
                <a:spcPct val="0"/>
              </a:spcBef>
              <a:spcAft>
                <a:spcPct val="0"/>
              </a:spcAft>
              <a:buFontTx/>
              <a:buChar char="•"/>
              <a:tabLst>
                <a:tab pos="228600" algn="l"/>
              </a:tabLst>
            </a:pPr>
            <a:endParaRPr kumimoji="0" lang="pl-PL" sz="600" b="0" i="0" u="none" strike="noStrike" cap="none" normalizeH="0" baseline="0" dirty="0" smtClean="0">
              <a:ln>
                <a:noFill/>
              </a:ln>
              <a:solidFill>
                <a:schemeClr val="tx1"/>
              </a:solidFill>
              <a:effectLst/>
              <a:latin typeface="Arial" pitchFamily="34" charset="0"/>
            </a:endParaRPr>
          </a:p>
          <a:p>
            <a:pPr lvl="1" eaLnBrk="0" fontAlgn="base" hangingPunct="0">
              <a:spcBef>
                <a:spcPct val="0"/>
              </a:spcBef>
              <a:spcAft>
                <a:spcPct val="0"/>
              </a:spcAft>
              <a:buFontTx/>
              <a:buChar char="•"/>
              <a:tabLst>
                <a:tab pos="228600" algn="l"/>
              </a:tabLst>
            </a:pPr>
            <a:r>
              <a:rPr kumimoji="0" lang="pl-PL" sz="1400" b="0" i="0" u="none" strike="noStrike" cap="none" normalizeH="0" baseline="0" dirty="0" smtClean="0">
                <a:ln>
                  <a:noFill/>
                </a:ln>
                <a:solidFill>
                  <a:schemeClr val="tx1"/>
                </a:solidFill>
                <a:effectLst/>
                <a:latin typeface="Arial" pitchFamily="34" charset="0"/>
                <a:ea typeface="Times New Roman" pitchFamily="18" charset="0"/>
              </a:rPr>
              <a:t>może mieć nieskończenie wiele rozwiązań (krawędź zbioru rozwiązań dopuszczalnych)</a:t>
            </a:r>
            <a:endParaRPr kumimoji="0" lang="pl-PL" sz="6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tab pos="228600" algn="l"/>
              </a:tabLst>
            </a:pPr>
            <a:endParaRPr kumimoji="0" lang="pl-PL" sz="1800" b="0" i="0" u="none" strike="noStrike" cap="none" normalizeH="0" baseline="0" dirty="0" smtClean="0">
              <a:ln>
                <a:noFill/>
              </a:ln>
              <a:solidFill>
                <a:schemeClr val="tx1"/>
              </a:solidFill>
              <a:effectLst/>
              <a:latin typeface="Arial" pitchFamily="34" charset="0"/>
            </a:endParaRPr>
          </a:p>
        </p:txBody>
      </p:sp>
    </p:spTree>
  </p:cSld>
  <p:clrMapOvr>
    <a:masterClrMapping/>
  </p:clrMapOvr>
</p:sld>
</file>

<file path=ppt/theme/theme1.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234</TotalTime>
  <Words>1769</Words>
  <Application>Microsoft Office PowerPoint</Application>
  <PresentationFormat>Pokaz na ekranie (4:3)</PresentationFormat>
  <Paragraphs>469</Paragraphs>
  <Slides>34</Slides>
  <Notes>0</Notes>
  <HiddenSlides>0</HiddenSlides>
  <MMClips>0</MMClips>
  <ScaleCrop>false</ScaleCrop>
  <HeadingPairs>
    <vt:vector size="6" baseType="variant">
      <vt:variant>
        <vt:lpstr>Motyw</vt:lpstr>
      </vt:variant>
      <vt:variant>
        <vt:i4>1</vt:i4>
      </vt:variant>
      <vt:variant>
        <vt:lpstr>Osadzone serwery OLE</vt:lpstr>
      </vt:variant>
      <vt:variant>
        <vt:i4>1</vt:i4>
      </vt:variant>
      <vt:variant>
        <vt:lpstr>Tytuły slajdów</vt:lpstr>
      </vt:variant>
      <vt:variant>
        <vt:i4>34</vt:i4>
      </vt:variant>
    </vt:vector>
  </HeadingPairs>
  <TitlesOfParts>
    <vt:vector size="36" baseType="lpstr">
      <vt:lpstr>Motyw pakietu Office</vt:lpstr>
      <vt:lpstr>Równanie</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lpstr>Prezentacja programu PowerPoint</vt:lpstr>
    </vt:vector>
  </TitlesOfParts>
  <Company>WAT WCY IMK</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IMK</dc:creator>
  <cp:lastModifiedBy>Leszek</cp:lastModifiedBy>
  <cp:revision>33</cp:revision>
  <dcterms:created xsi:type="dcterms:W3CDTF">2014-12-12T08:02:56Z</dcterms:created>
  <dcterms:modified xsi:type="dcterms:W3CDTF">2014-12-12T12:48:40Z</dcterms:modified>
</cp:coreProperties>
</file>