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embeddings/oleObject3.bin" ContentType="application/vnd.openxmlformats-officedocument.oleObject"/>
  <Override PartName="/ppt/embeddings/oleObject4.bin" ContentType="application/vnd.openxmlformats-officedocument.oleObject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embeddings/oleObject5.bin" ContentType="application/vnd.openxmlformats-officedocument.oleObject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5" r:id="rId2"/>
    <p:sldMasterId id="2147484218" r:id="rId3"/>
  </p:sldMasterIdLst>
  <p:notesMasterIdLst>
    <p:notesMasterId r:id="rId42"/>
  </p:notesMasterIdLst>
  <p:handoutMasterIdLst>
    <p:handoutMasterId r:id="rId43"/>
  </p:handoutMasterIdLst>
  <p:sldIdLst>
    <p:sldId id="498" r:id="rId4"/>
    <p:sldId id="563" r:id="rId5"/>
    <p:sldId id="393" r:id="rId6"/>
    <p:sldId id="564" r:id="rId7"/>
    <p:sldId id="566" r:id="rId8"/>
    <p:sldId id="565" r:id="rId9"/>
    <p:sldId id="567" r:id="rId10"/>
    <p:sldId id="600" r:id="rId11"/>
    <p:sldId id="562" r:id="rId12"/>
    <p:sldId id="581" r:id="rId13"/>
    <p:sldId id="580" r:id="rId14"/>
    <p:sldId id="579" r:id="rId15"/>
    <p:sldId id="569" r:id="rId16"/>
    <p:sldId id="608" r:id="rId17"/>
    <p:sldId id="574" r:id="rId18"/>
    <p:sldId id="575" r:id="rId19"/>
    <p:sldId id="576" r:id="rId20"/>
    <p:sldId id="582" r:id="rId21"/>
    <p:sldId id="585" r:id="rId22"/>
    <p:sldId id="589" r:id="rId23"/>
    <p:sldId id="583" r:id="rId24"/>
    <p:sldId id="588" r:id="rId25"/>
    <p:sldId id="587" r:id="rId26"/>
    <p:sldId id="590" r:id="rId27"/>
    <p:sldId id="591" r:id="rId28"/>
    <p:sldId id="592" r:id="rId29"/>
    <p:sldId id="593" r:id="rId30"/>
    <p:sldId id="594" r:id="rId31"/>
    <p:sldId id="595" r:id="rId32"/>
    <p:sldId id="596" r:id="rId33"/>
    <p:sldId id="597" r:id="rId34"/>
    <p:sldId id="598" r:id="rId35"/>
    <p:sldId id="601" r:id="rId36"/>
    <p:sldId id="602" r:id="rId37"/>
    <p:sldId id="603" r:id="rId38"/>
    <p:sldId id="599" r:id="rId39"/>
    <p:sldId id="606" r:id="rId40"/>
    <p:sldId id="607" r:id="rId41"/>
  </p:sldIdLst>
  <p:sldSz cx="9144000" cy="6858000" type="screen4x3"/>
  <p:notesSz cx="7099300" cy="10234613"/>
  <p:defaultTextStyle>
    <a:defPPr>
      <a:defRPr lang="pl-PL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FF0066"/>
    <a:srgbClr val="0033CC"/>
    <a:srgbClr val="FF6600"/>
    <a:srgbClr val="FFFFFF"/>
    <a:srgbClr val="CC0099"/>
    <a:srgbClr val="0000FF"/>
    <a:srgbClr val="FF33CC"/>
    <a:srgbClr val="0066CC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Styl jasny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644" autoAdjust="0"/>
    <p:restoredTop sz="84496" autoAdjust="0"/>
  </p:normalViewPr>
  <p:slideViewPr>
    <p:cSldViewPr>
      <p:cViewPr>
        <p:scale>
          <a:sx n="100" d="100"/>
          <a:sy n="100" d="100"/>
        </p:scale>
        <p:origin x="-3120" y="-5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0" d="100"/>
        <a:sy n="4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viewProps" Target="viewProps.xml"/><Relationship Id="rId47" Type="http://schemas.openxmlformats.org/officeDocument/2006/relationships/theme" Target="theme/theme1.xml"/><Relationship Id="rId48" Type="http://schemas.openxmlformats.org/officeDocument/2006/relationships/tableStyles" Target="tableStyles.xml"/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23" Type="http://schemas.openxmlformats.org/officeDocument/2006/relationships/slide" Target="slides/slide20.xml"/><Relationship Id="rId24" Type="http://schemas.openxmlformats.org/officeDocument/2006/relationships/slide" Target="slides/slide21.xml"/><Relationship Id="rId25" Type="http://schemas.openxmlformats.org/officeDocument/2006/relationships/slide" Target="slides/slide22.xml"/><Relationship Id="rId26" Type="http://schemas.openxmlformats.org/officeDocument/2006/relationships/slide" Target="slides/slide23.xml"/><Relationship Id="rId27" Type="http://schemas.openxmlformats.org/officeDocument/2006/relationships/slide" Target="slides/slide24.xml"/><Relationship Id="rId28" Type="http://schemas.openxmlformats.org/officeDocument/2006/relationships/slide" Target="slides/slide25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30" Type="http://schemas.openxmlformats.org/officeDocument/2006/relationships/slide" Target="slides/slide27.xml"/><Relationship Id="rId31" Type="http://schemas.openxmlformats.org/officeDocument/2006/relationships/slide" Target="slides/slide28.xml"/><Relationship Id="rId32" Type="http://schemas.openxmlformats.org/officeDocument/2006/relationships/slide" Target="slides/slide29.xml"/><Relationship Id="rId9" Type="http://schemas.openxmlformats.org/officeDocument/2006/relationships/slide" Target="slides/slide6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33" Type="http://schemas.openxmlformats.org/officeDocument/2006/relationships/slide" Target="slides/slide30.xml"/><Relationship Id="rId34" Type="http://schemas.openxmlformats.org/officeDocument/2006/relationships/slide" Target="slides/slide31.xml"/><Relationship Id="rId35" Type="http://schemas.openxmlformats.org/officeDocument/2006/relationships/slide" Target="slides/slide32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37" Type="http://schemas.openxmlformats.org/officeDocument/2006/relationships/slide" Target="slides/slide34.xml"/><Relationship Id="rId38" Type="http://schemas.openxmlformats.org/officeDocument/2006/relationships/slide" Target="slides/slide35.xml"/><Relationship Id="rId39" Type="http://schemas.openxmlformats.org/officeDocument/2006/relationships/slide" Target="slides/slide36.xml"/><Relationship Id="rId40" Type="http://schemas.openxmlformats.org/officeDocument/2006/relationships/slide" Target="slides/slide37.xml"/><Relationship Id="rId41" Type="http://schemas.openxmlformats.org/officeDocument/2006/relationships/slide" Target="slides/slide38.xml"/><Relationship Id="rId42" Type="http://schemas.openxmlformats.org/officeDocument/2006/relationships/notesMaster" Target="notesMasters/notesMaster1.xml"/><Relationship Id="rId43" Type="http://schemas.openxmlformats.org/officeDocument/2006/relationships/handoutMaster" Target="handoutMasters/handoutMaster1.xml"/><Relationship Id="rId44" Type="http://schemas.openxmlformats.org/officeDocument/2006/relationships/printerSettings" Target="printerSettings/printerSettings1.bin"/><Relationship Id="rId45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Relationship Id="rId2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Relationship Id="rId2" Type="http://schemas.openxmlformats.org/officeDocument/2006/relationships/image" Target="../media/image1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4988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5" tIns="49518" rIns="99035" bIns="49518" numCol="1" anchor="t" anchorCtr="0" compatLnSpc="1">
            <a:prstTxWarp prst="textNoShape">
              <a:avLst/>
            </a:prstTxWarp>
          </a:bodyPr>
          <a:lstStyle>
            <a:lvl1pPr algn="l" defTabSz="990600">
              <a:defRPr sz="13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4313" y="0"/>
            <a:ext cx="3074987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5" tIns="49518" rIns="99035" bIns="49518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90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3438"/>
            <a:ext cx="3074988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5" tIns="49518" rIns="99035" bIns="49518" numCol="1" anchor="b" anchorCtr="0" compatLnSpc="1">
            <a:prstTxWarp prst="textNoShape">
              <a:avLst/>
            </a:prstTxWarp>
          </a:bodyPr>
          <a:lstStyle>
            <a:lvl1pPr algn="l" defTabSz="990600">
              <a:defRPr sz="13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90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4313" y="9723438"/>
            <a:ext cx="3074987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5" tIns="49518" rIns="99035" bIns="49518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pPr>
              <a:defRPr/>
            </a:pPr>
            <a:fld id="{63D433EA-5EEA-4C19-9DDB-E6C9D1EE7EAA}" type="slidenum">
              <a:rPr lang="pl-PL"/>
              <a:pPr>
                <a:defRPr/>
              </a:pPr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816816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4988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5" tIns="49518" rIns="99035" bIns="49518" numCol="1" anchor="t" anchorCtr="0" compatLnSpc="1">
            <a:prstTxWarp prst="textNoShape">
              <a:avLst/>
            </a:prstTxWarp>
          </a:bodyPr>
          <a:lstStyle>
            <a:lvl1pPr algn="l" defTabSz="990600">
              <a:defRPr sz="13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4313" y="0"/>
            <a:ext cx="3074987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5" tIns="49518" rIns="99035" bIns="49518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34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2188" y="768350"/>
            <a:ext cx="5116512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6150" y="4860925"/>
            <a:ext cx="5207000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5" tIns="49518" rIns="99035" bIns="495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3438"/>
            <a:ext cx="3074988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5" tIns="49518" rIns="99035" bIns="49518" numCol="1" anchor="b" anchorCtr="0" compatLnSpc="1">
            <a:prstTxWarp prst="textNoShape">
              <a:avLst/>
            </a:prstTxWarp>
          </a:bodyPr>
          <a:lstStyle>
            <a:lvl1pPr algn="l" defTabSz="990600">
              <a:defRPr sz="13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99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4313" y="9723438"/>
            <a:ext cx="3074987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5" tIns="49518" rIns="99035" bIns="49518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pPr>
              <a:defRPr/>
            </a:pPr>
            <a:fld id="{B3BC0CCA-E089-4FC7-8F3E-B170B580FA27}" type="slidenum">
              <a:rPr lang="pl-PL"/>
              <a:pPr>
                <a:defRPr/>
              </a:pPr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372310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Relationship Id="rId3" Type="http://schemas.openxmlformats.org/officeDocument/2006/relationships/hyperlink" Target="http://pl.wikipedia.org/wiki/William_Herschel" TargetMode="Externa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3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3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3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3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3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3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2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3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4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5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6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7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8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pl-PL" dirty="0" smtClean="0"/>
              <a:t>Badając temperaturę ciał nagrzanych przez promieniowanie słoneczne w różnych pasmach światła widzialnego rozszczepionego w pryzmacie zauważył, że najwyższe wskazania uzyskuje się dla termometrów ustawionych tuż za czerwonym krańcem widma słonecznego. To odkrycie opisał w roku 1800 w pracy </a:t>
            </a:r>
            <a:r>
              <a:rPr lang="pl-PL" i="1" dirty="0" err="1" smtClean="0"/>
              <a:t>Experiments</a:t>
            </a:r>
            <a:r>
              <a:rPr lang="pl-PL" i="1" dirty="0" smtClean="0"/>
              <a:t> on </a:t>
            </a:r>
            <a:r>
              <a:rPr lang="pl-PL" i="1" dirty="0" err="1" smtClean="0"/>
              <a:t>the</a:t>
            </a:r>
            <a:r>
              <a:rPr lang="pl-PL" i="1" dirty="0" smtClean="0"/>
              <a:t> </a:t>
            </a:r>
            <a:r>
              <a:rPr lang="pl-PL" i="1" dirty="0" err="1" smtClean="0"/>
              <a:t>refrangibility</a:t>
            </a:r>
            <a:r>
              <a:rPr lang="pl-PL" i="1" dirty="0" smtClean="0"/>
              <a:t> of </a:t>
            </a:r>
            <a:r>
              <a:rPr lang="pl-PL" i="1" dirty="0" err="1" smtClean="0"/>
              <a:t>the</a:t>
            </a:r>
            <a:r>
              <a:rPr lang="pl-PL" i="1" dirty="0" smtClean="0"/>
              <a:t> </a:t>
            </a:r>
            <a:r>
              <a:rPr lang="pl-PL" i="1" dirty="0" err="1" smtClean="0"/>
              <a:t>invisible</a:t>
            </a:r>
            <a:r>
              <a:rPr lang="pl-PL" i="1" dirty="0" smtClean="0"/>
              <a:t> </a:t>
            </a:r>
            <a:r>
              <a:rPr lang="pl-PL" i="1" dirty="0" err="1" smtClean="0"/>
              <a:t>rays</a:t>
            </a:r>
            <a:r>
              <a:rPr lang="pl-PL" i="1" dirty="0" smtClean="0"/>
              <a:t> of </a:t>
            </a:r>
            <a:r>
              <a:rPr lang="pl-PL" i="1" dirty="0" err="1" smtClean="0"/>
              <a:t>the</a:t>
            </a:r>
            <a:r>
              <a:rPr lang="pl-PL" i="1" dirty="0" smtClean="0"/>
              <a:t> Sun</a:t>
            </a:r>
            <a:r>
              <a:rPr lang="pl-PL" baseline="30000" dirty="0" smtClean="0">
                <a:hlinkClick r:id="rId3"/>
              </a:rPr>
              <a:t>[3]</a:t>
            </a:r>
            <a:endParaRPr lang="pl-PL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9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10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11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12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13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14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15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16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17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18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19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20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21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22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23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24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25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26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27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28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29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30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31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32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33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34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35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36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37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D87C3B-23E8-4557-93B9-A5F3B15ED8C6}" type="slidenum">
              <a:rPr lang="pl-PL" smtClean="0"/>
              <a:pPr/>
              <a:t>38</a:t>
            </a:fld>
            <a:endParaRPr lang="pl-PL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5762C6-7F74-482B-8C52-6CE39C2E0E7D}" type="slidenum">
              <a:rPr lang="pl-PL"/>
              <a:pPr>
                <a:defRPr/>
              </a:pPr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1F09B4-14DF-4C17-8813-0AE40A380FD5}" type="slidenum">
              <a:rPr lang="pl-PL"/>
              <a:pPr>
                <a:defRPr/>
              </a:pPr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6BF735-5A6F-47EC-8CC9-ADCBD4258644}" type="slidenum">
              <a:rPr lang="pl-PL"/>
              <a:pPr>
                <a:defRPr/>
              </a:pPr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7139DA-CEE5-4316-8760-575821377B93}" type="slidenum">
              <a:rPr lang="pl-PL"/>
              <a:pPr>
                <a:defRPr/>
              </a:pPr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AEA3B4-7A80-4A4F-9ECD-9B91E59DE0D1}" type="slidenum">
              <a:rPr lang="pl-PL"/>
              <a:pPr>
                <a:defRPr/>
              </a:pPr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8EB06B-582F-4A0E-A137-D16CB6E1F862}" type="slidenum">
              <a:rPr lang="pl-PL"/>
              <a:pPr>
                <a:defRPr/>
              </a:pPr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E71BC-D0F4-4887-BD7D-8378528A5181}" type="slidenum">
              <a:rPr lang="pl-PL"/>
              <a:pPr>
                <a:defRPr/>
              </a:pPr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EE6367-CA33-42DC-A5A4-4B648B5E05F3}" type="slidenum">
              <a:rPr lang="pl-PL"/>
              <a:pPr>
                <a:defRPr/>
              </a:pPr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F2C7F2-29F6-4A6A-96BC-48ED38588AB1}" type="slidenum">
              <a:rPr lang="pl-PL"/>
              <a:pPr>
                <a:defRPr/>
              </a:pPr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3D4B52-86FD-4D9A-A0B5-BD98A1E1C07F}" type="slidenum">
              <a:rPr lang="pl-PL"/>
              <a:pPr>
                <a:defRPr/>
              </a:pPr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CDFBD-1FB4-4BB2-89F0-7F3C036F7564}" type="slidenum">
              <a:rPr lang="pl-PL"/>
              <a:pPr>
                <a:defRPr/>
              </a:pPr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031AA0-24BA-47A9-A1CB-650B310DED7F}" type="slidenum">
              <a:rPr lang="pl-PL"/>
              <a:pPr>
                <a:defRPr/>
              </a:pPr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968500"/>
            <a:ext cx="7772400" cy="1470025"/>
          </a:xfrm>
        </p:spPr>
        <p:txBody>
          <a:bodyPr anchor="b"/>
          <a:lstStyle>
            <a:lvl1pPr>
              <a:defRPr/>
            </a:lvl1pPr>
          </a:lstStyle>
          <a:p>
            <a:r>
              <a:rPr lang="pl-PL"/>
              <a:t>Kliknij, aby edytować styl wzorca tytułu</a:t>
            </a:r>
          </a:p>
        </p:txBody>
      </p:sp>
      <p:sp>
        <p:nvSpPr>
          <p:cNvPr id="2816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429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z="2000"/>
            </a:lvl1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048CCF-6546-4A35-ADAF-58D320039A5F}" type="slidenum">
              <a:rPr lang="pl-PL"/>
              <a:pPr>
                <a:defRPr/>
              </a:pPr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507855-9FF9-46DD-BCE4-B490DDCB0863}" type="slidenum">
              <a:rPr lang="pl-PL"/>
              <a:pPr>
                <a:defRPr/>
              </a:pPr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2B1F03-E55A-4803-A991-6939EA54B4EA}" type="slidenum">
              <a:rPr lang="pl-PL"/>
              <a:pPr>
                <a:defRPr/>
              </a:pPr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1066800" y="1295400"/>
            <a:ext cx="3390900" cy="4830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10100" y="1295400"/>
            <a:ext cx="3390900" cy="4830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5A2B27-96B7-402E-B32D-C269EE8EB009}" type="slidenum">
              <a:rPr lang="pl-PL"/>
              <a:pPr>
                <a:defRPr/>
              </a:pPr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B2C5DE-94A9-41DA-8AB2-BDD4638297F9}" type="slidenum">
              <a:rPr lang="pl-PL"/>
              <a:pPr>
                <a:defRPr/>
              </a:pPr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995F78-D4BD-466F-B7F6-2271694F9406}" type="slidenum">
              <a:rPr lang="pl-PL"/>
              <a:pPr>
                <a:defRPr/>
              </a:pPr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898F04-F9DE-4ABC-94FD-A4AD9B4ADB73}" type="slidenum">
              <a:rPr lang="pl-PL"/>
              <a:pPr>
                <a:defRPr/>
              </a:pPr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A0B1D1-1FD0-426D-8113-4C40E0446ABD}" type="slidenum">
              <a:rPr lang="pl-PL"/>
              <a:pPr>
                <a:defRPr/>
              </a:pPr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0B55FC-8179-4EA9-9DC1-56BD02F4FA87}" type="slidenum">
              <a:rPr lang="pl-PL"/>
              <a:pPr>
                <a:defRPr/>
              </a:pPr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655D45-F7A7-4AA3-AB47-93C5C5A3AF24}" type="slidenum">
              <a:rPr lang="pl-PL"/>
              <a:pPr>
                <a:defRPr/>
              </a:pPr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267450" y="274638"/>
            <a:ext cx="173355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1066800" y="274638"/>
            <a:ext cx="504825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360664-9073-4843-B1D0-B4C5F89CA489}" type="slidenum">
              <a:rPr lang="pl-PL"/>
              <a:pPr>
                <a:defRPr/>
              </a:pPr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edyt. styl wz. tyt.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FDFC1-0792-484F-90FA-4D8219404F1A}" type="datetimeFigureOut">
              <a:rPr lang="pl-PL" smtClean="0"/>
              <a:pPr/>
              <a:t>09.02.15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ED5E9-EAA6-4C8D-BC64-E3CB0E15DCE8}" type="slidenum">
              <a:rPr lang="pl-PL" smtClean="0"/>
              <a:pPr/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edyt. styl wz. tyt.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FDFC1-0792-484F-90FA-4D8219404F1A}" type="datetimeFigureOut">
              <a:rPr lang="pl-PL" smtClean="0"/>
              <a:pPr/>
              <a:t>09.02.15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ED5E9-EAA6-4C8D-BC64-E3CB0E15DCE8}" type="slidenum">
              <a:rPr lang="pl-PL" smtClean="0"/>
              <a:pPr/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edyt. styl wz. tyt.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FDFC1-0792-484F-90FA-4D8219404F1A}" type="datetimeFigureOut">
              <a:rPr lang="pl-PL" smtClean="0"/>
              <a:pPr/>
              <a:t>09.02.15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ED5E9-EAA6-4C8D-BC64-E3CB0E15DCE8}" type="slidenum">
              <a:rPr lang="pl-PL" smtClean="0"/>
              <a:pPr/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edyt. styl wz. tyt.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FDFC1-0792-484F-90FA-4D8219404F1A}" type="datetimeFigureOut">
              <a:rPr lang="pl-PL" smtClean="0"/>
              <a:pPr/>
              <a:t>09.02.15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ED5E9-EAA6-4C8D-BC64-E3CB0E15DCE8}" type="slidenum">
              <a:rPr lang="pl-PL" smtClean="0"/>
              <a:pPr/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edyt. styl wz. tyt.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FDFC1-0792-484F-90FA-4D8219404F1A}" type="datetimeFigureOut">
              <a:rPr lang="pl-PL" smtClean="0"/>
              <a:pPr/>
              <a:t>09.02.15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ED5E9-EAA6-4C8D-BC64-E3CB0E15DCE8}" type="slidenum">
              <a:rPr lang="pl-PL" smtClean="0"/>
              <a:pPr/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edyt. styl wz. tyt.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FDFC1-0792-484F-90FA-4D8219404F1A}" type="datetimeFigureOut">
              <a:rPr lang="pl-PL" smtClean="0"/>
              <a:pPr/>
              <a:t>09.02.15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ED5E9-EAA6-4C8D-BC64-E3CB0E15DCE8}" type="slidenum">
              <a:rPr lang="pl-PL" smtClean="0"/>
              <a:pPr/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FDFC1-0792-484F-90FA-4D8219404F1A}" type="datetimeFigureOut">
              <a:rPr lang="pl-PL" smtClean="0"/>
              <a:pPr/>
              <a:t>09.02.15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ED5E9-EAA6-4C8D-BC64-E3CB0E15DCE8}" type="slidenum">
              <a:rPr lang="pl-PL" smtClean="0"/>
              <a:pPr/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edyt. styl wz. tyt.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FDFC1-0792-484F-90FA-4D8219404F1A}" type="datetimeFigureOut">
              <a:rPr lang="pl-PL" smtClean="0"/>
              <a:pPr/>
              <a:t>09.02.15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ED5E9-EAA6-4C8D-BC64-E3CB0E15DCE8}" type="slidenum">
              <a:rPr lang="pl-PL" smtClean="0"/>
              <a:pPr/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edyt. styl wz. tyt.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Przeciągnij obraz na symbol zastępczy lub kliknij ikonę, aby go dodać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FDFC1-0792-484F-90FA-4D8219404F1A}" type="datetimeFigureOut">
              <a:rPr lang="pl-PL" smtClean="0"/>
              <a:pPr/>
              <a:t>09.02.15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ED5E9-EAA6-4C8D-BC64-E3CB0E15DCE8}" type="slidenum">
              <a:rPr lang="pl-PL" smtClean="0"/>
              <a:pPr/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edyt. styl wz. tyt.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FDFC1-0792-484F-90FA-4D8219404F1A}" type="datetimeFigureOut">
              <a:rPr lang="pl-PL" smtClean="0"/>
              <a:pPr/>
              <a:t>09.02.15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ED5E9-EAA6-4C8D-BC64-E3CB0E15DCE8}" type="slidenum">
              <a:rPr lang="pl-PL" smtClean="0"/>
              <a:pPr/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edyt. styl wz. tyt.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FDFC1-0792-484F-90FA-4D8219404F1A}" type="datetimeFigureOut">
              <a:rPr lang="pl-PL" smtClean="0"/>
              <a:pPr/>
              <a:t>09.02.15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ED5E9-EAA6-4C8D-BC64-E3CB0E15DCE8}" type="slidenum">
              <a:rPr lang="pl-PL" smtClean="0"/>
              <a:pPr/>
              <a:t>‹nr›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9.xml"/><Relationship Id="rId8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4.xml"/><Relationship Id="rId12" Type="http://schemas.openxmlformats.org/officeDocument/2006/relationships/theme" Target="../theme/theme3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24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438BE77-40A9-4D88-9248-AAA86803F9A5}" type="slidenum">
              <a:rPr lang="pl-PL"/>
              <a:pPr>
                <a:defRPr/>
              </a:pPr>
              <a:t>‹nr›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8" r:id="rId1"/>
    <p:sldLayoutId id="2147484139" r:id="rId2"/>
    <p:sldLayoutId id="2147484140" r:id="rId3"/>
    <p:sldLayoutId id="2147484141" r:id="rId4"/>
    <p:sldLayoutId id="2147484142" r:id="rId5"/>
    <p:sldLayoutId id="2147484143" r:id="rId6"/>
    <p:sldLayoutId id="2147484144" r:id="rId7"/>
    <p:sldLayoutId id="2147484145" r:id="rId8"/>
    <p:sldLayoutId id="2147484146" r:id="rId9"/>
    <p:sldLayoutId id="2147484147" r:id="rId10"/>
    <p:sldLayoutId id="2147484148" r:id="rId11"/>
    <p:sldLayoutId id="214748414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274638"/>
            <a:ext cx="6934200" cy="1020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295400"/>
            <a:ext cx="6934200" cy="483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28058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0080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latin typeface="Tahoma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8058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00800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latin typeface="Tahoma" pitchFamily="34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8058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0080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Tahoma" pitchFamily="34" charset="0"/>
              </a:defRPr>
            </a:lvl1pPr>
          </a:lstStyle>
          <a:p>
            <a:pPr>
              <a:defRPr/>
            </a:pPr>
            <a:fld id="{9971E772-9C55-4ED4-B19F-282731DC5F9D}" type="slidenum">
              <a:rPr lang="pl-PL"/>
              <a:pPr>
                <a:defRPr/>
              </a:pPr>
              <a:t>‹nr›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94" r:id="rId1"/>
    <p:sldLayoutId id="2147484195" r:id="rId2"/>
    <p:sldLayoutId id="2147484196" r:id="rId3"/>
    <p:sldLayoutId id="2147484197" r:id="rId4"/>
    <p:sldLayoutId id="2147484198" r:id="rId5"/>
    <p:sldLayoutId id="2147484199" r:id="rId6"/>
    <p:sldLayoutId id="2147484200" r:id="rId7"/>
    <p:sldLayoutId id="2147484201" r:id="rId8"/>
    <p:sldLayoutId id="2147484202" r:id="rId9"/>
    <p:sldLayoutId id="2147484203" r:id="rId10"/>
    <p:sldLayoutId id="214748420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rebuchet MS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rebuchet MS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rebuchet MS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rebuchet M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rebuchet M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rebuchet M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rebuchet M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rebuchet MS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36000"/>
            <a:lum/>
          </a:blip>
          <a:srcRect/>
          <a:stretch>
            <a:fillRect l="10000" r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438BE77-40A9-4D88-9248-AAA86803F9A5}" type="slidenum">
              <a:rPr lang="pl-PL" smtClean="0"/>
              <a:pPr>
                <a:defRPr/>
              </a:pPr>
              <a:t>‹nr›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9" r:id="rId1"/>
    <p:sldLayoutId id="2147484220" r:id="rId2"/>
    <p:sldLayoutId id="2147484221" r:id="rId3"/>
    <p:sldLayoutId id="2147484222" r:id="rId4"/>
    <p:sldLayoutId id="2147484223" r:id="rId5"/>
    <p:sldLayoutId id="2147484224" r:id="rId6"/>
    <p:sldLayoutId id="2147484225" r:id="rId7"/>
    <p:sldLayoutId id="2147484226" r:id="rId8"/>
    <p:sldLayoutId id="2147484227" r:id="rId9"/>
    <p:sldLayoutId id="2147484228" r:id="rId10"/>
    <p:sldLayoutId id="214748422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4" Type="http://schemas.openxmlformats.org/officeDocument/2006/relationships/image" Target="../media/image4.png"/><Relationship Id="rId5" Type="http://schemas.openxmlformats.org/officeDocument/2006/relationships/image" Target="../media/image5.wmf"/><Relationship Id="rId6" Type="http://schemas.openxmlformats.org/officeDocument/2006/relationships/image" Target="../media/image6.wmf"/><Relationship Id="rId7" Type="http://schemas.openxmlformats.org/officeDocument/2006/relationships/image" Target="../media/image7.wmf"/><Relationship Id="rId8" Type="http://schemas.openxmlformats.org/officeDocument/2006/relationships/image" Target="../media/image8.wmf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4" Type="http://schemas.openxmlformats.org/officeDocument/2006/relationships/image" Target="../media/image11.png"/><Relationship Id="rId5" Type="http://schemas.openxmlformats.org/officeDocument/2006/relationships/oleObject" Target="../embeddings/oleObject1.bin"/><Relationship Id="rId6" Type="http://schemas.openxmlformats.org/officeDocument/2006/relationships/image" Target="../media/image9.wmf"/><Relationship Id="rId7" Type="http://schemas.openxmlformats.org/officeDocument/2006/relationships/oleObject" Target="../embeddings/oleObject2.bin"/><Relationship Id="rId8" Type="http://schemas.openxmlformats.org/officeDocument/2006/relationships/image" Target="../media/image10.w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f/fc/Spectre.svg" TargetMode="External"/><Relationship Id="rId4" Type="http://schemas.openxmlformats.org/officeDocument/2006/relationships/image" Target="../media/image13.png"/><Relationship Id="rId5" Type="http://schemas.openxmlformats.org/officeDocument/2006/relationships/image" Target="../media/image8.wmf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4" Type="http://schemas.openxmlformats.org/officeDocument/2006/relationships/oleObject" Target="../embeddings/oleObject3.bin"/><Relationship Id="rId5" Type="http://schemas.openxmlformats.org/officeDocument/2006/relationships/image" Target="../media/image15.wmf"/><Relationship Id="rId6" Type="http://schemas.openxmlformats.org/officeDocument/2006/relationships/oleObject" Target="../embeddings/oleObject4.bin"/><Relationship Id="rId7" Type="http://schemas.openxmlformats.org/officeDocument/2006/relationships/image" Target="../media/image16.wmf"/><Relationship Id="rId8" Type="http://schemas.openxmlformats.org/officeDocument/2006/relationships/image" Target="../media/image17.png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4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4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4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4" Type="http://schemas.openxmlformats.org/officeDocument/2006/relationships/image" Target="../media/image26.png"/><Relationship Id="rId5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4" Type="http://schemas.openxmlformats.org/officeDocument/2006/relationships/image" Target="../media/image30.png"/><Relationship Id="rId5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4" Type="http://schemas.openxmlformats.org/officeDocument/2006/relationships/image" Target="../media/image33.wmf"/><Relationship Id="rId5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4" Type="http://schemas.openxmlformats.org/officeDocument/2006/relationships/image" Target="../media/image25.png"/><Relationship Id="rId5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6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37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38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39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40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4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4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4" Type="http://schemas.openxmlformats.org/officeDocument/2006/relationships/image" Target="../media/image45.jpeg"/><Relationship Id="rId5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4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4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4" Type="http://schemas.openxmlformats.org/officeDocument/2006/relationships/image" Target="../media/image50.png"/><Relationship Id="rId5" Type="http://schemas.openxmlformats.org/officeDocument/2006/relationships/oleObject" Target="../embeddings/oleObject5.bin"/><Relationship Id="rId6" Type="http://schemas.openxmlformats.org/officeDocument/2006/relationships/image" Target="../media/image49.wmf"/><Relationship Id="rId7" Type="http://schemas.openxmlformats.org/officeDocument/2006/relationships/image" Target="../media/image51.jpeg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4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emf"/><Relationship Id="rId4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4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4" Type="http://schemas.openxmlformats.org/officeDocument/2006/relationships/image" Target="../media/image59.png"/><Relationship Id="rId5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 l="10000" r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Text Box 4"/>
          <p:cNvSpPr>
            <a:spLocks noChangeArrowheads="1"/>
          </p:cNvSpPr>
          <p:nvPr/>
        </p:nvSpPr>
        <p:spPr bwMode="auto">
          <a:xfrm>
            <a:off x="0" y="2780928"/>
            <a:ext cx="9144000" cy="463846"/>
          </a:xfrm>
          <a:custGeom>
            <a:avLst/>
            <a:gdLst>
              <a:gd name="T0" fmla="*/ 3994150 w 21600"/>
              <a:gd name="T1" fmla="*/ 0 h 21600"/>
              <a:gd name="T2" fmla="*/ 7988300 w 21600"/>
              <a:gd name="T3" fmla="*/ 175419 h 21600"/>
              <a:gd name="T4" fmla="*/ 3994150 w 21600"/>
              <a:gd name="T5" fmla="*/ 350838 h 21600"/>
              <a:gd name="T6" fmla="*/ 0 w 21600"/>
              <a:gd name="T7" fmla="*/ 175419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algn="ctr">
              <a:buSzPct val="45000"/>
              <a:buFont typeface="StarSymbol"/>
              <a:buNone/>
              <a:tabLst>
                <a:tab pos="0" algn="l"/>
                <a:tab pos="914400" algn="l"/>
                <a:tab pos="1828800" algn="l"/>
                <a:tab pos="2741613" algn="l"/>
                <a:tab pos="3657600" algn="l"/>
                <a:tab pos="4572000" algn="l"/>
                <a:tab pos="5484813" algn="l"/>
                <a:tab pos="6399213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b="1" dirty="0" smtClean="0">
                <a:solidFill>
                  <a:srgbClr val="006600"/>
                </a:solidFill>
                <a:latin typeface="+mj-lt"/>
                <a:cs typeface="Arial" pitchFamily="34" charset="0"/>
              </a:rPr>
              <a:t>dr inż. Michał Czerwiński</a:t>
            </a:r>
            <a:endParaRPr lang="pl-PL" b="1" dirty="0">
              <a:solidFill>
                <a:srgbClr val="006600"/>
              </a:solidFill>
              <a:latin typeface="+mj-lt"/>
              <a:cs typeface="Arial" pitchFamily="34" charset="0"/>
            </a:endParaRPr>
          </a:p>
        </p:txBody>
      </p:sp>
      <p:grpSp>
        <p:nvGrpSpPr>
          <p:cNvPr id="17" name="Grupa 16"/>
          <p:cNvGrpSpPr/>
          <p:nvPr/>
        </p:nvGrpSpPr>
        <p:grpSpPr>
          <a:xfrm>
            <a:off x="1000100" y="1412206"/>
            <a:ext cx="7143800" cy="2143140"/>
            <a:chOff x="1000100" y="1928802"/>
            <a:chExt cx="7143800" cy="1785950"/>
          </a:xfrm>
        </p:grpSpPr>
        <p:sp>
          <p:nvSpPr>
            <p:cNvPr id="14" name="Prostokąt 13"/>
            <p:cNvSpPr/>
            <p:nvPr/>
          </p:nvSpPr>
          <p:spPr>
            <a:xfrm>
              <a:off x="1000100" y="2428868"/>
              <a:ext cx="7143800" cy="1285884"/>
            </a:xfrm>
            <a:prstGeom prst="rect">
              <a:avLst/>
            </a:prstGeom>
            <a:noFill/>
            <a:ln>
              <a:solidFill>
                <a:srgbClr val="00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5" name="Prostokąt 14"/>
            <p:cNvSpPr/>
            <p:nvPr/>
          </p:nvSpPr>
          <p:spPr>
            <a:xfrm>
              <a:off x="1000100" y="2285992"/>
              <a:ext cx="7143800" cy="28575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3" name="Prostokąt zaokrąglony 12"/>
            <p:cNvSpPr/>
            <p:nvPr/>
          </p:nvSpPr>
          <p:spPr>
            <a:xfrm>
              <a:off x="1000100" y="1928802"/>
              <a:ext cx="7143800" cy="857256"/>
            </a:xfrm>
            <a:prstGeom prst="roundRect">
              <a:avLst/>
            </a:prstGeom>
            <a:solidFill>
              <a:srgbClr val="006600">
                <a:alpha val="18000"/>
              </a:srgbClr>
            </a:solidFill>
            <a:ln>
              <a:solidFill>
                <a:srgbClr val="00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1000164" y="1340768"/>
            <a:ext cx="7143736" cy="1123384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3200" b="1" dirty="0" smtClean="0">
                <a:latin typeface="+mj-lt"/>
                <a:cs typeface="Arial" pitchFamily="34" charset="0"/>
              </a:rPr>
              <a:t>Spektroskopia podczerwieni (IR) w analizie chemicznej</a:t>
            </a:r>
          </a:p>
        </p:txBody>
      </p:sp>
      <p:sp>
        <p:nvSpPr>
          <p:cNvPr id="16" name="pole tekstowe 15"/>
          <p:cNvSpPr txBox="1"/>
          <p:nvPr/>
        </p:nvSpPr>
        <p:spPr>
          <a:xfrm>
            <a:off x="1187624" y="6361583"/>
            <a:ext cx="74013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400" b="1" dirty="0" smtClean="0"/>
              <a:t>Projekt współfinansowany przez Unię Europejską w ramach Europejskiego Funduszu Społecznego</a:t>
            </a:r>
            <a:endParaRPr lang="pl-PL" sz="1400" dirty="0" smtClean="0"/>
          </a:p>
        </p:txBody>
      </p:sp>
      <p:sp>
        <p:nvSpPr>
          <p:cNvPr id="18" name="pole tekstowe 11"/>
          <p:cNvSpPr txBox="1"/>
          <p:nvPr/>
        </p:nvSpPr>
        <p:spPr>
          <a:xfrm>
            <a:off x="1547664" y="4149080"/>
            <a:ext cx="619268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600" dirty="0" smtClean="0">
                <a:latin typeface="Arial" pitchFamily="34" charset="0"/>
                <a:cs typeface="Arial" pitchFamily="34" charset="0"/>
              </a:rPr>
              <a:t>projekt nr </a:t>
            </a:r>
            <a:r>
              <a:rPr lang="pl-PL" sz="1600" dirty="0" smtClean="0"/>
              <a:t>POKL.03.03.04-00-110/12</a:t>
            </a:r>
            <a:endParaRPr lang="pl-PL" sz="16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l-PL" dirty="0" smtClean="0"/>
              <a:t>„Z Wojskową Akademią Techniczną nauka jest fascynująca!” 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Spektroskopia - podstawy</a:t>
            </a:r>
          </a:p>
        </p:txBody>
      </p:sp>
      <p:sp>
        <p:nvSpPr>
          <p:cNvPr id="44" name="Text Box 4"/>
          <p:cNvSpPr txBox="1">
            <a:spLocks noChangeArrowheads="1"/>
          </p:cNvSpPr>
          <p:nvPr/>
        </p:nvSpPr>
        <p:spPr bwMode="auto">
          <a:xfrm>
            <a:off x="214282" y="949844"/>
            <a:ext cx="8715436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l-PL" sz="2800" b="1" dirty="0">
                <a:solidFill>
                  <a:srgbClr val="0000FF"/>
                </a:solidFill>
                <a:latin typeface="Calibri" pitchFamily="34" charset="0"/>
              </a:rPr>
              <a:t>Spektroskopia</a:t>
            </a:r>
            <a:r>
              <a:rPr lang="pl-PL" sz="2800" dirty="0">
                <a:latin typeface="Calibri" pitchFamily="34" charset="0"/>
              </a:rPr>
              <a:t> zajmuje się oddziaływaniem między promieniowaniem elektromagnetycznym a materią (cząsteczkami, atomami, jonami, rodnikami).</a:t>
            </a:r>
          </a:p>
          <a:p>
            <a:pPr algn="just"/>
            <a:endParaRPr lang="pl-PL" sz="2800" dirty="0">
              <a:latin typeface="Calibri" pitchFamily="34" charset="0"/>
            </a:endParaRPr>
          </a:p>
          <a:p>
            <a:pPr algn="just"/>
            <a:r>
              <a:rPr lang="pl-PL" sz="2800" dirty="0">
                <a:latin typeface="Calibri" pitchFamily="34" charset="0"/>
              </a:rPr>
              <a:t>Charakter oddziaływań między promieniowaniem i materią </a:t>
            </a:r>
            <a:r>
              <a:rPr lang="pl-PL" sz="2800" dirty="0" smtClean="0">
                <a:latin typeface="Calibri" pitchFamily="34" charset="0"/>
              </a:rPr>
              <a:t> określa </a:t>
            </a:r>
            <a:r>
              <a:rPr lang="pl-PL" sz="2800" dirty="0">
                <a:latin typeface="Calibri" pitchFamily="34" charset="0"/>
              </a:rPr>
              <a:t>mechanika kwantowa.</a:t>
            </a:r>
          </a:p>
          <a:p>
            <a:pPr algn="just">
              <a:spcBef>
                <a:spcPct val="50000"/>
              </a:spcBef>
            </a:pPr>
            <a:endParaRPr lang="pl-PL" sz="2800" b="1" dirty="0" smtClean="0">
              <a:solidFill>
                <a:srgbClr val="0000FF"/>
              </a:solidFill>
              <a:latin typeface="Calibri" pitchFamily="34" charset="0"/>
            </a:endParaRPr>
          </a:p>
          <a:p>
            <a:pPr algn="just">
              <a:spcBef>
                <a:spcPct val="50000"/>
              </a:spcBef>
            </a:pPr>
            <a:r>
              <a:rPr lang="pl-PL" sz="2800" b="1" dirty="0" smtClean="0">
                <a:solidFill>
                  <a:srgbClr val="0000FF"/>
                </a:solidFill>
                <a:latin typeface="Calibri" pitchFamily="34" charset="0"/>
              </a:rPr>
              <a:t>Spektrometria</a:t>
            </a:r>
            <a:r>
              <a:rPr lang="pl-PL" sz="2800" dirty="0" smtClean="0">
                <a:latin typeface="Calibri" pitchFamily="34" charset="0"/>
              </a:rPr>
              <a:t> </a:t>
            </a:r>
            <a:r>
              <a:rPr lang="pl-PL" sz="2800" dirty="0">
                <a:latin typeface="Calibri" pitchFamily="34" charset="0"/>
              </a:rPr>
              <a:t>zajmuje się rejestracją i pomiarami efektów wytwarzania bądź oddziaływania promieniowania elektromagnetycznego z badaną materią.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Spektroskopia - podstawy</a:t>
            </a:r>
          </a:p>
        </p:txBody>
      </p:sp>
      <p:sp>
        <p:nvSpPr>
          <p:cNvPr id="45" name="Text Box 4"/>
          <p:cNvSpPr txBox="1">
            <a:spLocks noChangeArrowheads="1"/>
          </p:cNvSpPr>
          <p:nvPr/>
        </p:nvSpPr>
        <p:spPr bwMode="auto">
          <a:xfrm>
            <a:off x="357158" y="857232"/>
            <a:ext cx="7940675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800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Oddziaływanie polega na</a:t>
            </a:r>
            <a:r>
              <a:rPr lang="pl-PL" sz="28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:</a:t>
            </a:r>
          </a:p>
          <a:p>
            <a:endParaRPr lang="pl-PL" sz="2800" dirty="0">
              <a:solidFill>
                <a:srgbClr val="000000"/>
              </a:solidFill>
              <a:latin typeface="Calibri" pitchFamily="34" charset="0"/>
            </a:endParaRPr>
          </a:p>
          <a:p>
            <a:pPr lvl="1">
              <a:buFontTx/>
              <a:buChar char="•"/>
            </a:pPr>
            <a:r>
              <a:rPr lang="pl-PL" sz="2800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pochłanianiu części energii promieniowania elektromagnetycznego przez materię – </a:t>
            </a:r>
            <a:r>
              <a:rPr lang="pl-PL" sz="2800" dirty="0" smtClean="0">
                <a:solidFill>
                  <a:srgbClr val="0000FF"/>
                </a:solidFill>
                <a:latin typeface="Calibri" pitchFamily="34" charset="0"/>
                <a:cs typeface="Times New Roman" pitchFamily="18" charset="0"/>
              </a:rPr>
              <a:t>absorpcja</a:t>
            </a:r>
          </a:p>
          <a:p>
            <a:pPr lvl="1">
              <a:buFontTx/>
              <a:buChar char="•"/>
            </a:pPr>
            <a:endParaRPr lang="pl-PL" sz="2800" dirty="0">
              <a:solidFill>
                <a:srgbClr val="000000"/>
              </a:solidFill>
              <a:latin typeface="Calibri" pitchFamily="34" charset="0"/>
            </a:endParaRPr>
          </a:p>
          <a:p>
            <a:pPr lvl="1">
              <a:buFontTx/>
              <a:buChar char="•"/>
            </a:pPr>
            <a:r>
              <a:rPr lang="pl-PL" sz="2800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oddawaniu przez materię części energii w postaci promieniowania elektromagnetycznego – </a:t>
            </a:r>
            <a:r>
              <a:rPr lang="pl-PL" sz="2800" dirty="0">
                <a:solidFill>
                  <a:srgbClr val="0000FF"/>
                </a:solidFill>
                <a:latin typeface="Calibri" pitchFamily="34" charset="0"/>
                <a:cs typeface="Times New Roman" pitchFamily="18" charset="0"/>
              </a:rPr>
              <a:t>emisja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4214818"/>
            <a:ext cx="5224537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Spektroskopia - podstawy</a:t>
            </a:r>
          </a:p>
        </p:txBody>
      </p:sp>
      <p:sp>
        <p:nvSpPr>
          <p:cNvPr id="46" name="Rectangle 2"/>
          <p:cNvSpPr txBox="1">
            <a:spLocks noChangeArrowheads="1"/>
          </p:cNvSpPr>
          <p:nvPr/>
        </p:nvSpPr>
        <p:spPr>
          <a:xfrm>
            <a:off x="214282" y="785794"/>
            <a:ext cx="8642350" cy="316865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1" i="0" u="sng" strike="noStrike" kern="0" cap="none" spc="0" normalizeH="0" baseline="0" noProof="0" dirty="0" smtClean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Calibri" pitchFamily="34" charset="0"/>
              </a:rPr>
              <a:t>Cechy jakościowe promieniowania:</a:t>
            </a:r>
            <a:endParaRPr kumimoji="0" lang="pl-PL" sz="2400" b="1" i="0" u="none" strike="noStrike" kern="0" cap="none" spc="0" normalizeH="0" baseline="0" noProof="0" dirty="0" smtClean="0">
              <a:ln>
                <a:noFill/>
              </a:ln>
              <a:solidFill>
                <a:srgbClr val="CC3300"/>
              </a:solidFill>
              <a:effectLst/>
              <a:uLnTx/>
              <a:uFillTx/>
              <a:latin typeface="Calibri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pl-PL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</a:rPr>
              <a:t>Długość fali</a:t>
            </a:r>
            <a:r>
              <a:rPr kumimoji="0" lang="pl-PL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</a:rPr>
              <a:t> – odcinek drogi promieniowania, na którym mieści się jeden okres drgania pola elektromagnetycznego      </a:t>
            </a:r>
            <a:r>
              <a:rPr kumimoji="0" lang="pl-PL" sz="24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</a:rPr>
              <a:t> </a:t>
            </a:r>
            <a:r>
              <a:rPr kumimoji="0" lang="pl-PL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</a:rPr>
              <a:t>[</a:t>
            </a:r>
            <a:r>
              <a:rPr kumimoji="0" lang="pl-PL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</a:rPr>
              <a:t>nm</a:t>
            </a:r>
            <a:r>
              <a:rPr kumimoji="0" lang="pl-PL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</a:rPr>
              <a:t>, </a:t>
            </a:r>
            <a:r>
              <a:rPr kumimoji="0" lang="pl-PL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</a:rPr>
              <a:t>μm</a:t>
            </a:r>
            <a:r>
              <a:rPr kumimoji="0" lang="pl-PL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</a:rPr>
              <a:t>]</a:t>
            </a:r>
            <a:endParaRPr kumimoji="0" lang="pl-PL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pl-PL" sz="2400" b="1" i="0" u="none" strike="noStrike" kern="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pl-PL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</a:rPr>
              <a:t>Częstość</a:t>
            </a:r>
            <a:r>
              <a:rPr kumimoji="0" lang="pl-PL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</a:rPr>
              <a:t> – liczba drgań przypadająca na sekundę       [1/s]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pl-PL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pl-PL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</a:rPr>
              <a:t>Liczba falowa</a:t>
            </a:r>
            <a:r>
              <a:rPr kumimoji="0" lang="pl-PL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</a:rPr>
              <a:t> (częstość)</a:t>
            </a:r>
            <a:r>
              <a:rPr kumimoji="0" lang="pl-PL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</a:rPr>
              <a:t> – liczba drgań przypadająca na centymetr drogi promieniowania </a:t>
            </a:r>
            <a:r>
              <a:rPr kumimoji="0" lang="pl-PL" sz="24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</a:rPr>
              <a:t>         </a:t>
            </a:r>
            <a:r>
              <a:rPr kumimoji="0" lang="pl-PL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</a:rPr>
              <a:t>[1/cm]</a:t>
            </a:r>
          </a:p>
        </p:txBody>
      </p:sp>
      <p:pic>
        <p:nvPicPr>
          <p:cNvPr id="4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6072206"/>
            <a:ext cx="5572163" cy="636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1928794" y="3643314"/>
            <a:ext cx="5327650" cy="2400300"/>
            <a:chOff x="1338" y="2143"/>
            <a:chExt cx="3356" cy="1512"/>
          </a:xfrm>
        </p:grpSpPr>
        <p:sp>
          <p:nvSpPr>
            <p:cNvPr id="50" name="Line 6"/>
            <p:cNvSpPr>
              <a:spLocks noChangeShapeType="1"/>
            </p:cNvSpPr>
            <p:nvPr/>
          </p:nvSpPr>
          <p:spPr bwMode="auto">
            <a:xfrm>
              <a:off x="2018" y="3566"/>
              <a:ext cx="46" cy="0"/>
            </a:xfrm>
            <a:prstGeom prst="line">
              <a:avLst/>
            </a:prstGeom>
            <a:noFill/>
            <a:ln w="1587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pic>
          <p:nvPicPr>
            <p:cNvPr id="51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338" y="2143"/>
              <a:ext cx="3175" cy="15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2" name="Rectangle 9"/>
            <p:cNvSpPr>
              <a:spLocks noChangeArrowheads="1"/>
            </p:cNvSpPr>
            <p:nvPr/>
          </p:nvSpPr>
          <p:spPr bwMode="auto">
            <a:xfrm>
              <a:off x="2154" y="2205"/>
              <a:ext cx="635" cy="13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53" name="Rectangle 10"/>
            <p:cNvSpPr>
              <a:spLocks noChangeArrowheads="1"/>
            </p:cNvSpPr>
            <p:nvPr/>
          </p:nvSpPr>
          <p:spPr bwMode="auto">
            <a:xfrm>
              <a:off x="3379" y="2205"/>
              <a:ext cx="998" cy="545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54" name="Rectangle 11"/>
            <p:cNvSpPr>
              <a:spLocks noChangeArrowheads="1"/>
            </p:cNvSpPr>
            <p:nvPr/>
          </p:nvSpPr>
          <p:spPr bwMode="auto">
            <a:xfrm>
              <a:off x="3606" y="2704"/>
              <a:ext cx="952" cy="227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55" name="Rectangle 12"/>
            <p:cNvSpPr>
              <a:spLocks noChangeArrowheads="1"/>
            </p:cNvSpPr>
            <p:nvPr/>
          </p:nvSpPr>
          <p:spPr bwMode="auto">
            <a:xfrm>
              <a:off x="4286" y="2840"/>
              <a:ext cx="408" cy="13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56" name="Rectangle 13"/>
            <p:cNvSpPr>
              <a:spLocks noChangeArrowheads="1"/>
            </p:cNvSpPr>
            <p:nvPr/>
          </p:nvSpPr>
          <p:spPr bwMode="auto">
            <a:xfrm rot="-5400000">
              <a:off x="3447" y="2727"/>
              <a:ext cx="408" cy="182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pl-PL"/>
            </a:p>
          </p:txBody>
        </p:sp>
        <p:pic>
          <p:nvPicPr>
            <p:cNvPr id="57" name="Picture 8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426" y="2160"/>
              <a:ext cx="120" cy="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6" name="Picture 1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3768" y="1428736"/>
            <a:ext cx="306387" cy="38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86578" y="2214554"/>
            <a:ext cx="287337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72066" y="3214686"/>
            <a:ext cx="24923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Spektroskopia - podstawy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52413" y="3971925"/>
            <a:ext cx="3887787" cy="393700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  <a:defRPr/>
            </a:pPr>
            <a:r>
              <a:rPr lang="pl-PL" sz="22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Prawo Lamberta-Beera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23850" y="5438775"/>
            <a:ext cx="4248150" cy="1194558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marL="342900" indent="-342900" algn="l">
              <a:lnSpc>
                <a:spcPct val="50000"/>
              </a:lnSpc>
              <a:spcBef>
                <a:spcPct val="50000"/>
              </a:spcBef>
              <a:defRPr/>
            </a:pPr>
            <a:r>
              <a:rPr lang="pl-PL" sz="2000" b="1" i="1" dirty="0"/>
              <a:t>A</a:t>
            </a:r>
            <a:r>
              <a:rPr lang="pl-PL" sz="2000" b="1" dirty="0">
                <a:latin typeface="Verdana" pitchFamily="34" charset="0"/>
              </a:rPr>
              <a:t> </a:t>
            </a:r>
            <a:r>
              <a:rPr lang="pl-PL" sz="2000" b="1" dirty="0" smtClean="0"/>
              <a:t>-</a:t>
            </a:r>
            <a:r>
              <a:rPr lang="pl-PL" sz="2000" dirty="0" smtClean="0">
                <a:solidFill>
                  <a:srgbClr val="000099"/>
                </a:solidFill>
                <a:latin typeface="Verdana" pitchFamily="34" charset="0"/>
              </a:rPr>
              <a:t> </a:t>
            </a:r>
            <a:r>
              <a:rPr lang="pl-PL" sz="2000" dirty="0" err="1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absorbancja</a:t>
            </a:r>
            <a:endParaRPr lang="pl-PL" sz="2000" dirty="0">
              <a:solidFill>
                <a:srgbClr val="000099"/>
              </a:solidFill>
              <a:latin typeface="Tahoma" pitchFamily="34" charset="0"/>
              <a:cs typeface="Tahoma" pitchFamily="34" charset="0"/>
            </a:endParaRPr>
          </a:p>
          <a:p>
            <a:pPr marL="342900" indent="-342900" algn="l">
              <a:lnSpc>
                <a:spcPct val="50000"/>
              </a:lnSpc>
              <a:spcBef>
                <a:spcPct val="50000"/>
              </a:spcBef>
              <a:defRPr/>
            </a:pPr>
            <a:r>
              <a:rPr lang="el-GR" sz="2000" b="1" i="1" dirty="0">
                <a:cs typeface="Times New Roman" pitchFamily="18" charset="0"/>
              </a:rPr>
              <a:t>ε</a:t>
            </a:r>
            <a:r>
              <a:rPr lang="pl-PL" sz="2000" b="1" i="1" dirty="0">
                <a:cs typeface="Times New Roman" pitchFamily="18" charset="0"/>
              </a:rPr>
              <a:t> </a:t>
            </a:r>
            <a:r>
              <a:rPr lang="pl-PL" sz="2000" b="1" dirty="0">
                <a:cs typeface="Times New Roman" pitchFamily="18" charset="0"/>
              </a:rPr>
              <a:t>  </a:t>
            </a:r>
            <a:r>
              <a:rPr lang="pl-PL" sz="2000" b="1" dirty="0">
                <a:latin typeface="Tahoma" pitchFamily="34" charset="0"/>
                <a:cs typeface="Tahoma" pitchFamily="34" charset="0"/>
              </a:rPr>
              <a:t>-</a:t>
            </a:r>
            <a:r>
              <a:rPr lang="pl-PL" sz="2000" b="1" dirty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pl-PL" sz="2000" dirty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molowy współczynnik absorpcji</a:t>
            </a:r>
          </a:p>
          <a:p>
            <a:pPr marL="342900" indent="-342900" algn="l">
              <a:lnSpc>
                <a:spcPct val="50000"/>
              </a:lnSpc>
              <a:spcBef>
                <a:spcPct val="50000"/>
              </a:spcBef>
              <a:defRPr/>
            </a:pPr>
            <a:r>
              <a:rPr lang="pl-PL" sz="2000" b="1" i="1" dirty="0">
                <a:cs typeface="Times New Roman" pitchFamily="18" charset="0"/>
              </a:rPr>
              <a:t>c</a:t>
            </a:r>
            <a:r>
              <a:rPr lang="pl-PL" sz="2000" b="1" dirty="0">
                <a:cs typeface="Times New Roman" pitchFamily="18" charset="0"/>
              </a:rPr>
              <a:t>  -</a:t>
            </a:r>
            <a:r>
              <a:rPr lang="pl-PL" sz="2000" b="1" dirty="0">
                <a:solidFill>
                  <a:srgbClr val="000099"/>
                </a:solidFill>
                <a:cs typeface="Times New Roman" pitchFamily="18" charset="0"/>
              </a:rPr>
              <a:t>  </a:t>
            </a:r>
            <a:r>
              <a:rPr lang="pl-PL" sz="2000" dirty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stężenie substancji w próbce</a:t>
            </a:r>
          </a:p>
          <a:p>
            <a:pPr marL="342900" indent="-342900" algn="l">
              <a:lnSpc>
                <a:spcPct val="50000"/>
              </a:lnSpc>
              <a:spcBef>
                <a:spcPct val="50000"/>
              </a:spcBef>
              <a:defRPr/>
            </a:pPr>
            <a:r>
              <a:rPr lang="pl-PL" sz="2000" b="1" i="1" dirty="0">
                <a:cs typeface="Times New Roman" pitchFamily="18" charset="0"/>
              </a:rPr>
              <a:t>l</a:t>
            </a:r>
            <a:r>
              <a:rPr lang="pl-PL" sz="2000" b="1" dirty="0">
                <a:cs typeface="Times New Roman" pitchFamily="18" charset="0"/>
              </a:rPr>
              <a:t>  </a:t>
            </a:r>
            <a:r>
              <a:rPr lang="pl-PL" sz="2000" b="1" dirty="0" smtClean="0">
                <a:latin typeface="Tahoma" pitchFamily="34" charset="0"/>
                <a:cs typeface="Tahoma" pitchFamily="34" charset="0"/>
              </a:rPr>
              <a:t>-</a:t>
            </a:r>
            <a:r>
              <a:rPr lang="pl-PL" sz="2000" b="1" dirty="0" smtClean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  </a:t>
            </a:r>
            <a:r>
              <a:rPr lang="pl-PL" sz="2000" dirty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długość drogi optycznej</a:t>
            </a:r>
            <a:endParaRPr lang="el-GR" sz="2000" dirty="0">
              <a:solidFill>
                <a:srgbClr val="000099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898525" y="4608513"/>
            <a:ext cx="2089150" cy="476250"/>
          </a:xfrm>
          <a:prstGeom prst="rect">
            <a:avLst/>
          </a:prstGeom>
          <a:solidFill>
            <a:srgbClr val="FFFF00">
              <a:alpha val="50195"/>
            </a:srgbClr>
          </a:solidFill>
          <a:ln w="381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r>
              <a:rPr lang="pl-PL" sz="2800" i="1"/>
              <a:t>A </a:t>
            </a:r>
            <a:r>
              <a:rPr lang="pl-PL" sz="2800"/>
              <a:t>= </a:t>
            </a:r>
            <a:r>
              <a:rPr lang="el-GR" sz="2800" i="1">
                <a:cs typeface="Times New Roman" pitchFamily="18" charset="0"/>
              </a:rPr>
              <a:t>ε</a:t>
            </a:r>
            <a:r>
              <a:rPr lang="pl-PL" sz="2800" i="1">
                <a:cs typeface="Times New Roman" pitchFamily="18" charset="0"/>
              </a:rPr>
              <a:t> </a:t>
            </a:r>
            <a:r>
              <a:rPr lang="en-US" sz="2800">
                <a:cs typeface="Times New Roman" pitchFamily="18" charset="0"/>
              </a:rPr>
              <a:t>·</a:t>
            </a:r>
            <a:r>
              <a:rPr lang="pl-PL" sz="2800">
                <a:cs typeface="Times New Roman" pitchFamily="18" charset="0"/>
              </a:rPr>
              <a:t> </a:t>
            </a:r>
            <a:r>
              <a:rPr lang="pl-PL" sz="2800" i="1">
                <a:cs typeface="Times New Roman" pitchFamily="18" charset="0"/>
              </a:rPr>
              <a:t>c </a:t>
            </a:r>
            <a:r>
              <a:rPr lang="en-US" sz="2800"/>
              <a:t>·</a:t>
            </a:r>
            <a:r>
              <a:rPr lang="pl-PL" sz="2800"/>
              <a:t> </a:t>
            </a:r>
            <a:r>
              <a:rPr lang="pl-PL" sz="2800" i="1"/>
              <a:t>l</a:t>
            </a:r>
            <a:endParaRPr lang="en-US" sz="2800" i="1"/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5003800" y="3860800"/>
            <a:ext cx="3887788" cy="695325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  <a:defRPr/>
            </a:pPr>
            <a:r>
              <a:rPr lang="pl-PL" sz="22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Prawo addytywności </a:t>
            </a:r>
            <a:r>
              <a:rPr lang="pl-PL" sz="2200" b="1" dirty="0" err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absorbancji</a:t>
            </a:r>
            <a:endParaRPr lang="pl-PL" sz="22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5364163" y="4681538"/>
            <a:ext cx="3168650" cy="476250"/>
          </a:xfrm>
          <a:prstGeom prst="rect">
            <a:avLst/>
          </a:prstGeom>
          <a:solidFill>
            <a:srgbClr val="FFFF00">
              <a:alpha val="50195"/>
            </a:srgbClr>
          </a:solidFill>
          <a:ln w="381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r>
              <a:rPr lang="pl-PL" sz="2800" i="1" dirty="0"/>
              <a:t>A </a:t>
            </a:r>
            <a:r>
              <a:rPr lang="pl-PL" sz="2800" dirty="0"/>
              <a:t>= </a:t>
            </a:r>
            <a:r>
              <a:rPr lang="pl-PL" sz="2800" i="1" dirty="0">
                <a:cs typeface="Times New Roman" pitchFamily="18" charset="0"/>
              </a:rPr>
              <a:t>A</a:t>
            </a:r>
            <a:r>
              <a:rPr lang="pl-PL" sz="2800" i="1" baseline="-25000" dirty="0">
                <a:cs typeface="Times New Roman" pitchFamily="18" charset="0"/>
              </a:rPr>
              <a:t>1 </a:t>
            </a:r>
            <a:r>
              <a:rPr lang="pl-PL" sz="2800" i="1" dirty="0">
                <a:cs typeface="Times New Roman" pitchFamily="18" charset="0"/>
              </a:rPr>
              <a:t>+ A</a:t>
            </a:r>
            <a:r>
              <a:rPr lang="pl-PL" sz="2800" i="1" baseline="-25000" dirty="0">
                <a:cs typeface="Times New Roman" pitchFamily="18" charset="0"/>
              </a:rPr>
              <a:t>2 </a:t>
            </a:r>
            <a:r>
              <a:rPr lang="pl-PL" sz="2800" i="1" dirty="0">
                <a:cs typeface="Times New Roman" pitchFamily="18" charset="0"/>
              </a:rPr>
              <a:t>+…+ </a:t>
            </a:r>
            <a:r>
              <a:rPr lang="pl-PL" sz="2800" i="1" dirty="0" err="1">
                <a:cs typeface="Times New Roman" pitchFamily="18" charset="0"/>
              </a:rPr>
              <a:t>A</a:t>
            </a:r>
            <a:r>
              <a:rPr lang="pl-PL" sz="2800" i="1" baseline="-25000" dirty="0" err="1">
                <a:cs typeface="Times New Roman" pitchFamily="18" charset="0"/>
              </a:rPr>
              <a:t>n</a:t>
            </a:r>
            <a:endParaRPr lang="en-US" sz="2800" i="1" baseline="-25000" dirty="0"/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5003800" y="5456238"/>
            <a:ext cx="3960813" cy="1128712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marL="342900" indent="-342900" algn="l">
              <a:lnSpc>
                <a:spcPct val="60000"/>
              </a:lnSpc>
              <a:spcBef>
                <a:spcPct val="50000"/>
              </a:spcBef>
              <a:defRPr/>
            </a:pPr>
            <a:r>
              <a:rPr lang="pl-PL" sz="2000" b="1" i="1" dirty="0"/>
              <a:t>A</a:t>
            </a:r>
            <a:r>
              <a:rPr lang="pl-PL" sz="2000" b="1" dirty="0"/>
              <a:t> –</a:t>
            </a:r>
            <a:r>
              <a:rPr lang="pl-PL" sz="2000" dirty="0">
                <a:solidFill>
                  <a:srgbClr val="000099"/>
                </a:solidFill>
              </a:rPr>
              <a:t> </a:t>
            </a:r>
            <a:r>
              <a:rPr lang="pl-PL" sz="2000" dirty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suma </a:t>
            </a:r>
            <a:r>
              <a:rPr lang="pl-PL" sz="2000" dirty="0" err="1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absorbancji</a:t>
            </a:r>
            <a:endParaRPr lang="pl-PL" sz="2000" dirty="0">
              <a:solidFill>
                <a:srgbClr val="000099"/>
              </a:solidFill>
              <a:latin typeface="Tahoma" pitchFamily="34" charset="0"/>
              <a:cs typeface="Tahoma" pitchFamily="34" charset="0"/>
            </a:endParaRPr>
          </a:p>
          <a:p>
            <a:pPr marL="342900" indent="-342900" algn="l">
              <a:lnSpc>
                <a:spcPct val="115000"/>
              </a:lnSpc>
              <a:spcBef>
                <a:spcPct val="50000"/>
              </a:spcBef>
              <a:defRPr/>
            </a:pPr>
            <a:r>
              <a:rPr lang="pl-PL" sz="2000" b="1" i="1" dirty="0"/>
              <a:t>A</a:t>
            </a:r>
            <a:r>
              <a:rPr lang="pl-PL" sz="2000" b="1" i="1" baseline="-25000" dirty="0"/>
              <a:t>1</a:t>
            </a:r>
            <a:r>
              <a:rPr lang="pl-PL" sz="2000" b="1" i="1" dirty="0"/>
              <a:t>, A</a:t>
            </a:r>
            <a:r>
              <a:rPr lang="pl-PL" sz="2000" b="1" i="1" baseline="-25000" dirty="0"/>
              <a:t>2</a:t>
            </a:r>
            <a:r>
              <a:rPr lang="pl-PL" sz="2000" b="1" i="1" dirty="0"/>
              <a:t>, A</a:t>
            </a:r>
            <a:r>
              <a:rPr lang="pl-PL" sz="2000" b="1" i="1" baseline="-25000" dirty="0"/>
              <a:t>n</a:t>
            </a:r>
            <a:r>
              <a:rPr lang="pl-PL" sz="2000" b="1" dirty="0">
                <a:solidFill>
                  <a:srgbClr val="000099"/>
                </a:solidFill>
              </a:rPr>
              <a:t> </a:t>
            </a:r>
            <a:r>
              <a:rPr lang="pl-PL" sz="2000" b="1" dirty="0"/>
              <a:t>–</a:t>
            </a:r>
            <a:r>
              <a:rPr lang="pl-PL" sz="2000" b="1" dirty="0">
                <a:solidFill>
                  <a:srgbClr val="000099"/>
                </a:solidFill>
              </a:rPr>
              <a:t> </a:t>
            </a:r>
            <a:r>
              <a:rPr lang="pl-PL" sz="2000" dirty="0" err="1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absorbancja</a:t>
            </a:r>
            <a:r>
              <a:rPr lang="pl-PL" sz="2000" dirty="0">
                <a:solidFill>
                  <a:srgbClr val="000099"/>
                </a:solidFill>
                <a:latin typeface="Tahoma" pitchFamily="34" charset="0"/>
                <a:cs typeface="Tahoma" pitchFamily="34" charset="0"/>
              </a:rPr>
              <a:t> składników mieszaniny</a:t>
            </a:r>
          </a:p>
        </p:txBody>
      </p:sp>
      <p:pic>
        <p:nvPicPr>
          <p:cNvPr id="12" name="Picture 1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63713" y="1417638"/>
            <a:ext cx="2736850" cy="229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5219700" y="1196975"/>
            <a:ext cx="261481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pl-PL" sz="2000" b="1" dirty="0">
                <a:solidFill>
                  <a:srgbClr val="6600CC"/>
                </a:solidFill>
                <a:latin typeface="Tahoma" pitchFamily="34" charset="0"/>
                <a:cs typeface="Tahoma" pitchFamily="34" charset="0"/>
              </a:rPr>
              <a:t>transmitancja </a:t>
            </a:r>
            <a:r>
              <a:rPr lang="pl-PL" sz="2000" b="1" dirty="0" smtClean="0">
                <a:solidFill>
                  <a:srgbClr val="6600CC"/>
                </a:solidFill>
                <a:latin typeface="Tahoma" pitchFamily="34" charset="0"/>
                <a:cs typeface="Tahoma" pitchFamily="34" charset="0"/>
              </a:rPr>
              <a:t>(T)</a:t>
            </a:r>
            <a:r>
              <a:rPr lang="pl-PL" sz="2000" dirty="0" smtClean="0">
                <a:solidFill>
                  <a:srgbClr val="6600CC"/>
                </a:solidFill>
                <a:latin typeface="Tahoma" pitchFamily="34" charset="0"/>
                <a:cs typeface="Tahoma" pitchFamily="34" charset="0"/>
              </a:rPr>
              <a:t>: </a:t>
            </a:r>
            <a:endParaRPr lang="pl-PL" sz="2000" dirty="0">
              <a:solidFill>
                <a:srgbClr val="6600CC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5219700" y="2357438"/>
            <a:ext cx="241925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pl-PL" sz="2000" b="1" dirty="0" err="1">
                <a:solidFill>
                  <a:srgbClr val="6600CC"/>
                </a:solidFill>
                <a:latin typeface="Tahoma" pitchFamily="34" charset="0"/>
                <a:cs typeface="Tahoma" pitchFamily="34" charset="0"/>
              </a:rPr>
              <a:t>absorbancja</a:t>
            </a:r>
            <a:r>
              <a:rPr lang="pl-PL" sz="2000" b="1" dirty="0">
                <a:solidFill>
                  <a:srgbClr val="6600CC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pl-PL" sz="2000" b="1" dirty="0" smtClean="0">
                <a:solidFill>
                  <a:srgbClr val="6600CC"/>
                </a:solidFill>
                <a:latin typeface="Tahoma" pitchFamily="34" charset="0"/>
                <a:cs typeface="Tahoma" pitchFamily="34" charset="0"/>
              </a:rPr>
              <a:t>(A)</a:t>
            </a:r>
            <a:r>
              <a:rPr lang="pl-PL" sz="2000" dirty="0" smtClean="0">
                <a:solidFill>
                  <a:srgbClr val="6600CC"/>
                </a:solidFill>
                <a:latin typeface="Tahoma" pitchFamily="34" charset="0"/>
                <a:cs typeface="Tahoma" pitchFamily="34" charset="0"/>
              </a:rPr>
              <a:t>: </a:t>
            </a:r>
            <a:endParaRPr lang="pl-PL" sz="2000" dirty="0">
              <a:solidFill>
                <a:srgbClr val="6600CC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15" name="Object 13"/>
          <p:cNvGraphicFramePr>
            <a:graphicFrameLocks noChangeAspect="1"/>
          </p:cNvGraphicFramePr>
          <p:nvPr/>
        </p:nvGraphicFramePr>
        <p:xfrm>
          <a:off x="5441950" y="1576388"/>
          <a:ext cx="1185863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591" r:id="rId5" imgW="698197" imgH="431613" progId="Equation.3">
                  <p:embed/>
                </p:oleObj>
              </mc:Choice>
              <mc:Fallback>
                <p:oleObj r:id="rId5" imgW="698197" imgH="431613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41950" y="1576388"/>
                        <a:ext cx="1185863" cy="730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4"/>
          <p:cNvGraphicFramePr>
            <a:graphicFrameLocks noChangeAspect="1"/>
          </p:cNvGraphicFramePr>
          <p:nvPr/>
        </p:nvGraphicFramePr>
        <p:xfrm>
          <a:off x="5368925" y="2787650"/>
          <a:ext cx="2057400" cy="712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592" r:id="rId7" imgW="1180588" imgH="406224" progId="Equation.3">
                  <p:embed/>
                </p:oleObj>
              </mc:Choice>
              <mc:Fallback>
                <p:oleObj r:id="rId7" imgW="1180588" imgH="406224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8925" y="2787650"/>
                        <a:ext cx="2057400" cy="7127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Spektroskopia - podstawy</a:t>
            </a:r>
          </a:p>
        </p:txBody>
      </p:sp>
      <p:sp>
        <p:nvSpPr>
          <p:cNvPr id="72" name="Prostokąt 71"/>
          <p:cNvSpPr/>
          <p:nvPr/>
        </p:nvSpPr>
        <p:spPr>
          <a:xfrm>
            <a:off x="785786" y="857232"/>
            <a:ext cx="7643866" cy="39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l">
              <a:lnSpc>
                <a:spcPct val="80000"/>
              </a:lnSpc>
              <a:spcBef>
                <a:spcPct val="20000"/>
              </a:spcBef>
              <a:defRPr/>
            </a:pPr>
            <a:r>
              <a:rPr lang="pl-PL" b="1" kern="0" dirty="0" smtClean="0">
                <a:solidFill>
                  <a:srgbClr val="CC3300"/>
                </a:solidFill>
                <a:latin typeface="Calibri" pitchFamily="34" charset="0"/>
              </a:rPr>
              <a:t>ZAKERS PROMIENIOWANIA ELEKTROMAGNEYCZNEGO:</a:t>
            </a:r>
          </a:p>
        </p:txBody>
      </p:sp>
      <p:pic>
        <p:nvPicPr>
          <p:cNvPr id="4505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7284" y="1079592"/>
            <a:ext cx="7730930" cy="5778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Spektroskopia podczerwieni IR</a:t>
            </a:r>
          </a:p>
        </p:txBody>
      </p:sp>
      <p:sp>
        <p:nvSpPr>
          <p:cNvPr id="40" name="Rectangle 4"/>
          <p:cNvSpPr>
            <a:spLocks noChangeArrowheads="1"/>
          </p:cNvSpPr>
          <p:nvPr/>
        </p:nvSpPr>
        <p:spPr bwMode="auto">
          <a:xfrm>
            <a:off x="250825" y="1649394"/>
            <a:ext cx="1223963" cy="14398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41" name="Rectangle 5"/>
          <p:cNvSpPr>
            <a:spLocks noChangeArrowheads="1"/>
          </p:cNvSpPr>
          <p:nvPr/>
        </p:nvSpPr>
        <p:spPr bwMode="auto">
          <a:xfrm>
            <a:off x="1476375" y="1649394"/>
            <a:ext cx="863600" cy="14398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44" name="Rectangle 6"/>
          <p:cNvSpPr>
            <a:spLocks noChangeArrowheads="1"/>
          </p:cNvSpPr>
          <p:nvPr/>
        </p:nvSpPr>
        <p:spPr bwMode="auto">
          <a:xfrm>
            <a:off x="2338388" y="1649394"/>
            <a:ext cx="1295400" cy="14398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45" name="Rectangle 7"/>
          <p:cNvSpPr>
            <a:spLocks noChangeArrowheads="1"/>
          </p:cNvSpPr>
          <p:nvPr/>
        </p:nvSpPr>
        <p:spPr bwMode="auto">
          <a:xfrm>
            <a:off x="3635375" y="1649394"/>
            <a:ext cx="1655763" cy="14398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46" name="Rectangle 8"/>
          <p:cNvSpPr>
            <a:spLocks noChangeArrowheads="1"/>
          </p:cNvSpPr>
          <p:nvPr/>
        </p:nvSpPr>
        <p:spPr bwMode="auto">
          <a:xfrm>
            <a:off x="5291138" y="1649394"/>
            <a:ext cx="2376487" cy="14398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47" name="Rectangle 9"/>
          <p:cNvSpPr>
            <a:spLocks noChangeArrowheads="1"/>
          </p:cNvSpPr>
          <p:nvPr/>
        </p:nvSpPr>
        <p:spPr bwMode="auto">
          <a:xfrm>
            <a:off x="7667625" y="1649394"/>
            <a:ext cx="1008063" cy="14398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48" name="Text Box 10"/>
          <p:cNvSpPr txBox="1">
            <a:spLocks noChangeArrowheads="1"/>
          </p:cNvSpPr>
          <p:nvPr/>
        </p:nvSpPr>
        <p:spPr bwMode="auto">
          <a:xfrm>
            <a:off x="1449388" y="1871644"/>
            <a:ext cx="831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1800" b="1">
                <a:latin typeface="Arial" charset="0"/>
              </a:rPr>
              <a:t>daleki</a:t>
            </a:r>
          </a:p>
          <a:p>
            <a:r>
              <a:rPr lang="pl-PL" sz="1800" b="1">
                <a:latin typeface="Arial" charset="0"/>
              </a:rPr>
              <a:t> UV</a:t>
            </a:r>
          </a:p>
        </p:txBody>
      </p:sp>
      <p:sp>
        <p:nvSpPr>
          <p:cNvPr id="49" name="Text Box 11"/>
          <p:cNvSpPr txBox="1">
            <a:spLocks noChangeArrowheads="1"/>
          </p:cNvSpPr>
          <p:nvPr/>
        </p:nvSpPr>
        <p:spPr bwMode="auto">
          <a:xfrm>
            <a:off x="2562225" y="1865294"/>
            <a:ext cx="768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1800" b="1">
                <a:latin typeface="Arial" charset="0"/>
              </a:rPr>
              <a:t>bliski</a:t>
            </a:r>
          </a:p>
          <a:p>
            <a:r>
              <a:rPr lang="pl-PL" sz="1800" b="1">
                <a:latin typeface="Arial" charset="0"/>
              </a:rPr>
              <a:t> UV</a:t>
            </a:r>
          </a:p>
        </p:txBody>
      </p:sp>
      <p:sp>
        <p:nvSpPr>
          <p:cNvPr id="50" name="Text Box 12"/>
          <p:cNvSpPr txBox="1">
            <a:spLocks noChangeArrowheads="1"/>
          </p:cNvSpPr>
          <p:nvPr/>
        </p:nvSpPr>
        <p:spPr bwMode="auto">
          <a:xfrm>
            <a:off x="4137025" y="2001819"/>
            <a:ext cx="552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1800" b="1">
                <a:latin typeface="Arial" charset="0"/>
              </a:rPr>
              <a:t>VIS</a:t>
            </a:r>
          </a:p>
        </p:txBody>
      </p:sp>
      <p:sp>
        <p:nvSpPr>
          <p:cNvPr id="51" name="Text Box 13"/>
          <p:cNvSpPr txBox="1">
            <a:spLocks noChangeArrowheads="1"/>
          </p:cNvSpPr>
          <p:nvPr/>
        </p:nvSpPr>
        <p:spPr bwMode="auto">
          <a:xfrm>
            <a:off x="5794375" y="2225657"/>
            <a:ext cx="15843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800" b="1">
                <a:latin typeface="Arial" charset="0"/>
              </a:rPr>
              <a:t>IR</a:t>
            </a:r>
          </a:p>
        </p:txBody>
      </p:sp>
      <p:sp>
        <p:nvSpPr>
          <p:cNvPr id="52" name="Text Box 14"/>
          <p:cNvSpPr txBox="1">
            <a:spLocks noChangeArrowheads="1"/>
          </p:cNvSpPr>
          <p:nvPr/>
        </p:nvSpPr>
        <p:spPr bwMode="auto">
          <a:xfrm>
            <a:off x="7867650" y="2081194"/>
            <a:ext cx="590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1800" b="1">
                <a:latin typeface="Arial" charset="0"/>
              </a:rPr>
              <a:t>MW</a:t>
            </a:r>
          </a:p>
        </p:txBody>
      </p:sp>
      <p:sp>
        <p:nvSpPr>
          <p:cNvPr id="53" name="Text Box 15"/>
          <p:cNvSpPr txBox="1">
            <a:spLocks noChangeArrowheads="1"/>
          </p:cNvSpPr>
          <p:nvPr/>
        </p:nvSpPr>
        <p:spPr bwMode="auto">
          <a:xfrm>
            <a:off x="528638" y="1936732"/>
            <a:ext cx="755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1800" b="1">
                <a:latin typeface="Arial" charset="0"/>
              </a:rPr>
              <a:t>X-ray</a:t>
            </a:r>
          </a:p>
        </p:txBody>
      </p:sp>
      <p:sp>
        <p:nvSpPr>
          <p:cNvPr id="54" name="Text Box 16"/>
          <p:cNvSpPr txBox="1">
            <a:spLocks noChangeArrowheads="1"/>
          </p:cNvSpPr>
          <p:nvPr/>
        </p:nvSpPr>
        <p:spPr bwMode="auto">
          <a:xfrm>
            <a:off x="1114425" y="1289032"/>
            <a:ext cx="565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pl-PL" sz="1800">
                <a:latin typeface="Arial" charset="0"/>
              </a:rPr>
              <a:t>100</a:t>
            </a:r>
          </a:p>
        </p:txBody>
      </p:sp>
      <p:pic>
        <p:nvPicPr>
          <p:cNvPr id="55" name="Picture 17" descr="Plik:Spectre.sv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375" y="2441557"/>
            <a:ext cx="1655763" cy="70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Text Box 18"/>
          <p:cNvSpPr txBox="1">
            <a:spLocks noChangeArrowheads="1"/>
          </p:cNvSpPr>
          <p:nvPr/>
        </p:nvSpPr>
        <p:spPr bwMode="auto">
          <a:xfrm>
            <a:off x="2051050" y="1289032"/>
            <a:ext cx="565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pl-PL" sz="1800">
                <a:latin typeface="Arial" charset="0"/>
              </a:rPr>
              <a:t>200</a:t>
            </a:r>
          </a:p>
        </p:txBody>
      </p:sp>
      <p:sp>
        <p:nvSpPr>
          <p:cNvPr id="57" name="Text Box 19"/>
          <p:cNvSpPr txBox="1">
            <a:spLocks noChangeArrowheads="1"/>
          </p:cNvSpPr>
          <p:nvPr/>
        </p:nvSpPr>
        <p:spPr bwMode="auto">
          <a:xfrm>
            <a:off x="3346450" y="1282682"/>
            <a:ext cx="565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pl-PL" sz="1800">
                <a:latin typeface="Arial" charset="0"/>
              </a:rPr>
              <a:t>400</a:t>
            </a:r>
          </a:p>
        </p:txBody>
      </p:sp>
      <p:sp>
        <p:nvSpPr>
          <p:cNvPr id="58" name="Text Box 20"/>
          <p:cNvSpPr txBox="1">
            <a:spLocks noChangeArrowheads="1"/>
          </p:cNvSpPr>
          <p:nvPr/>
        </p:nvSpPr>
        <p:spPr bwMode="auto">
          <a:xfrm>
            <a:off x="5013325" y="1282682"/>
            <a:ext cx="565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pl-PL" sz="1800">
                <a:latin typeface="Arial" charset="0"/>
              </a:rPr>
              <a:t>800</a:t>
            </a:r>
          </a:p>
        </p:txBody>
      </p:sp>
      <p:sp>
        <p:nvSpPr>
          <p:cNvPr id="59" name="Text Box 21"/>
          <p:cNvSpPr txBox="1">
            <a:spLocks noChangeArrowheads="1"/>
          </p:cNvSpPr>
          <p:nvPr/>
        </p:nvSpPr>
        <p:spPr bwMode="auto">
          <a:xfrm>
            <a:off x="177800" y="1282682"/>
            <a:ext cx="6905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pl-PL" sz="1800">
                <a:latin typeface="Symbol" pitchFamily="18" charset="2"/>
              </a:rPr>
              <a:t>l</a:t>
            </a:r>
            <a:r>
              <a:rPr lang="pl-PL" sz="1800">
                <a:latin typeface="Arial" charset="0"/>
              </a:rPr>
              <a:t>/nm</a:t>
            </a:r>
          </a:p>
        </p:txBody>
      </p:sp>
      <p:sp>
        <p:nvSpPr>
          <p:cNvPr id="60" name="Rectangle 22"/>
          <p:cNvSpPr>
            <a:spLocks noChangeArrowheads="1"/>
          </p:cNvSpPr>
          <p:nvPr/>
        </p:nvSpPr>
        <p:spPr bwMode="auto">
          <a:xfrm>
            <a:off x="34925" y="1576369"/>
            <a:ext cx="431800" cy="16573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61" name="Rectangle 23"/>
          <p:cNvSpPr>
            <a:spLocks noChangeArrowheads="1"/>
          </p:cNvSpPr>
          <p:nvPr/>
        </p:nvSpPr>
        <p:spPr bwMode="auto">
          <a:xfrm>
            <a:off x="8531225" y="1576369"/>
            <a:ext cx="431800" cy="16573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62" name="Line 24"/>
          <p:cNvSpPr>
            <a:spLocks noChangeShapeType="1"/>
          </p:cNvSpPr>
          <p:nvPr/>
        </p:nvSpPr>
        <p:spPr bwMode="auto">
          <a:xfrm>
            <a:off x="6154738" y="1649394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3" name="Line 25"/>
          <p:cNvSpPr>
            <a:spLocks noChangeShapeType="1"/>
          </p:cNvSpPr>
          <p:nvPr/>
        </p:nvSpPr>
        <p:spPr bwMode="auto">
          <a:xfrm>
            <a:off x="6946900" y="1649394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4" name="Text Box 26"/>
          <p:cNvSpPr txBox="1">
            <a:spLocks noChangeArrowheads="1"/>
          </p:cNvSpPr>
          <p:nvPr/>
        </p:nvSpPr>
        <p:spPr bwMode="auto">
          <a:xfrm>
            <a:off x="5435600" y="1720832"/>
            <a:ext cx="577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1800" b="1">
                <a:latin typeface="Arial" charset="0"/>
              </a:rPr>
              <a:t>NIR</a:t>
            </a:r>
          </a:p>
        </p:txBody>
      </p:sp>
      <p:sp>
        <p:nvSpPr>
          <p:cNvPr id="65" name="Text Box 27"/>
          <p:cNvSpPr txBox="1">
            <a:spLocks noChangeArrowheads="1"/>
          </p:cNvSpPr>
          <p:nvPr/>
        </p:nvSpPr>
        <p:spPr bwMode="auto">
          <a:xfrm>
            <a:off x="6299200" y="1720832"/>
            <a:ext cx="603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1800" b="1">
                <a:latin typeface="Arial" charset="0"/>
              </a:rPr>
              <a:t>MIR</a:t>
            </a:r>
          </a:p>
        </p:txBody>
      </p:sp>
      <p:sp>
        <p:nvSpPr>
          <p:cNvPr id="66" name="Text Box 28"/>
          <p:cNvSpPr txBox="1">
            <a:spLocks noChangeArrowheads="1"/>
          </p:cNvSpPr>
          <p:nvPr/>
        </p:nvSpPr>
        <p:spPr bwMode="auto">
          <a:xfrm>
            <a:off x="7019925" y="1720832"/>
            <a:ext cx="552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1800" b="1">
                <a:latin typeface="Arial" charset="0"/>
              </a:rPr>
              <a:t>FIR</a:t>
            </a:r>
          </a:p>
        </p:txBody>
      </p:sp>
      <p:sp>
        <p:nvSpPr>
          <p:cNvPr id="67" name="Text Box 29"/>
          <p:cNvSpPr txBox="1">
            <a:spLocks noChangeArrowheads="1"/>
          </p:cNvSpPr>
          <p:nvPr/>
        </p:nvSpPr>
        <p:spPr bwMode="auto">
          <a:xfrm>
            <a:off x="5794375" y="1282682"/>
            <a:ext cx="692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pl-PL" sz="1800">
                <a:latin typeface="Arial" charset="0"/>
              </a:rPr>
              <a:t>2700</a:t>
            </a:r>
          </a:p>
        </p:txBody>
      </p:sp>
      <p:sp>
        <p:nvSpPr>
          <p:cNvPr id="68" name="Text Box 30"/>
          <p:cNvSpPr txBox="1">
            <a:spLocks noChangeArrowheads="1"/>
          </p:cNvSpPr>
          <p:nvPr/>
        </p:nvSpPr>
        <p:spPr bwMode="auto">
          <a:xfrm>
            <a:off x="8243888" y="3154344"/>
            <a:ext cx="812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pl-PL" sz="1800" i="1">
                <a:latin typeface="Symbol" pitchFamily="18" charset="2"/>
              </a:rPr>
              <a:t>l</a:t>
            </a:r>
            <a:r>
              <a:rPr lang="pl-PL" sz="1800" i="1">
                <a:latin typeface="Arial" charset="0"/>
              </a:rPr>
              <a:t>/cm</a:t>
            </a:r>
            <a:r>
              <a:rPr lang="pl-PL" sz="1800" i="1" baseline="30000">
                <a:latin typeface="Arial" charset="0"/>
              </a:rPr>
              <a:t>-1</a:t>
            </a:r>
          </a:p>
        </p:txBody>
      </p:sp>
      <p:sp>
        <p:nvSpPr>
          <p:cNvPr id="69" name="Text Box 31"/>
          <p:cNvSpPr txBox="1">
            <a:spLocks noChangeArrowheads="1"/>
          </p:cNvSpPr>
          <p:nvPr/>
        </p:nvSpPr>
        <p:spPr bwMode="auto">
          <a:xfrm>
            <a:off x="7451725" y="3160694"/>
            <a:ext cx="43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pl-PL" sz="1800" i="1">
                <a:latin typeface="Arial" charset="0"/>
              </a:rPr>
              <a:t>10</a:t>
            </a:r>
          </a:p>
        </p:txBody>
      </p:sp>
      <p:sp>
        <p:nvSpPr>
          <p:cNvPr id="70" name="Line 32"/>
          <p:cNvSpPr>
            <a:spLocks noChangeShapeType="1"/>
          </p:cNvSpPr>
          <p:nvPr/>
        </p:nvSpPr>
        <p:spPr bwMode="auto">
          <a:xfrm>
            <a:off x="6154738" y="2800332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1" name="Line 33"/>
          <p:cNvSpPr>
            <a:spLocks noChangeShapeType="1"/>
          </p:cNvSpPr>
          <p:nvPr/>
        </p:nvSpPr>
        <p:spPr bwMode="auto">
          <a:xfrm>
            <a:off x="6946900" y="2800332"/>
            <a:ext cx="0" cy="288925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2" name="Text Box 34"/>
          <p:cNvSpPr txBox="1">
            <a:spLocks noChangeArrowheads="1"/>
          </p:cNvSpPr>
          <p:nvPr/>
        </p:nvSpPr>
        <p:spPr bwMode="auto">
          <a:xfrm>
            <a:off x="6731000" y="3160694"/>
            <a:ext cx="565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pl-PL" sz="1800" i="1">
                <a:latin typeface="Arial" charset="0"/>
              </a:rPr>
              <a:t>400</a:t>
            </a:r>
          </a:p>
        </p:txBody>
      </p:sp>
      <p:sp>
        <p:nvSpPr>
          <p:cNvPr id="73" name="Text Box 35"/>
          <p:cNvSpPr txBox="1">
            <a:spLocks noChangeArrowheads="1"/>
          </p:cNvSpPr>
          <p:nvPr/>
        </p:nvSpPr>
        <p:spPr bwMode="auto">
          <a:xfrm>
            <a:off x="5867400" y="3160694"/>
            <a:ext cx="692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pl-PL" sz="1800" i="1">
                <a:latin typeface="Arial" charset="0"/>
              </a:rPr>
              <a:t>4000</a:t>
            </a:r>
          </a:p>
        </p:txBody>
      </p:sp>
      <p:sp>
        <p:nvSpPr>
          <p:cNvPr id="74" name="Text Box 36"/>
          <p:cNvSpPr txBox="1">
            <a:spLocks noChangeArrowheads="1"/>
          </p:cNvSpPr>
          <p:nvPr/>
        </p:nvSpPr>
        <p:spPr bwMode="auto">
          <a:xfrm>
            <a:off x="5003800" y="3160694"/>
            <a:ext cx="819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pl-PL" sz="1800" i="1">
                <a:latin typeface="Arial" charset="0"/>
              </a:rPr>
              <a:t>14000</a:t>
            </a:r>
          </a:p>
        </p:txBody>
      </p:sp>
      <p:sp>
        <p:nvSpPr>
          <p:cNvPr id="75" name="Oval 37"/>
          <p:cNvSpPr>
            <a:spLocks noChangeArrowheads="1"/>
          </p:cNvSpPr>
          <p:nvPr/>
        </p:nvSpPr>
        <p:spPr bwMode="auto">
          <a:xfrm>
            <a:off x="5072066" y="857232"/>
            <a:ext cx="2714644" cy="1366837"/>
          </a:xfrm>
          <a:prstGeom prst="ellipse">
            <a:avLst/>
          </a:prstGeom>
          <a:solidFill>
            <a:srgbClr val="FF99CC">
              <a:alpha val="30196"/>
            </a:srgbClr>
          </a:solidFill>
          <a:ln w="38100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pic>
        <p:nvPicPr>
          <p:cNvPr id="76" name="Picture 1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15338" y="3167937"/>
            <a:ext cx="249238" cy="2889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39" name="Line 16"/>
          <p:cNvSpPr>
            <a:spLocks noChangeShapeType="1"/>
          </p:cNvSpPr>
          <p:nvPr/>
        </p:nvSpPr>
        <p:spPr bwMode="auto">
          <a:xfrm flipH="1">
            <a:off x="1790728" y="4684637"/>
            <a:ext cx="2286000" cy="762000"/>
          </a:xfrm>
          <a:prstGeom prst="line">
            <a:avLst/>
          </a:prstGeom>
          <a:noFill/>
          <a:ln w="9525">
            <a:solidFill>
              <a:srgbClr val="80008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77" name="Line 17"/>
          <p:cNvSpPr>
            <a:spLocks noChangeShapeType="1"/>
          </p:cNvSpPr>
          <p:nvPr/>
        </p:nvSpPr>
        <p:spPr bwMode="auto">
          <a:xfrm>
            <a:off x="4838728" y="4684637"/>
            <a:ext cx="2667000" cy="762000"/>
          </a:xfrm>
          <a:prstGeom prst="line">
            <a:avLst/>
          </a:prstGeom>
          <a:noFill/>
          <a:ln w="9525">
            <a:solidFill>
              <a:srgbClr val="80008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78" name="Oval 19"/>
          <p:cNvSpPr>
            <a:spLocks noChangeArrowheads="1"/>
          </p:cNvSpPr>
          <p:nvPr/>
        </p:nvSpPr>
        <p:spPr bwMode="auto">
          <a:xfrm>
            <a:off x="4000528" y="3541637"/>
            <a:ext cx="914400" cy="533400"/>
          </a:xfrm>
          <a:prstGeom prst="ellipse">
            <a:avLst/>
          </a:prstGeom>
          <a:solidFill>
            <a:srgbClr val="FF6600">
              <a:alpha val="39000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pl-PL" dirty="0">
              <a:solidFill>
                <a:srgbClr val="FFC000"/>
              </a:solidFill>
            </a:endParaRPr>
          </a:p>
        </p:txBody>
      </p:sp>
      <p:sp>
        <p:nvSpPr>
          <p:cNvPr id="79" name="Line 18"/>
          <p:cNvSpPr>
            <a:spLocks noChangeShapeType="1"/>
          </p:cNvSpPr>
          <p:nvPr/>
        </p:nvSpPr>
        <p:spPr bwMode="auto">
          <a:xfrm>
            <a:off x="4457728" y="4837037"/>
            <a:ext cx="0" cy="609600"/>
          </a:xfrm>
          <a:prstGeom prst="line">
            <a:avLst/>
          </a:prstGeom>
          <a:noFill/>
          <a:ln w="9525">
            <a:solidFill>
              <a:srgbClr val="80008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0" name="Text Box 6"/>
          <p:cNvSpPr txBox="1">
            <a:spLocks noChangeArrowheads="1"/>
          </p:cNvSpPr>
          <p:nvPr/>
        </p:nvSpPr>
        <p:spPr bwMode="auto">
          <a:xfrm>
            <a:off x="4152928" y="3541637"/>
            <a:ext cx="762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l-PL" sz="28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IR</a:t>
            </a:r>
          </a:p>
        </p:txBody>
      </p:sp>
      <p:sp>
        <p:nvSpPr>
          <p:cNvPr id="81" name="Oval 20"/>
          <p:cNvSpPr>
            <a:spLocks noChangeArrowheads="1"/>
          </p:cNvSpPr>
          <p:nvPr/>
        </p:nvSpPr>
        <p:spPr bwMode="auto">
          <a:xfrm>
            <a:off x="419128" y="5522837"/>
            <a:ext cx="2362200" cy="838200"/>
          </a:xfrm>
          <a:prstGeom prst="ellipse">
            <a:avLst/>
          </a:prstGeom>
          <a:solidFill>
            <a:srgbClr val="FF6600">
              <a:alpha val="37000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82" name="Text Box 12"/>
          <p:cNvSpPr txBox="1">
            <a:spLocks noChangeArrowheads="1"/>
          </p:cNvSpPr>
          <p:nvPr/>
        </p:nvSpPr>
        <p:spPr bwMode="auto">
          <a:xfrm>
            <a:off x="522316" y="5643487"/>
            <a:ext cx="20993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1800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podczerwień bliska</a:t>
            </a:r>
          </a:p>
          <a:p>
            <a:r>
              <a:rPr lang="pl-PL" sz="1800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(near IR)</a:t>
            </a:r>
          </a:p>
        </p:txBody>
      </p:sp>
      <p:sp>
        <p:nvSpPr>
          <p:cNvPr id="83" name="Oval 21"/>
          <p:cNvSpPr>
            <a:spLocks noChangeArrowheads="1"/>
          </p:cNvSpPr>
          <p:nvPr/>
        </p:nvSpPr>
        <p:spPr bwMode="auto">
          <a:xfrm>
            <a:off x="3162328" y="5522837"/>
            <a:ext cx="2667000" cy="838200"/>
          </a:xfrm>
          <a:prstGeom prst="ellipse">
            <a:avLst/>
          </a:prstGeom>
          <a:solidFill>
            <a:srgbClr val="FF6600">
              <a:alpha val="37000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84" name="Text Box 13"/>
          <p:cNvSpPr txBox="1">
            <a:spLocks noChangeArrowheads="1"/>
          </p:cNvSpPr>
          <p:nvPr/>
        </p:nvSpPr>
        <p:spPr bwMode="auto">
          <a:xfrm>
            <a:off x="3086128" y="5643487"/>
            <a:ext cx="2743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800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podczerwień właściwa</a:t>
            </a:r>
          </a:p>
          <a:p>
            <a:r>
              <a:rPr lang="pl-PL" sz="1800" dirty="0" err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(middl</a:t>
            </a:r>
            <a:r>
              <a:rPr lang="pl-PL" sz="1800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e IR)</a:t>
            </a:r>
          </a:p>
        </p:txBody>
      </p:sp>
      <p:sp>
        <p:nvSpPr>
          <p:cNvPr id="85" name="Oval 22"/>
          <p:cNvSpPr>
            <a:spLocks noChangeArrowheads="1"/>
          </p:cNvSpPr>
          <p:nvPr/>
        </p:nvSpPr>
        <p:spPr bwMode="auto">
          <a:xfrm>
            <a:off x="6210328" y="5522837"/>
            <a:ext cx="2362200" cy="838200"/>
          </a:xfrm>
          <a:prstGeom prst="ellipse">
            <a:avLst/>
          </a:prstGeom>
          <a:solidFill>
            <a:srgbClr val="FF6600">
              <a:alpha val="37000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86" name="Text Box 14"/>
          <p:cNvSpPr txBox="1">
            <a:spLocks noChangeArrowheads="1"/>
          </p:cNvSpPr>
          <p:nvPr/>
        </p:nvSpPr>
        <p:spPr bwMode="auto">
          <a:xfrm>
            <a:off x="6261728" y="5643487"/>
            <a:ext cx="225940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1800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podczerwień daleka </a:t>
            </a:r>
          </a:p>
          <a:p>
            <a:r>
              <a:rPr lang="pl-PL" sz="1800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(far IR)</a:t>
            </a:r>
          </a:p>
        </p:txBody>
      </p:sp>
      <p:sp>
        <p:nvSpPr>
          <p:cNvPr id="87" name="Text Box 23"/>
          <p:cNvSpPr txBox="1">
            <a:spLocks noChangeArrowheads="1"/>
          </p:cNvSpPr>
          <p:nvPr/>
        </p:nvSpPr>
        <p:spPr bwMode="auto">
          <a:xfrm>
            <a:off x="3330502" y="3998837"/>
            <a:ext cx="228620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1800" b="1">
                <a:solidFill>
                  <a:srgbClr val="0033CC"/>
                </a:solidFill>
                <a:latin typeface="Tahoma" pitchFamily="34" charset="0"/>
                <a:cs typeface="Tahoma" pitchFamily="34" charset="0"/>
              </a:rPr>
              <a:t>14300 – 200 cm</a:t>
            </a:r>
            <a:r>
              <a:rPr lang="pl-PL" sz="1800" b="1" baseline="30000">
                <a:solidFill>
                  <a:srgbClr val="0033CC"/>
                </a:solidFill>
                <a:latin typeface="Tahoma" pitchFamily="34" charset="0"/>
                <a:cs typeface="Tahoma" pitchFamily="34" charset="0"/>
              </a:rPr>
              <a:t>-1</a:t>
            </a:r>
            <a:r>
              <a:rPr lang="pl-PL" sz="1800" b="1">
                <a:solidFill>
                  <a:srgbClr val="0033CC"/>
                </a:solidFill>
                <a:latin typeface="Tahoma" pitchFamily="34" charset="0"/>
                <a:cs typeface="Tahoma" pitchFamily="34" charset="0"/>
              </a:rPr>
              <a:t> </a:t>
            </a:r>
          </a:p>
        </p:txBody>
      </p:sp>
      <p:sp>
        <p:nvSpPr>
          <p:cNvPr id="88" name="Text Box 24"/>
          <p:cNvSpPr txBox="1">
            <a:spLocks noChangeArrowheads="1"/>
          </p:cNvSpPr>
          <p:nvPr/>
        </p:nvSpPr>
        <p:spPr bwMode="auto">
          <a:xfrm>
            <a:off x="368328" y="6417254"/>
            <a:ext cx="24209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1800" b="1" dirty="0">
                <a:solidFill>
                  <a:srgbClr val="0033CC"/>
                </a:solidFill>
                <a:latin typeface="Tahoma" pitchFamily="34" charset="0"/>
                <a:cs typeface="Tahoma" pitchFamily="34" charset="0"/>
              </a:rPr>
              <a:t>14300 – 4000 cm</a:t>
            </a:r>
            <a:r>
              <a:rPr lang="pl-PL" sz="1800" b="1" baseline="30000" dirty="0">
                <a:solidFill>
                  <a:srgbClr val="0033CC"/>
                </a:solidFill>
                <a:latin typeface="Tahoma" pitchFamily="34" charset="0"/>
                <a:cs typeface="Tahoma" pitchFamily="34" charset="0"/>
              </a:rPr>
              <a:t>-1</a:t>
            </a:r>
            <a:r>
              <a:rPr lang="pl-PL" sz="1800" b="1" dirty="0">
                <a:solidFill>
                  <a:srgbClr val="0033CC"/>
                </a:solidFill>
                <a:latin typeface="Tahoma" pitchFamily="34" charset="0"/>
                <a:cs typeface="Tahoma" pitchFamily="34" charset="0"/>
              </a:rPr>
              <a:t> </a:t>
            </a:r>
          </a:p>
        </p:txBody>
      </p:sp>
      <p:sp>
        <p:nvSpPr>
          <p:cNvPr id="89" name="Text Box 25"/>
          <p:cNvSpPr txBox="1">
            <a:spLocks noChangeArrowheads="1"/>
          </p:cNvSpPr>
          <p:nvPr/>
        </p:nvSpPr>
        <p:spPr bwMode="auto">
          <a:xfrm>
            <a:off x="3429966" y="6417254"/>
            <a:ext cx="207140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1800" b="1" dirty="0">
                <a:solidFill>
                  <a:srgbClr val="0033CC"/>
                </a:solidFill>
                <a:latin typeface="Tahoma" pitchFamily="34" charset="0"/>
                <a:cs typeface="Tahoma" pitchFamily="34" charset="0"/>
              </a:rPr>
              <a:t>4000 – 400 </a:t>
            </a:r>
            <a:r>
              <a:rPr lang="pl-PL" sz="1800" b="1" dirty="0" smtClean="0">
                <a:solidFill>
                  <a:srgbClr val="0033CC"/>
                </a:solidFill>
                <a:latin typeface="Tahoma" pitchFamily="34" charset="0"/>
                <a:cs typeface="Tahoma" pitchFamily="34" charset="0"/>
              </a:rPr>
              <a:t>cm</a:t>
            </a:r>
            <a:r>
              <a:rPr lang="pl-PL" sz="1800" b="1" baseline="30000" dirty="0" smtClean="0">
                <a:solidFill>
                  <a:srgbClr val="0033CC"/>
                </a:solidFill>
                <a:latin typeface="Tahoma" pitchFamily="34" charset="0"/>
                <a:cs typeface="Tahoma" pitchFamily="34" charset="0"/>
              </a:rPr>
              <a:t>-1</a:t>
            </a:r>
            <a:endParaRPr lang="pl-PL" sz="1800" b="1" dirty="0">
              <a:solidFill>
                <a:srgbClr val="0033CC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90" name="Text Box 26"/>
          <p:cNvSpPr txBox="1">
            <a:spLocks noChangeArrowheads="1"/>
          </p:cNvSpPr>
          <p:nvPr/>
        </p:nvSpPr>
        <p:spPr bwMode="auto">
          <a:xfrm>
            <a:off x="6462009" y="6417254"/>
            <a:ext cx="19239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1800" b="1" dirty="0">
                <a:solidFill>
                  <a:srgbClr val="0033CC"/>
                </a:solidFill>
                <a:latin typeface="Tahoma" pitchFamily="34" charset="0"/>
                <a:cs typeface="Tahoma" pitchFamily="34" charset="0"/>
              </a:rPr>
              <a:t>700 – 200 </a:t>
            </a:r>
            <a:r>
              <a:rPr lang="pl-PL" sz="1800" b="1" dirty="0" smtClean="0">
                <a:solidFill>
                  <a:srgbClr val="0033CC"/>
                </a:solidFill>
                <a:latin typeface="Tahoma" pitchFamily="34" charset="0"/>
                <a:cs typeface="Tahoma" pitchFamily="34" charset="0"/>
              </a:rPr>
              <a:t>cm</a:t>
            </a:r>
            <a:r>
              <a:rPr lang="pl-PL" sz="1800" b="1" baseline="30000" dirty="0" smtClean="0">
                <a:solidFill>
                  <a:srgbClr val="0033CC"/>
                </a:solidFill>
                <a:latin typeface="Tahoma" pitchFamily="34" charset="0"/>
                <a:cs typeface="Tahoma" pitchFamily="34" charset="0"/>
              </a:rPr>
              <a:t>-1</a:t>
            </a:r>
            <a:endParaRPr lang="pl-PL" sz="1800" b="1" dirty="0">
              <a:solidFill>
                <a:srgbClr val="0033CC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IR- odkrywca </a:t>
            </a:r>
          </a:p>
        </p:txBody>
      </p:sp>
      <p:pic>
        <p:nvPicPr>
          <p:cNvPr id="91" name="Picture 4" descr="hersche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4700" y="911225"/>
            <a:ext cx="4513263" cy="573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" name="Text Box 6"/>
          <p:cNvSpPr txBox="1">
            <a:spLocks noChangeArrowheads="1"/>
          </p:cNvSpPr>
          <p:nvPr/>
        </p:nvSpPr>
        <p:spPr bwMode="auto">
          <a:xfrm>
            <a:off x="0" y="908050"/>
            <a:ext cx="4356100" cy="5339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Sir Frederick William Herschel </a:t>
            </a:r>
            <a:r>
              <a:rPr lang="pl-PL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stwierdził w 1800 r., że istnieje promieniowanie poza widzialnym obszarem. To „</a:t>
            </a:r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pl-PL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promieniowanie cieplne”  nazwano później promieniowaniem podczerwony </a:t>
            </a:r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(prefix </a:t>
            </a:r>
            <a:r>
              <a:rPr lang="en-US" sz="2200" i="1" dirty="0">
                <a:latin typeface="Tahoma" pitchFamily="34" charset="0"/>
                <a:ea typeface="Tahoma" pitchFamily="34" charset="0"/>
                <a:cs typeface="Tahoma" pitchFamily="34" charset="0"/>
              </a:rPr>
              <a:t>infra</a:t>
            </a:r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pl-PL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oznacza</a:t>
            </a:r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pl-PL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‘</a:t>
            </a:r>
            <a:r>
              <a:rPr lang="pl-PL" sz="2200" i="1" dirty="0">
                <a:latin typeface="Tahoma" pitchFamily="34" charset="0"/>
                <a:ea typeface="Tahoma" pitchFamily="34" charset="0"/>
                <a:cs typeface="Tahoma" pitchFamily="34" charset="0"/>
              </a:rPr>
              <a:t>pod</a:t>
            </a:r>
            <a:r>
              <a:rPr lang="pl-PL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’</a:t>
            </a:r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). </a:t>
            </a:r>
            <a:endParaRPr lang="pl-PL" sz="22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Bef>
                <a:spcPct val="50000"/>
              </a:spcBef>
            </a:pPr>
            <a:r>
              <a:rPr lang="pl-PL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Eksperyment </a:t>
            </a:r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Herschel‘</a:t>
            </a:r>
            <a:r>
              <a:rPr lang="pl-PL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a był ważny nie tylko dlatego, że doprowadził do odkrycia promieniowania IR</a:t>
            </a:r>
            <a:r>
              <a:rPr lang="en-US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  <a:r>
              <a:rPr lang="pl-PL" sz="2200" dirty="0">
                <a:latin typeface="Tahoma" pitchFamily="34" charset="0"/>
                <a:ea typeface="Tahoma" pitchFamily="34" charset="0"/>
                <a:cs typeface="Tahoma" pitchFamily="34" charset="0"/>
              </a:rPr>
              <a:t>ale również dlatego, że po raz pierwszy zauważono istnienie formy światła niewidzialnego dla ludzkiego oka.</a:t>
            </a:r>
            <a:endParaRPr lang="en-US" sz="22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144016" y="6167045"/>
            <a:ext cx="3923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800" i="1" dirty="0" smtClean="0"/>
              <a:t>„</a:t>
            </a:r>
            <a:r>
              <a:rPr lang="en-US" sz="1800" i="1" dirty="0" smtClean="0"/>
              <a:t>Experiments on the </a:t>
            </a:r>
            <a:r>
              <a:rPr lang="en-US" sz="1800" i="1" dirty="0" err="1" smtClean="0"/>
              <a:t>refrangibility</a:t>
            </a:r>
            <a:r>
              <a:rPr lang="en-US" sz="1800" i="1" dirty="0" smtClean="0"/>
              <a:t> of the invisible rays of the Sun</a:t>
            </a:r>
            <a:r>
              <a:rPr lang="pl-PL" sz="1800" i="1" dirty="0" smtClean="0"/>
              <a:t>”</a:t>
            </a:r>
            <a:endParaRPr lang="pl-PL" sz="1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IR-wstęp</a:t>
            </a:r>
          </a:p>
        </p:txBody>
      </p:sp>
      <p:sp>
        <p:nvSpPr>
          <p:cNvPr id="91" name="Text Box 16"/>
          <p:cNvSpPr txBox="1">
            <a:spLocks noChangeArrowheads="1"/>
          </p:cNvSpPr>
          <p:nvPr/>
        </p:nvSpPr>
        <p:spPr bwMode="auto">
          <a:xfrm>
            <a:off x="285720" y="1071546"/>
            <a:ext cx="871378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l-PL" sz="2000" dirty="0">
                <a:latin typeface="Tahoma" pitchFamily="34" charset="0"/>
                <a:cs typeface="Tahoma" pitchFamily="34" charset="0"/>
              </a:rPr>
              <a:t>Częstość drgań rozciągających jest</a:t>
            </a:r>
            <a:r>
              <a:rPr lang="pl-PL" sz="2000" b="1" dirty="0">
                <a:latin typeface="Tahoma" pitchFamily="34" charset="0"/>
                <a:cs typeface="Tahoma" pitchFamily="34" charset="0"/>
              </a:rPr>
              <a:t> </a:t>
            </a:r>
            <a:r>
              <a:rPr lang="pl-PL" sz="20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wprost proporcjonalna </a:t>
            </a:r>
            <a:r>
              <a:rPr lang="pl-PL" sz="2000" b="1" dirty="0">
                <a:latin typeface="Tahoma" pitchFamily="34" charset="0"/>
                <a:cs typeface="Tahoma" pitchFamily="34" charset="0"/>
              </a:rPr>
              <a:t/>
            </a:r>
            <a:br>
              <a:rPr lang="pl-PL" sz="2000" b="1" dirty="0">
                <a:latin typeface="Tahoma" pitchFamily="34" charset="0"/>
                <a:cs typeface="Tahoma" pitchFamily="34" charset="0"/>
              </a:rPr>
            </a:br>
            <a:r>
              <a:rPr lang="pl-PL" sz="2000" dirty="0">
                <a:latin typeface="Tahoma" pitchFamily="34" charset="0"/>
                <a:cs typeface="Tahoma" pitchFamily="34" charset="0"/>
              </a:rPr>
              <a:t>do pierwiastka ze</a:t>
            </a:r>
            <a:r>
              <a:rPr lang="pl-PL" sz="2000" b="1" dirty="0">
                <a:latin typeface="Tahoma" pitchFamily="34" charset="0"/>
                <a:cs typeface="Tahoma" pitchFamily="34" charset="0"/>
              </a:rPr>
              <a:t> </a:t>
            </a:r>
            <a:r>
              <a:rPr lang="pl-PL" sz="2000" b="1" dirty="0">
                <a:solidFill>
                  <a:srgbClr val="0033CC"/>
                </a:solidFill>
                <a:latin typeface="Tahoma" pitchFamily="34" charset="0"/>
                <a:cs typeface="Tahoma" pitchFamily="34" charset="0"/>
              </a:rPr>
              <a:t>stałej siłowej </a:t>
            </a:r>
            <a:r>
              <a:rPr lang="pl-PL" sz="2000" dirty="0">
                <a:latin typeface="Tahoma" pitchFamily="34" charset="0"/>
                <a:cs typeface="Tahoma" pitchFamily="34" charset="0"/>
              </a:rPr>
              <a:t>wiązania i</a:t>
            </a:r>
            <a:r>
              <a:rPr lang="pl-PL" sz="2000" b="1" dirty="0">
                <a:latin typeface="Tahoma" pitchFamily="34" charset="0"/>
                <a:cs typeface="Tahoma" pitchFamily="34" charset="0"/>
              </a:rPr>
              <a:t> </a:t>
            </a:r>
            <a:r>
              <a:rPr lang="pl-PL" sz="20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odwrotnie proporcjonalna </a:t>
            </a:r>
            <a:r>
              <a:rPr lang="pl-PL" sz="2000" dirty="0">
                <a:latin typeface="Tahoma" pitchFamily="34" charset="0"/>
                <a:cs typeface="Tahoma" pitchFamily="34" charset="0"/>
              </a:rPr>
              <a:t>do</a:t>
            </a:r>
            <a:r>
              <a:rPr lang="pl-PL" sz="2000" b="1" dirty="0">
                <a:latin typeface="Tahoma" pitchFamily="34" charset="0"/>
                <a:cs typeface="Tahoma" pitchFamily="34" charset="0"/>
              </a:rPr>
              <a:t> </a:t>
            </a:r>
            <a:r>
              <a:rPr lang="pl-PL" sz="2000" b="1" dirty="0">
                <a:solidFill>
                  <a:srgbClr val="0033CC"/>
                </a:solidFill>
                <a:latin typeface="Tahoma" pitchFamily="34" charset="0"/>
                <a:cs typeface="Tahoma" pitchFamily="34" charset="0"/>
              </a:rPr>
              <a:t>masy zredukowanej </a:t>
            </a:r>
            <a:r>
              <a:rPr lang="pl-PL" sz="2000" dirty="0">
                <a:latin typeface="Tahoma" pitchFamily="34" charset="0"/>
                <a:cs typeface="Tahoma" pitchFamily="34" charset="0"/>
              </a:rPr>
              <a:t>atomów połączonych tym wiązaniem</a:t>
            </a:r>
          </a:p>
        </p:txBody>
      </p:sp>
      <p:sp>
        <p:nvSpPr>
          <p:cNvPr id="92" name="Text Box 18"/>
          <p:cNvSpPr txBox="1">
            <a:spLocks noChangeArrowheads="1"/>
          </p:cNvSpPr>
          <p:nvPr/>
        </p:nvSpPr>
        <p:spPr bwMode="auto">
          <a:xfrm>
            <a:off x="107950" y="4687888"/>
            <a:ext cx="1295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l-PL" sz="2000" u="sng" dirty="0">
                <a:latin typeface="Tahoma" pitchFamily="34" charset="0"/>
                <a:cs typeface="Tahoma" pitchFamily="34" charset="0"/>
              </a:rPr>
              <a:t>Wniosek</a:t>
            </a:r>
            <a:r>
              <a:rPr lang="pl-PL" sz="2000" dirty="0">
                <a:latin typeface="Tahoma" pitchFamily="34" charset="0"/>
                <a:cs typeface="Tahoma" pitchFamily="34" charset="0"/>
              </a:rPr>
              <a:t>: </a:t>
            </a:r>
          </a:p>
        </p:txBody>
      </p:sp>
      <p:sp>
        <p:nvSpPr>
          <p:cNvPr id="93" name="Text Box 19"/>
          <p:cNvSpPr txBox="1">
            <a:spLocks noChangeArrowheads="1"/>
          </p:cNvSpPr>
          <p:nvPr/>
        </p:nvSpPr>
        <p:spPr bwMode="auto">
          <a:xfrm>
            <a:off x="1371600" y="5070475"/>
            <a:ext cx="67818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l-PL" sz="2000" dirty="0">
                <a:latin typeface="Symbol" pitchFamily="18" charset="2"/>
              </a:rPr>
              <a:t>n</a:t>
            </a:r>
            <a:r>
              <a:rPr lang="pl-PL" sz="2000" dirty="0">
                <a:latin typeface="Georgia" pitchFamily="18" charset="0"/>
              </a:rPr>
              <a:t>(</a:t>
            </a:r>
            <a:r>
              <a:rPr lang="pl-PL" sz="2000" dirty="0" err="1">
                <a:latin typeface="Georgia" pitchFamily="18" charset="0"/>
              </a:rPr>
              <a:t>C</a:t>
            </a:r>
            <a:r>
              <a:rPr lang="pl-PL" sz="2000" dirty="0" err="1">
                <a:latin typeface="Georgia" pitchFamily="18" charset="0"/>
                <a:sym typeface="Symbol" pitchFamily="18" charset="2"/>
              </a:rPr>
              <a:t>C</a:t>
            </a:r>
            <a:r>
              <a:rPr lang="pl-PL" sz="2000" dirty="0">
                <a:latin typeface="Georgia" pitchFamily="18" charset="0"/>
                <a:sym typeface="Symbol" pitchFamily="18" charset="2"/>
              </a:rPr>
              <a:t>), </a:t>
            </a:r>
            <a:r>
              <a:rPr lang="pl-PL" sz="2000" dirty="0">
                <a:latin typeface="Symbol" pitchFamily="18" charset="2"/>
                <a:sym typeface="Symbol" pitchFamily="18" charset="2"/>
              </a:rPr>
              <a:t>n</a:t>
            </a:r>
            <a:r>
              <a:rPr lang="pl-PL" sz="2000" dirty="0">
                <a:latin typeface="Georgia" pitchFamily="18" charset="0"/>
                <a:sym typeface="Symbol" pitchFamily="18" charset="2"/>
              </a:rPr>
              <a:t>(</a:t>
            </a:r>
            <a:r>
              <a:rPr lang="pl-PL" sz="2000" dirty="0" err="1">
                <a:latin typeface="Georgia" pitchFamily="18" charset="0"/>
                <a:sym typeface="Symbol" pitchFamily="18" charset="2"/>
              </a:rPr>
              <a:t>CN</a:t>
            </a:r>
            <a:r>
              <a:rPr lang="pl-PL" sz="2000" dirty="0">
                <a:latin typeface="Georgia" pitchFamily="18" charset="0"/>
                <a:sym typeface="Symbol" pitchFamily="18" charset="2"/>
              </a:rPr>
              <a:t>)                         </a:t>
            </a:r>
            <a:r>
              <a:rPr lang="pl-PL" sz="2000" dirty="0">
                <a:latin typeface="Tahoma" pitchFamily="34" charset="0"/>
                <a:cs typeface="Tahoma" pitchFamily="34" charset="0"/>
                <a:sym typeface="Symbol" pitchFamily="18" charset="2"/>
              </a:rPr>
              <a:t>2300–2000 cm</a:t>
            </a:r>
            <a:r>
              <a:rPr lang="pl-PL" sz="2000" baseline="30000" dirty="0">
                <a:latin typeface="Tahoma" pitchFamily="34" charset="0"/>
                <a:cs typeface="Tahoma" pitchFamily="34" charset="0"/>
                <a:sym typeface="Symbol" pitchFamily="18" charset="2"/>
              </a:rPr>
              <a:t>-1</a:t>
            </a:r>
          </a:p>
          <a:p>
            <a:pPr algn="l">
              <a:spcBef>
                <a:spcPct val="50000"/>
              </a:spcBef>
            </a:pPr>
            <a:r>
              <a:rPr lang="pl-PL" sz="2000" dirty="0">
                <a:latin typeface="Symbol" pitchFamily="18" charset="2"/>
              </a:rPr>
              <a:t>n</a:t>
            </a:r>
            <a:r>
              <a:rPr lang="pl-PL" sz="2000" dirty="0">
                <a:latin typeface="Georgia" pitchFamily="18" charset="0"/>
              </a:rPr>
              <a:t>(</a:t>
            </a:r>
            <a:r>
              <a:rPr lang="pl-PL" sz="2000" dirty="0" err="1">
                <a:latin typeface="Georgia" pitchFamily="18" charset="0"/>
              </a:rPr>
              <a:t>C</a:t>
            </a:r>
            <a:r>
              <a:rPr lang="pl-PL" sz="2000" dirty="0" err="1">
                <a:latin typeface="Georgia" pitchFamily="18" charset="0"/>
                <a:sym typeface="Symbol" pitchFamily="18" charset="2"/>
              </a:rPr>
              <a:t>=C</a:t>
            </a:r>
            <a:r>
              <a:rPr lang="pl-PL" sz="2000" dirty="0">
                <a:latin typeface="Georgia" pitchFamily="18" charset="0"/>
                <a:sym typeface="Symbol" pitchFamily="18" charset="2"/>
              </a:rPr>
              <a:t>), </a:t>
            </a:r>
            <a:r>
              <a:rPr lang="pl-PL" sz="2000" dirty="0">
                <a:latin typeface="Symbol" pitchFamily="18" charset="2"/>
                <a:sym typeface="Symbol" pitchFamily="18" charset="2"/>
              </a:rPr>
              <a:t>n</a:t>
            </a:r>
            <a:r>
              <a:rPr lang="pl-PL" sz="2000" dirty="0">
                <a:latin typeface="Georgia" pitchFamily="18" charset="0"/>
                <a:sym typeface="Symbol" pitchFamily="18" charset="2"/>
              </a:rPr>
              <a:t>(</a:t>
            </a:r>
            <a:r>
              <a:rPr lang="pl-PL" sz="2000" dirty="0" err="1">
                <a:latin typeface="Georgia" pitchFamily="18" charset="0"/>
                <a:sym typeface="Symbol" pitchFamily="18" charset="2"/>
              </a:rPr>
              <a:t>C=N</a:t>
            </a:r>
            <a:r>
              <a:rPr lang="pl-PL" sz="2000" dirty="0">
                <a:latin typeface="Georgia" pitchFamily="18" charset="0"/>
                <a:sym typeface="Symbol" pitchFamily="18" charset="2"/>
              </a:rPr>
              <a:t>), </a:t>
            </a:r>
            <a:r>
              <a:rPr lang="pl-PL" sz="2000" dirty="0">
                <a:latin typeface="Symbol" pitchFamily="18" charset="2"/>
                <a:sym typeface="Symbol" pitchFamily="18" charset="2"/>
              </a:rPr>
              <a:t>n</a:t>
            </a:r>
            <a:r>
              <a:rPr lang="pl-PL" sz="2000" dirty="0">
                <a:latin typeface="Georgia" pitchFamily="18" charset="0"/>
                <a:sym typeface="Symbol" pitchFamily="18" charset="2"/>
              </a:rPr>
              <a:t>(</a:t>
            </a:r>
            <a:r>
              <a:rPr lang="pl-PL" sz="2000" dirty="0" err="1">
                <a:latin typeface="Georgia" pitchFamily="18" charset="0"/>
                <a:sym typeface="Symbol" pitchFamily="18" charset="2"/>
              </a:rPr>
              <a:t>C=O</a:t>
            </a:r>
            <a:r>
              <a:rPr lang="pl-PL" sz="2000" dirty="0">
                <a:latin typeface="Georgia" pitchFamily="18" charset="0"/>
                <a:sym typeface="Symbol" pitchFamily="18" charset="2"/>
              </a:rPr>
              <a:t>)        </a:t>
            </a:r>
            <a:r>
              <a:rPr lang="pl-PL" sz="2000" dirty="0" smtClean="0">
                <a:latin typeface="Georgia" pitchFamily="18" charset="0"/>
                <a:sym typeface="Symbol" pitchFamily="18" charset="2"/>
              </a:rPr>
              <a:t> </a:t>
            </a:r>
            <a:r>
              <a:rPr lang="pl-PL" sz="2000" dirty="0" smtClean="0">
                <a:latin typeface="Tahoma" pitchFamily="34" charset="0"/>
                <a:cs typeface="Tahoma" pitchFamily="34" charset="0"/>
                <a:sym typeface="Symbol" pitchFamily="18" charset="2"/>
              </a:rPr>
              <a:t>1900–1500 </a:t>
            </a:r>
            <a:r>
              <a:rPr lang="pl-PL" sz="2000" dirty="0">
                <a:latin typeface="Tahoma" pitchFamily="34" charset="0"/>
                <a:cs typeface="Tahoma" pitchFamily="34" charset="0"/>
                <a:sym typeface="Symbol" pitchFamily="18" charset="2"/>
              </a:rPr>
              <a:t>cm</a:t>
            </a:r>
            <a:r>
              <a:rPr lang="pl-PL" sz="2000" baseline="30000" dirty="0">
                <a:latin typeface="Tahoma" pitchFamily="34" charset="0"/>
                <a:cs typeface="Tahoma" pitchFamily="34" charset="0"/>
                <a:sym typeface="Symbol" pitchFamily="18" charset="2"/>
              </a:rPr>
              <a:t>-1</a:t>
            </a:r>
          </a:p>
          <a:p>
            <a:pPr algn="l">
              <a:spcBef>
                <a:spcPct val="50000"/>
              </a:spcBef>
            </a:pPr>
            <a:r>
              <a:rPr lang="pl-PL" sz="2000" dirty="0">
                <a:latin typeface="Symbol" pitchFamily="18" charset="2"/>
                <a:sym typeface="Symbol" pitchFamily="18" charset="2"/>
              </a:rPr>
              <a:t>n</a:t>
            </a:r>
            <a:r>
              <a:rPr lang="pl-PL" sz="2000" dirty="0">
                <a:latin typeface="Georgia" pitchFamily="18" charset="0"/>
                <a:sym typeface="Symbol" pitchFamily="18" charset="2"/>
              </a:rPr>
              <a:t>(</a:t>
            </a:r>
            <a:r>
              <a:rPr lang="pl-PL" sz="2000" dirty="0" err="1">
                <a:latin typeface="Georgia" pitchFamily="18" charset="0"/>
                <a:sym typeface="Symbol" pitchFamily="18" charset="2"/>
              </a:rPr>
              <a:t>C–C</a:t>
            </a:r>
            <a:r>
              <a:rPr lang="pl-PL" sz="2000" dirty="0">
                <a:latin typeface="Georgia" pitchFamily="18" charset="0"/>
                <a:sym typeface="Symbol" pitchFamily="18" charset="2"/>
              </a:rPr>
              <a:t>), </a:t>
            </a:r>
            <a:r>
              <a:rPr lang="pl-PL" sz="2000" dirty="0">
                <a:latin typeface="Symbol" pitchFamily="18" charset="2"/>
                <a:sym typeface="Symbol" pitchFamily="18" charset="2"/>
              </a:rPr>
              <a:t>n</a:t>
            </a:r>
            <a:r>
              <a:rPr lang="pl-PL" sz="2000" dirty="0">
                <a:latin typeface="Georgia" pitchFamily="18" charset="0"/>
                <a:sym typeface="Symbol" pitchFamily="18" charset="2"/>
              </a:rPr>
              <a:t>(</a:t>
            </a:r>
            <a:r>
              <a:rPr lang="pl-PL" sz="2000" dirty="0" err="1">
                <a:latin typeface="Georgia" pitchFamily="18" charset="0"/>
                <a:sym typeface="Symbol" pitchFamily="18" charset="2"/>
              </a:rPr>
              <a:t>C–N</a:t>
            </a:r>
            <a:r>
              <a:rPr lang="pl-PL" sz="2000" dirty="0">
                <a:latin typeface="Georgia" pitchFamily="18" charset="0"/>
                <a:sym typeface="Symbol" pitchFamily="18" charset="2"/>
              </a:rPr>
              <a:t>), </a:t>
            </a:r>
            <a:r>
              <a:rPr lang="pl-PL" sz="2000" dirty="0">
                <a:latin typeface="Symbol" pitchFamily="18" charset="2"/>
                <a:sym typeface="Symbol" pitchFamily="18" charset="2"/>
              </a:rPr>
              <a:t>n</a:t>
            </a:r>
            <a:r>
              <a:rPr lang="pl-PL" sz="2000" dirty="0">
                <a:latin typeface="Georgia" pitchFamily="18" charset="0"/>
                <a:sym typeface="Symbol" pitchFamily="18" charset="2"/>
              </a:rPr>
              <a:t>(</a:t>
            </a:r>
            <a:r>
              <a:rPr lang="pl-PL" sz="2000" dirty="0" err="1">
                <a:latin typeface="Georgia" pitchFamily="18" charset="0"/>
                <a:sym typeface="Symbol" pitchFamily="18" charset="2"/>
              </a:rPr>
              <a:t>C–O</a:t>
            </a:r>
            <a:r>
              <a:rPr lang="pl-PL" sz="2000" dirty="0">
                <a:latin typeface="Georgia" pitchFamily="18" charset="0"/>
                <a:sym typeface="Symbol" pitchFamily="18" charset="2"/>
              </a:rPr>
              <a:t>)         </a:t>
            </a:r>
            <a:r>
              <a:rPr lang="pl-PL" sz="2000" dirty="0" smtClean="0">
                <a:latin typeface="Tahoma" pitchFamily="34" charset="0"/>
                <a:cs typeface="Tahoma" pitchFamily="34" charset="0"/>
                <a:sym typeface="Symbol" pitchFamily="18" charset="2"/>
              </a:rPr>
              <a:t>1300–800 </a:t>
            </a:r>
            <a:r>
              <a:rPr lang="pl-PL" sz="2000" dirty="0">
                <a:latin typeface="Tahoma" pitchFamily="34" charset="0"/>
                <a:cs typeface="Tahoma" pitchFamily="34" charset="0"/>
                <a:sym typeface="Symbol" pitchFamily="18" charset="2"/>
              </a:rPr>
              <a:t>cm</a:t>
            </a:r>
            <a:r>
              <a:rPr lang="pl-PL" sz="2000" baseline="30000" dirty="0">
                <a:latin typeface="Tahoma" pitchFamily="34" charset="0"/>
                <a:cs typeface="Tahoma" pitchFamily="34" charset="0"/>
                <a:sym typeface="Symbol" pitchFamily="18" charset="2"/>
              </a:rPr>
              <a:t>-1</a:t>
            </a:r>
          </a:p>
        </p:txBody>
      </p:sp>
      <p:sp>
        <p:nvSpPr>
          <p:cNvPr id="94" name="Text Box 20"/>
          <p:cNvSpPr txBox="1">
            <a:spLocks noChangeArrowheads="1"/>
          </p:cNvSpPr>
          <p:nvPr/>
        </p:nvSpPr>
        <p:spPr bwMode="auto">
          <a:xfrm>
            <a:off x="1371600" y="6345238"/>
            <a:ext cx="6858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l-PL" sz="2000" dirty="0">
                <a:latin typeface="Symbol" pitchFamily="18" charset="2"/>
                <a:sym typeface="Symbol" pitchFamily="18" charset="2"/>
              </a:rPr>
              <a:t>n</a:t>
            </a:r>
            <a:r>
              <a:rPr lang="pl-PL" sz="2000" dirty="0">
                <a:latin typeface="Georgia" pitchFamily="18" charset="0"/>
                <a:sym typeface="Symbol" pitchFamily="18" charset="2"/>
              </a:rPr>
              <a:t>(</a:t>
            </a:r>
            <a:r>
              <a:rPr lang="pl-PL" sz="2000" dirty="0" err="1">
                <a:latin typeface="Georgia" pitchFamily="18" charset="0"/>
                <a:sym typeface="Symbol" pitchFamily="18" charset="2"/>
              </a:rPr>
              <a:t>C–H</a:t>
            </a:r>
            <a:r>
              <a:rPr lang="pl-PL" sz="2000" dirty="0">
                <a:latin typeface="Georgia" pitchFamily="18" charset="0"/>
                <a:sym typeface="Symbol" pitchFamily="18" charset="2"/>
              </a:rPr>
              <a:t>), </a:t>
            </a:r>
            <a:r>
              <a:rPr lang="pl-PL" sz="2000" dirty="0">
                <a:latin typeface="Symbol" pitchFamily="18" charset="2"/>
                <a:sym typeface="Symbol" pitchFamily="18" charset="2"/>
              </a:rPr>
              <a:t>n</a:t>
            </a:r>
            <a:r>
              <a:rPr lang="pl-PL" sz="2000" dirty="0">
                <a:latin typeface="Georgia" pitchFamily="18" charset="0"/>
                <a:sym typeface="Symbol" pitchFamily="18" charset="2"/>
              </a:rPr>
              <a:t>(</a:t>
            </a:r>
            <a:r>
              <a:rPr lang="pl-PL" sz="2000" dirty="0" err="1">
                <a:latin typeface="Georgia" pitchFamily="18" charset="0"/>
                <a:sym typeface="Symbol" pitchFamily="18" charset="2"/>
              </a:rPr>
              <a:t>N–H</a:t>
            </a:r>
            <a:r>
              <a:rPr lang="pl-PL" sz="2000" dirty="0">
                <a:latin typeface="Georgia" pitchFamily="18" charset="0"/>
                <a:sym typeface="Symbol" pitchFamily="18" charset="2"/>
              </a:rPr>
              <a:t>), </a:t>
            </a:r>
            <a:r>
              <a:rPr lang="pl-PL" sz="2000" dirty="0">
                <a:latin typeface="Symbol" pitchFamily="18" charset="2"/>
                <a:sym typeface="Symbol" pitchFamily="18" charset="2"/>
              </a:rPr>
              <a:t>n</a:t>
            </a:r>
            <a:r>
              <a:rPr lang="pl-PL" sz="2000" dirty="0">
                <a:latin typeface="Georgia" pitchFamily="18" charset="0"/>
                <a:sym typeface="Symbol" pitchFamily="18" charset="2"/>
              </a:rPr>
              <a:t>(</a:t>
            </a:r>
            <a:r>
              <a:rPr lang="pl-PL" sz="2000" dirty="0" err="1">
                <a:latin typeface="Georgia" pitchFamily="18" charset="0"/>
                <a:sym typeface="Symbol" pitchFamily="18" charset="2"/>
              </a:rPr>
              <a:t>O–H</a:t>
            </a:r>
            <a:r>
              <a:rPr lang="pl-PL" sz="2000" dirty="0">
                <a:latin typeface="Georgia" pitchFamily="18" charset="0"/>
                <a:sym typeface="Symbol" pitchFamily="18" charset="2"/>
              </a:rPr>
              <a:t>)       </a:t>
            </a:r>
            <a:r>
              <a:rPr lang="pl-PL" sz="2000" dirty="0">
                <a:latin typeface="Tahoma" pitchFamily="34" charset="0"/>
                <a:cs typeface="Tahoma" pitchFamily="34" charset="0"/>
                <a:sym typeface="Symbol" pitchFamily="18" charset="2"/>
              </a:rPr>
              <a:t>3700–2630 cm</a:t>
            </a:r>
            <a:r>
              <a:rPr lang="pl-PL" sz="2000" baseline="30000" dirty="0">
                <a:latin typeface="Tahoma" pitchFamily="34" charset="0"/>
                <a:cs typeface="Tahoma" pitchFamily="34" charset="0"/>
                <a:sym typeface="Symbol" pitchFamily="18" charset="2"/>
              </a:rPr>
              <a:t>-1</a:t>
            </a:r>
          </a:p>
        </p:txBody>
      </p:sp>
      <p:graphicFrame>
        <p:nvGraphicFramePr>
          <p:cNvPr id="95" name="Object 24"/>
          <p:cNvGraphicFramePr>
            <a:graphicFrameLocks noChangeAspect="1"/>
          </p:cNvGraphicFramePr>
          <p:nvPr/>
        </p:nvGraphicFramePr>
        <p:xfrm>
          <a:off x="769938" y="2492375"/>
          <a:ext cx="2217737" cy="1119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0134" r:id="rId4" imgW="965200" imgH="482600" progId="Equation.3">
                  <p:embed/>
                </p:oleObj>
              </mc:Choice>
              <mc:Fallback>
                <p:oleObj r:id="rId4" imgW="965200" imgH="482600" progId="Equation.3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9938" y="2492375"/>
                        <a:ext cx="2217737" cy="11191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" name="Object 27"/>
          <p:cNvGraphicFramePr>
            <a:graphicFrameLocks noGrp="1" noChangeAspect="1"/>
          </p:cNvGraphicFramePr>
          <p:nvPr/>
        </p:nvGraphicFramePr>
        <p:xfrm>
          <a:off x="3419475" y="2636838"/>
          <a:ext cx="1728788" cy="852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0135" r:id="rId6" imgW="901309" imgH="444307" progId="Equation.3">
                  <p:embed/>
                </p:oleObj>
              </mc:Choice>
              <mc:Fallback>
                <p:oleObj r:id="rId6" imgW="901309" imgH="444307" progId="Equation.3">
                  <p:embed/>
                  <p:pic>
                    <p:nvPicPr>
                      <p:cNvPr id="0" name="Picture 2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9475" y="2636838"/>
                        <a:ext cx="1728788" cy="8524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97" name="Group 29"/>
          <p:cNvGrpSpPr>
            <a:grpSpLocks/>
          </p:cNvGrpSpPr>
          <p:nvPr/>
        </p:nvGrpSpPr>
        <p:grpSpPr bwMode="auto">
          <a:xfrm>
            <a:off x="4211638" y="3778250"/>
            <a:ext cx="4724400" cy="874713"/>
            <a:chOff x="192" y="816"/>
            <a:chExt cx="2976" cy="551"/>
          </a:xfrm>
        </p:grpSpPr>
        <p:pic>
          <p:nvPicPr>
            <p:cNvPr id="98" name="Picture 30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486" y="816"/>
              <a:ext cx="2394" cy="5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9" name="Oval 31"/>
            <p:cNvSpPr>
              <a:spLocks noChangeArrowheads="1"/>
            </p:cNvSpPr>
            <p:nvPr/>
          </p:nvSpPr>
          <p:spPr bwMode="auto">
            <a:xfrm>
              <a:off x="498" y="1020"/>
              <a:ext cx="144" cy="144"/>
            </a:xfrm>
            <a:prstGeom prst="ellipse">
              <a:avLst/>
            </a:prstGeom>
            <a:gradFill rotWithShape="0">
              <a:gsLst>
                <a:gs pos="0">
                  <a:schemeClr val="tx1">
                    <a:gamma/>
                    <a:tint val="0"/>
                    <a:invGamma/>
                  </a:schemeClr>
                </a:gs>
                <a:gs pos="50000">
                  <a:schemeClr val="tx1"/>
                </a:gs>
                <a:gs pos="100000">
                  <a:schemeClr val="tx1">
                    <a:gamma/>
                    <a:tint val="0"/>
                    <a:invGamma/>
                  </a:schemeClr>
                </a:gs>
              </a:gsLst>
              <a:lin ang="189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100" name="Oval 32"/>
            <p:cNvSpPr>
              <a:spLocks noChangeArrowheads="1"/>
            </p:cNvSpPr>
            <p:nvPr/>
          </p:nvSpPr>
          <p:spPr bwMode="auto">
            <a:xfrm>
              <a:off x="2688" y="997"/>
              <a:ext cx="192" cy="192"/>
            </a:xfrm>
            <a:prstGeom prst="ellipse">
              <a:avLst/>
            </a:prstGeom>
            <a:gradFill rotWithShape="0">
              <a:gsLst>
                <a:gs pos="0">
                  <a:schemeClr val="tx1">
                    <a:gamma/>
                    <a:tint val="0"/>
                    <a:invGamma/>
                  </a:schemeClr>
                </a:gs>
                <a:gs pos="50000">
                  <a:schemeClr val="tx1"/>
                </a:gs>
                <a:gs pos="100000">
                  <a:schemeClr val="tx1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101" name="Text Box 33"/>
            <p:cNvSpPr txBox="1">
              <a:spLocks noChangeArrowheads="1"/>
            </p:cNvSpPr>
            <p:nvPr/>
          </p:nvSpPr>
          <p:spPr bwMode="auto">
            <a:xfrm>
              <a:off x="460" y="1152"/>
              <a:ext cx="26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l"/>
              <a:r>
                <a:rPr lang="pl-PL" sz="1600"/>
                <a:t>m</a:t>
              </a:r>
              <a:r>
                <a:rPr lang="pl-PL" sz="1600" baseline="-25000"/>
                <a:t>1</a:t>
              </a:r>
            </a:p>
          </p:txBody>
        </p:sp>
        <p:sp>
          <p:nvSpPr>
            <p:cNvPr id="102" name="Text Box 34"/>
            <p:cNvSpPr txBox="1">
              <a:spLocks noChangeArrowheads="1"/>
            </p:cNvSpPr>
            <p:nvPr/>
          </p:nvSpPr>
          <p:spPr bwMode="auto">
            <a:xfrm>
              <a:off x="2668" y="1152"/>
              <a:ext cx="26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l"/>
              <a:r>
                <a:rPr lang="pl-PL" sz="1600"/>
                <a:t>m</a:t>
              </a:r>
              <a:r>
                <a:rPr lang="pl-PL" sz="1600" baseline="-25000"/>
                <a:t>2</a:t>
              </a:r>
            </a:p>
          </p:txBody>
        </p:sp>
        <p:sp>
          <p:nvSpPr>
            <p:cNvPr id="103" name="Line 35"/>
            <p:cNvSpPr>
              <a:spLocks noChangeShapeType="1"/>
            </p:cNvSpPr>
            <p:nvPr/>
          </p:nvSpPr>
          <p:spPr bwMode="auto">
            <a:xfrm flipH="1">
              <a:off x="192" y="1104"/>
              <a:ext cx="2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4" name="Line 36"/>
            <p:cNvSpPr>
              <a:spLocks noChangeShapeType="1"/>
            </p:cNvSpPr>
            <p:nvPr/>
          </p:nvSpPr>
          <p:spPr bwMode="auto">
            <a:xfrm>
              <a:off x="2880" y="1104"/>
              <a:ext cx="2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5" name="Text Box 37"/>
          <p:cNvSpPr txBox="1">
            <a:spLocks noChangeArrowheads="1"/>
          </p:cNvSpPr>
          <p:nvPr/>
        </p:nvSpPr>
        <p:spPr bwMode="auto">
          <a:xfrm>
            <a:off x="5004048" y="3567113"/>
            <a:ext cx="363537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pl-PL" sz="2000" b="1" dirty="0">
                <a:solidFill>
                  <a:srgbClr val="006600"/>
                </a:solidFill>
                <a:latin typeface="Tahoma" pitchFamily="34" charset="0"/>
                <a:cs typeface="Tahoma" pitchFamily="34" charset="0"/>
              </a:rPr>
              <a:t>Oscylator harmoniczny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 – Aparatura</a:t>
            </a:r>
          </a:p>
        </p:txBody>
      </p:sp>
      <p:sp>
        <p:nvSpPr>
          <p:cNvPr id="13" name="Prostokąt 44"/>
          <p:cNvSpPr>
            <a:spLocks noChangeArrowheads="1"/>
          </p:cNvSpPr>
          <p:nvPr/>
        </p:nvSpPr>
        <p:spPr bwMode="auto">
          <a:xfrm>
            <a:off x="914400" y="914400"/>
            <a:ext cx="1295400" cy="1143000"/>
          </a:xfrm>
          <a:prstGeom prst="rect">
            <a:avLst/>
          </a:prstGeom>
          <a:solidFill>
            <a:srgbClr val="FF99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14" name="Prostokąt 45"/>
          <p:cNvSpPr>
            <a:spLocks noChangeArrowheads="1"/>
          </p:cNvSpPr>
          <p:nvPr/>
        </p:nvSpPr>
        <p:spPr bwMode="auto">
          <a:xfrm>
            <a:off x="2438400" y="914400"/>
            <a:ext cx="1295400" cy="1143000"/>
          </a:xfrm>
          <a:prstGeom prst="rect">
            <a:avLst/>
          </a:prstGeom>
          <a:solidFill>
            <a:srgbClr val="FF99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15" name="Prostokąt 46"/>
          <p:cNvSpPr>
            <a:spLocks noChangeArrowheads="1"/>
          </p:cNvSpPr>
          <p:nvPr/>
        </p:nvSpPr>
        <p:spPr bwMode="auto">
          <a:xfrm>
            <a:off x="964531" y="1143000"/>
            <a:ext cx="109036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1">
                <a:solidFill>
                  <a:srgbClr val="FF0000"/>
                </a:solidFill>
              </a:rPr>
              <a:t>Źródło</a:t>
            </a:r>
          </a:p>
          <a:p>
            <a:r>
              <a:rPr lang="pl-PL" b="1">
                <a:solidFill>
                  <a:srgbClr val="FF0000"/>
                </a:solidFill>
              </a:rPr>
              <a:t>IR</a:t>
            </a:r>
            <a:endParaRPr lang="en-US" b="1">
              <a:solidFill>
                <a:srgbClr val="FF0000"/>
              </a:solidFill>
            </a:endParaRPr>
          </a:p>
        </p:txBody>
      </p:sp>
      <p:sp>
        <p:nvSpPr>
          <p:cNvPr id="16" name="Prostokąt 47"/>
          <p:cNvSpPr>
            <a:spLocks noChangeArrowheads="1"/>
          </p:cNvSpPr>
          <p:nvPr/>
        </p:nvSpPr>
        <p:spPr bwMode="auto">
          <a:xfrm>
            <a:off x="2333812" y="1143000"/>
            <a:ext cx="164904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0000"/>
                </a:solidFill>
              </a:rPr>
              <a:t>Monochro</a:t>
            </a:r>
            <a:r>
              <a:rPr lang="pl-PL" b="1">
                <a:solidFill>
                  <a:srgbClr val="FF0000"/>
                </a:solidFill>
              </a:rPr>
              <a:t>-</a:t>
            </a:r>
          </a:p>
          <a:p>
            <a:r>
              <a:rPr lang="en-US" b="1">
                <a:solidFill>
                  <a:srgbClr val="FF0000"/>
                </a:solidFill>
              </a:rPr>
              <a:t>mator</a:t>
            </a:r>
            <a:endParaRPr lang="pl-PL" b="1">
              <a:solidFill>
                <a:srgbClr val="FF0000"/>
              </a:solidFill>
            </a:endParaRPr>
          </a:p>
        </p:txBody>
      </p:sp>
      <p:sp>
        <p:nvSpPr>
          <p:cNvPr id="17" name="Prostokąt 50"/>
          <p:cNvSpPr>
            <a:spLocks noChangeArrowheads="1"/>
          </p:cNvSpPr>
          <p:nvPr/>
        </p:nvSpPr>
        <p:spPr bwMode="auto">
          <a:xfrm>
            <a:off x="3962400" y="914400"/>
            <a:ext cx="1295400" cy="1143000"/>
          </a:xfrm>
          <a:prstGeom prst="rect">
            <a:avLst/>
          </a:prstGeom>
          <a:solidFill>
            <a:srgbClr val="FF99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18" name="Prostokąt 51"/>
          <p:cNvSpPr>
            <a:spLocks noChangeArrowheads="1"/>
          </p:cNvSpPr>
          <p:nvPr/>
        </p:nvSpPr>
        <p:spPr bwMode="auto">
          <a:xfrm>
            <a:off x="4042581" y="1143000"/>
            <a:ext cx="127791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1">
                <a:solidFill>
                  <a:srgbClr val="FF0000"/>
                </a:solidFill>
              </a:rPr>
              <a:t>Komora</a:t>
            </a:r>
          </a:p>
          <a:p>
            <a:r>
              <a:rPr lang="pl-PL" b="1">
                <a:solidFill>
                  <a:srgbClr val="FF0000"/>
                </a:solidFill>
              </a:rPr>
              <a:t>próbek</a:t>
            </a:r>
          </a:p>
        </p:txBody>
      </p:sp>
      <p:sp>
        <p:nvSpPr>
          <p:cNvPr id="19" name="Prostokąt 52"/>
          <p:cNvSpPr>
            <a:spLocks noChangeArrowheads="1"/>
          </p:cNvSpPr>
          <p:nvPr/>
        </p:nvSpPr>
        <p:spPr bwMode="auto">
          <a:xfrm>
            <a:off x="5486400" y="914400"/>
            <a:ext cx="1295400" cy="1143000"/>
          </a:xfrm>
          <a:prstGeom prst="rect">
            <a:avLst/>
          </a:prstGeom>
          <a:solidFill>
            <a:srgbClr val="FF99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20" name="Prostokąt 53"/>
          <p:cNvSpPr>
            <a:spLocks noChangeArrowheads="1"/>
          </p:cNvSpPr>
          <p:nvPr/>
        </p:nvSpPr>
        <p:spPr bwMode="auto">
          <a:xfrm>
            <a:off x="5532910" y="1143000"/>
            <a:ext cx="134684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1">
                <a:solidFill>
                  <a:srgbClr val="FF0000"/>
                </a:solidFill>
              </a:rPr>
              <a:t>Detektor</a:t>
            </a:r>
          </a:p>
        </p:txBody>
      </p:sp>
      <p:sp>
        <p:nvSpPr>
          <p:cNvPr id="21" name="Prostokąt 54"/>
          <p:cNvSpPr>
            <a:spLocks noChangeArrowheads="1"/>
          </p:cNvSpPr>
          <p:nvPr/>
        </p:nvSpPr>
        <p:spPr bwMode="auto">
          <a:xfrm>
            <a:off x="7000874" y="914400"/>
            <a:ext cx="1531565" cy="1143000"/>
          </a:xfrm>
          <a:prstGeom prst="rect">
            <a:avLst/>
          </a:prstGeom>
          <a:solidFill>
            <a:srgbClr val="FF99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22" name="Prostokąt 55"/>
          <p:cNvSpPr>
            <a:spLocks noChangeArrowheads="1"/>
          </p:cNvSpPr>
          <p:nvPr/>
        </p:nvSpPr>
        <p:spPr bwMode="auto">
          <a:xfrm>
            <a:off x="6988173" y="1143000"/>
            <a:ext cx="168828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1" dirty="0">
                <a:solidFill>
                  <a:srgbClr val="FF0000"/>
                </a:solidFill>
              </a:rPr>
              <a:t>Rejestrator</a:t>
            </a:r>
          </a:p>
        </p:txBody>
      </p:sp>
      <p:cxnSp>
        <p:nvCxnSpPr>
          <p:cNvPr id="23" name="Łącznik prosty ze strzałką 59"/>
          <p:cNvCxnSpPr>
            <a:cxnSpLocks noChangeShapeType="1"/>
          </p:cNvCxnSpPr>
          <p:nvPr/>
        </p:nvCxnSpPr>
        <p:spPr bwMode="auto">
          <a:xfrm>
            <a:off x="3733800" y="1447800"/>
            <a:ext cx="2286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24" name="Łącznik prosty ze strzałką 60"/>
          <p:cNvCxnSpPr>
            <a:cxnSpLocks noChangeShapeType="1"/>
          </p:cNvCxnSpPr>
          <p:nvPr/>
        </p:nvCxnSpPr>
        <p:spPr bwMode="auto">
          <a:xfrm>
            <a:off x="2209800" y="1447800"/>
            <a:ext cx="2286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25" name="Łącznik prosty ze strzałką 62"/>
          <p:cNvCxnSpPr>
            <a:cxnSpLocks noChangeShapeType="1"/>
          </p:cNvCxnSpPr>
          <p:nvPr/>
        </p:nvCxnSpPr>
        <p:spPr bwMode="auto">
          <a:xfrm>
            <a:off x="5257800" y="1447800"/>
            <a:ext cx="2286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26" name="Łącznik prosty ze strzałką 63"/>
          <p:cNvCxnSpPr>
            <a:cxnSpLocks noChangeShapeType="1"/>
          </p:cNvCxnSpPr>
          <p:nvPr/>
        </p:nvCxnSpPr>
        <p:spPr bwMode="auto">
          <a:xfrm>
            <a:off x="6781800" y="1447800"/>
            <a:ext cx="2286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28" name="Text Box 10"/>
          <p:cNvSpPr txBox="1">
            <a:spLocks noChangeArrowheads="1"/>
          </p:cNvSpPr>
          <p:nvPr/>
        </p:nvSpPr>
        <p:spPr bwMode="auto">
          <a:xfrm>
            <a:off x="2214546" y="2571744"/>
            <a:ext cx="4392488" cy="26776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pl-PL" dirty="0" smtClean="0">
                <a:solidFill>
                  <a:srgbClr val="FF0000"/>
                </a:solidFill>
              </a:rPr>
              <a:t>ŹRÓDŁA PROMIENIOWANIA:</a:t>
            </a:r>
            <a:endParaRPr lang="pl-PL" dirty="0">
              <a:solidFill>
                <a:srgbClr val="FF0000"/>
              </a:solidFill>
            </a:endParaRPr>
          </a:p>
          <a:p>
            <a:pPr algn="l"/>
            <a:r>
              <a:rPr lang="pl-PL" b="0" dirty="0">
                <a:solidFill>
                  <a:schemeClr val="tx1"/>
                </a:solidFill>
              </a:rPr>
              <a:t>Rozgrzany do temp. ok. 1700 </a:t>
            </a:r>
            <a:r>
              <a:rPr lang="en-US" b="0" dirty="0">
                <a:solidFill>
                  <a:schemeClr val="tx1"/>
                </a:solidFill>
                <a:cs typeface="Arial" charset="0"/>
              </a:rPr>
              <a:t>°</a:t>
            </a:r>
            <a:r>
              <a:rPr lang="pl-PL" b="0" dirty="0">
                <a:solidFill>
                  <a:schemeClr val="tx1"/>
                </a:solidFill>
                <a:cs typeface="Arial" charset="0"/>
              </a:rPr>
              <a:t>C </a:t>
            </a:r>
          </a:p>
          <a:p>
            <a:pPr algn="l"/>
            <a:r>
              <a:rPr lang="pl-PL" b="0" dirty="0">
                <a:solidFill>
                  <a:schemeClr val="tx1"/>
                </a:solidFill>
                <a:cs typeface="Arial" charset="0"/>
              </a:rPr>
              <a:t>pręt ceramiczny – tlenki toru, itru i cyrkonu (włókno Nernsta, Globar)</a:t>
            </a:r>
          </a:p>
          <a:p>
            <a:pPr algn="l"/>
            <a:endParaRPr lang="pl-PL" b="0" dirty="0">
              <a:solidFill>
                <a:schemeClr val="tx1"/>
              </a:solidFill>
              <a:cs typeface="Arial" charset="0"/>
            </a:endParaRPr>
          </a:p>
          <a:p>
            <a:pPr algn="l"/>
            <a:endParaRPr lang="en-US" b="0" dirty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9" name="Text Box 10"/>
          <p:cNvSpPr txBox="1">
            <a:spLocks noChangeArrowheads="1"/>
          </p:cNvSpPr>
          <p:nvPr/>
        </p:nvSpPr>
        <p:spPr bwMode="auto">
          <a:xfrm>
            <a:off x="0" y="2071679"/>
            <a:ext cx="9144000" cy="4524315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pl-PL" b="0" dirty="0">
                <a:solidFill>
                  <a:srgbClr val="FF0000"/>
                </a:solidFill>
              </a:rPr>
              <a:t>DETEKTORY</a:t>
            </a:r>
          </a:p>
          <a:p>
            <a:pPr algn="l"/>
            <a:r>
              <a:rPr lang="pl-PL" b="0" dirty="0">
                <a:solidFill>
                  <a:schemeClr val="tx1"/>
                </a:solidFill>
              </a:rPr>
              <a:t>-fotodetektory- rzadko stosowane ze względu na wysoką cenę</a:t>
            </a:r>
          </a:p>
          <a:p>
            <a:pPr algn="l"/>
            <a:endParaRPr lang="pl-PL" b="0" dirty="0">
              <a:solidFill>
                <a:schemeClr val="tx1"/>
              </a:solidFill>
            </a:endParaRPr>
          </a:p>
          <a:p>
            <a:pPr algn="l"/>
            <a:r>
              <a:rPr lang="pl-PL" b="0" dirty="0">
                <a:solidFill>
                  <a:schemeClr val="tx1"/>
                </a:solidFill>
              </a:rPr>
              <a:t>- detektory termiczne - powszechnie stosowane</a:t>
            </a:r>
          </a:p>
          <a:p>
            <a:pPr marL="742950" lvl="1" indent="-285750" algn="l"/>
            <a:r>
              <a:rPr lang="pl-PL" b="0" dirty="0">
                <a:solidFill>
                  <a:schemeClr val="tx1"/>
                </a:solidFill>
              </a:rPr>
              <a:t>a) termoelektryczne – są to termopary, zwane także termoogniwami (efekt </a:t>
            </a:r>
            <a:r>
              <a:rPr lang="pl-PL" b="0" dirty="0" err="1">
                <a:solidFill>
                  <a:schemeClr val="tx1"/>
                </a:solidFill>
              </a:rPr>
              <a:t>Peltiera</a:t>
            </a:r>
            <a:r>
              <a:rPr lang="pl-PL" b="0" dirty="0">
                <a:solidFill>
                  <a:schemeClr val="tx1"/>
                </a:solidFill>
              </a:rPr>
              <a:t>)</a:t>
            </a:r>
          </a:p>
          <a:p>
            <a:pPr marL="742950" lvl="1" indent="-285750" algn="l"/>
            <a:r>
              <a:rPr lang="pl-PL" b="0" dirty="0">
                <a:solidFill>
                  <a:schemeClr val="tx1"/>
                </a:solidFill>
              </a:rPr>
              <a:t>b) </a:t>
            </a:r>
            <a:r>
              <a:rPr lang="pl-PL" b="0" dirty="0" err="1">
                <a:solidFill>
                  <a:schemeClr val="tx1"/>
                </a:solidFill>
              </a:rPr>
              <a:t>termooporowe</a:t>
            </a:r>
            <a:r>
              <a:rPr lang="pl-PL" b="0" dirty="0">
                <a:solidFill>
                  <a:schemeClr val="tx1"/>
                </a:solidFill>
              </a:rPr>
              <a:t> – urządzeniem takim jest bolometr (termometr oporowy)</a:t>
            </a:r>
          </a:p>
          <a:p>
            <a:pPr marL="742950" lvl="1" indent="-285750" algn="l"/>
            <a:r>
              <a:rPr lang="pl-PL" b="0" dirty="0">
                <a:solidFill>
                  <a:schemeClr val="tx1"/>
                </a:solidFill>
              </a:rPr>
              <a:t>c) pneumatyczne – przykładem takiego detektora jest tzw. komórka </a:t>
            </a:r>
            <a:r>
              <a:rPr lang="pl-PL" b="0" dirty="0" err="1">
                <a:solidFill>
                  <a:schemeClr val="tx1"/>
                </a:solidFill>
              </a:rPr>
              <a:t>Golaya</a:t>
            </a:r>
            <a:r>
              <a:rPr lang="pl-PL" b="0" dirty="0">
                <a:solidFill>
                  <a:schemeClr val="tx1"/>
                </a:solidFill>
              </a:rPr>
              <a:t>. Powstający wzrost ciśnienia gazu pod wpływem wzrostu temperatury jest zamieniany na sygnał elektryczny</a:t>
            </a:r>
            <a:r>
              <a:rPr lang="pl-PL" dirty="0">
                <a:solidFill>
                  <a:schemeClr val="tx1"/>
                </a:solidFill>
              </a:rPr>
              <a:t> </a:t>
            </a:r>
            <a:endParaRPr lang="pl-PL" b="0" dirty="0">
              <a:solidFill>
                <a:schemeClr val="tx1"/>
              </a:solidFill>
              <a:cs typeface="Arial" charset="0"/>
            </a:endParaRPr>
          </a:p>
          <a:p>
            <a:pPr algn="l"/>
            <a:endParaRPr lang="en-US" b="0" dirty="0">
              <a:solidFill>
                <a:schemeClr val="tx1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build="allAtOnce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-72610" y="142852"/>
            <a:ext cx="6732842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 – z transformatą </a:t>
            </a:r>
            <a:r>
              <a:rPr lang="pl-PL" sz="2800" b="1" dirty="0" err="1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Furiera</a:t>
            </a:r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(</a:t>
            </a:r>
            <a:r>
              <a:rPr lang="pl-PL" sz="2800" b="1" dirty="0" err="1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FT-IR</a:t>
            </a:r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762000" y="4648200"/>
            <a:ext cx="7620000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l" eaLnBrk="0" hangingPunct="0">
              <a:buFontTx/>
              <a:buChar char="•"/>
            </a:pPr>
            <a:r>
              <a:rPr lang="pl-PL" sz="1600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Promieniowanie wyemitowane ze źródła zostaje rozdzielone na dwie wiązki </a:t>
            </a:r>
          </a:p>
          <a:p>
            <a:pPr marL="457200" indent="-457200" algn="l" eaLnBrk="0" hangingPunct="0">
              <a:buFontTx/>
              <a:buChar char="•"/>
            </a:pPr>
            <a:r>
              <a:rPr lang="pl-PL" sz="1600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Jedna pada na zwierciadło stałe, a druga na ruchome </a:t>
            </a:r>
          </a:p>
          <a:p>
            <a:pPr marL="457200" indent="-457200" algn="l" eaLnBrk="0" hangingPunct="0">
              <a:buFontTx/>
              <a:buChar char="•"/>
            </a:pPr>
            <a:r>
              <a:rPr lang="pl-PL" sz="1600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 odbiciu wiązki interferują ze sobą - nowo powstała wiązka promieniowania przechodzi przez badaną próbkę</a:t>
            </a:r>
          </a:p>
          <a:p>
            <a:pPr marL="457200" indent="-457200" algn="l" eaLnBrk="0" hangingPunct="0">
              <a:buFontTx/>
              <a:buChar char="•"/>
            </a:pPr>
            <a:r>
              <a:rPr lang="pl-PL" sz="1600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 wyniku pomiaru otrzymuje się </a:t>
            </a:r>
            <a:r>
              <a:rPr lang="pl-PL" sz="1600" b="0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interferogram</a:t>
            </a:r>
            <a:r>
              <a:rPr lang="pl-PL" sz="1600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– czyli widmo w zależności od położenia zwierciadła ruchomego</a:t>
            </a:r>
          </a:p>
          <a:p>
            <a:pPr marL="457200" indent="-457200" algn="l" eaLnBrk="0" hangingPunct="0">
              <a:buFontTx/>
              <a:buChar char="•"/>
            </a:pPr>
            <a:r>
              <a:rPr lang="pl-PL" sz="1600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Komputer przelicza </a:t>
            </a:r>
            <a:r>
              <a:rPr lang="pl-PL" sz="1600" b="0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interferogram</a:t>
            </a:r>
            <a:r>
              <a:rPr lang="pl-PL" sz="1600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z wykorzystaniem transformaty Fouriera na klasyczne widmo w funkcji </a:t>
            </a:r>
            <a:r>
              <a:rPr lang="pl-PL" sz="1600" b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liczby falowej. </a:t>
            </a:r>
            <a:endParaRPr lang="pl-PL" sz="16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212435" y="3744913"/>
            <a:ext cx="184731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l-PL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862063" y="762000"/>
            <a:ext cx="2911374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Spektroskopia </a:t>
            </a:r>
            <a:r>
              <a:rPr lang="pl-PL" dirty="0" err="1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FT-IR</a:t>
            </a:r>
            <a:endParaRPr lang="pl-PL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pole tekstowe 8"/>
          <p:cNvSpPr txBox="1">
            <a:spLocks noChangeArrowheads="1"/>
          </p:cNvSpPr>
          <p:nvPr/>
        </p:nvSpPr>
        <p:spPr bwMode="auto">
          <a:xfrm>
            <a:off x="5337656" y="1066800"/>
            <a:ext cx="376141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b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MONOCHROMATOR</a:t>
            </a:r>
          </a:p>
          <a:p>
            <a:r>
              <a:rPr lang="pl-PL" b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Interferometr Michaelsona</a:t>
            </a: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1143000"/>
            <a:ext cx="5599113" cy="3505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-72610" y="142852"/>
            <a:ext cx="6732842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 – z transformatą </a:t>
            </a:r>
            <a:r>
              <a:rPr lang="pl-PL" sz="2800" b="1" dirty="0" err="1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Furiera</a:t>
            </a:r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(</a:t>
            </a:r>
            <a:r>
              <a:rPr lang="pl-PL" sz="2800" b="1" dirty="0" err="1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FT-IR</a:t>
            </a:r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212725" y="3744913"/>
            <a:ext cx="184150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l-PL"/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35496" y="908720"/>
            <a:ext cx="9108504" cy="26776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pl-PL" b="1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Zalety spektrofotometru </a:t>
            </a:r>
            <a:r>
              <a:rPr lang="pl-PL" b="1" dirty="0" err="1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FT-IR</a:t>
            </a:r>
            <a:endParaRPr lang="pl-PL" b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l">
              <a:buFont typeface="Arial" charset="0"/>
              <a:buChar char="•"/>
            </a:pPr>
            <a:r>
              <a:rPr lang="pl-PL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Większa czułość</a:t>
            </a:r>
          </a:p>
          <a:p>
            <a:pPr algn="l">
              <a:buFont typeface="Arial" charset="0"/>
              <a:buChar char="•"/>
            </a:pPr>
            <a:r>
              <a:rPr lang="pl-PL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Pasma absorpcji wąskie, rozdzielone, z wyraźnymi minimami</a:t>
            </a:r>
            <a:endParaRPr lang="en-US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l">
              <a:buFont typeface="Arial" charset="0"/>
              <a:buChar char="•"/>
            </a:pPr>
            <a:r>
              <a:rPr lang="pl-PL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Potrzebna mniejsza energia ze źródła</a:t>
            </a:r>
            <a:endParaRPr lang="en-US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l">
              <a:buFont typeface="Arial" charset="0"/>
              <a:buChar char="•"/>
            </a:pPr>
            <a:r>
              <a:rPr lang="pl-PL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Krótki czas wykonania widma (1-2 s)</a:t>
            </a:r>
            <a:endParaRPr lang="en-US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l">
              <a:buFont typeface="Arial" charset="0"/>
              <a:buChar char="•"/>
            </a:pPr>
            <a:r>
              <a:rPr lang="pl-PL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Sumowanie </a:t>
            </a:r>
            <a:r>
              <a:rPr lang="pl-PL" b="0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skanów</a:t>
            </a:r>
            <a:r>
              <a:rPr lang="pl-PL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– zapewnia lepszy stosunek sygnału do szumów</a:t>
            </a:r>
            <a:endParaRPr lang="en-US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9" descr="IR propionic acid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323" t="17026" b="22311"/>
          <a:stretch>
            <a:fillRect/>
          </a:stretch>
        </p:blipFill>
        <p:spPr bwMode="auto">
          <a:xfrm>
            <a:off x="228600" y="4123655"/>
            <a:ext cx="4267200" cy="167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3" descr="IR propionic acid CCl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31" t="17026" b="22192"/>
          <a:stretch>
            <a:fillRect/>
          </a:stretch>
        </p:blipFill>
        <p:spPr bwMode="auto">
          <a:xfrm>
            <a:off x="4876800" y="4123655"/>
            <a:ext cx="3810000" cy="182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 – techniki pomiaru widm</a:t>
            </a:r>
          </a:p>
        </p:txBody>
      </p:sp>
      <p:pic>
        <p:nvPicPr>
          <p:cNvPr id="3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1970103"/>
            <a:ext cx="3590925" cy="367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6" descr="FTIR-ATR-schematic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3" y="2041540"/>
            <a:ext cx="3508375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Prostokąt 15"/>
          <p:cNvSpPr>
            <a:spLocks noChangeArrowheads="1"/>
          </p:cNvSpPr>
          <p:nvPr/>
        </p:nvSpPr>
        <p:spPr bwMode="auto">
          <a:xfrm>
            <a:off x="642910" y="1214422"/>
            <a:ext cx="78581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pl-PL" b="1" dirty="0">
                <a:latin typeface="Tahoma" pitchFamily="34" charset="0"/>
                <a:cs typeface="Tahoma" pitchFamily="34" charset="0"/>
              </a:rPr>
              <a:t>1. </a:t>
            </a:r>
            <a:r>
              <a:rPr lang="pl-PL" b="1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Transmisyjne</a:t>
            </a:r>
            <a:r>
              <a:rPr lang="pl-PL" b="1" dirty="0">
                <a:latin typeface="Tahoma" pitchFamily="34" charset="0"/>
                <a:cs typeface="Tahoma" pitchFamily="34" charset="0"/>
              </a:rPr>
              <a:t>			</a:t>
            </a:r>
            <a:r>
              <a:rPr lang="pl-PL" b="1" dirty="0" smtClean="0">
                <a:latin typeface="Tahoma" pitchFamily="34" charset="0"/>
                <a:cs typeface="Tahoma" pitchFamily="34" charset="0"/>
              </a:rPr>
              <a:t>    2</a:t>
            </a:r>
            <a:r>
              <a:rPr lang="pl-PL" b="1" dirty="0">
                <a:latin typeface="Tahoma" pitchFamily="34" charset="0"/>
                <a:cs typeface="Tahoma" pitchFamily="34" charset="0"/>
              </a:rPr>
              <a:t>. </a:t>
            </a:r>
            <a:r>
              <a:rPr lang="pl-PL" b="1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Odbiciowe</a:t>
            </a:r>
            <a:endParaRPr lang="pl-PL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 – techniki transmisyjne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79512" y="1375650"/>
            <a:ext cx="5081218" cy="269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Ø"/>
            </a:pPr>
            <a:r>
              <a:rPr lang="pl-PL" sz="2000" b="1" dirty="0" smtClean="0">
                <a:solidFill>
                  <a:srgbClr val="006600"/>
                </a:solidFill>
                <a:latin typeface="Tahoma" pitchFamily="34" charset="0"/>
                <a:cs typeface="Tahoma" pitchFamily="34" charset="0"/>
              </a:rPr>
              <a:t> film cieczy</a:t>
            </a:r>
            <a:r>
              <a:rPr lang="pl-PL" sz="2000" dirty="0" smtClean="0">
                <a:latin typeface="Tahoma" pitchFamily="34" charset="0"/>
                <a:cs typeface="Tahoma" pitchFamily="34" charset="0"/>
              </a:rPr>
              <a:t> 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Ø"/>
            </a:pPr>
            <a:r>
              <a:rPr lang="pl-PL" sz="2000" b="1" dirty="0" smtClean="0">
                <a:solidFill>
                  <a:srgbClr val="006600"/>
                </a:solidFill>
                <a:latin typeface="Tahoma" pitchFamily="34" charset="0"/>
                <a:cs typeface="Tahoma" pitchFamily="34" charset="0"/>
              </a:rPr>
              <a:t>widmo </a:t>
            </a:r>
            <a:r>
              <a:rPr lang="pl-PL" sz="2000" b="1" dirty="0">
                <a:solidFill>
                  <a:srgbClr val="006600"/>
                </a:solidFill>
                <a:latin typeface="Tahoma" pitchFamily="34" charset="0"/>
                <a:cs typeface="Tahoma" pitchFamily="34" charset="0"/>
              </a:rPr>
              <a:t>w roztworze (w kuwecie)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Ø"/>
            </a:pPr>
            <a:r>
              <a:rPr lang="pl-PL" sz="2000" b="1" dirty="0">
                <a:solidFill>
                  <a:srgbClr val="006600"/>
                </a:solidFill>
                <a:latin typeface="Tahoma" pitchFamily="34" charset="0"/>
                <a:cs typeface="Tahoma" pitchFamily="34" charset="0"/>
              </a:rPr>
              <a:t> film z </a:t>
            </a:r>
            <a:r>
              <a:rPr lang="pl-PL" sz="2000" b="1" dirty="0" smtClean="0">
                <a:solidFill>
                  <a:srgbClr val="006600"/>
                </a:solidFill>
                <a:latin typeface="Tahoma" pitchFamily="34" charset="0"/>
                <a:cs typeface="Tahoma" pitchFamily="34" charset="0"/>
              </a:rPr>
              <a:t>rozpuszczalnika lotnego</a:t>
            </a:r>
            <a:endParaRPr lang="pl-PL" sz="2000" b="1" dirty="0">
              <a:solidFill>
                <a:srgbClr val="006600"/>
              </a:solidFill>
              <a:latin typeface="Tahoma" pitchFamily="34" charset="0"/>
              <a:cs typeface="Tahoma" pitchFamily="34" charset="0"/>
            </a:endParaRPr>
          </a:p>
          <a:p>
            <a:pPr algn="l">
              <a:lnSpc>
                <a:spcPct val="8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Ø"/>
            </a:pPr>
            <a:r>
              <a:rPr lang="pl-PL" sz="2000" b="1" dirty="0" smtClean="0">
                <a:solidFill>
                  <a:srgbClr val="006600"/>
                </a:solidFill>
                <a:latin typeface="Tahoma" pitchFamily="34" charset="0"/>
                <a:cs typeface="Tahoma" pitchFamily="34" charset="0"/>
              </a:rPr>
              <a:t>zawiesina </a:t>
            </a:r>
            <a:r>
              <a:rPr lang="pl-PL" sz="2000" b="1" dirty="0">
                <a:solidFill>
                  <a:srgbClr val="006600"/>
                </a:solidFill>
                <a:latin typeface="Tahoma" pitchFamily="34" charset="0"/>
                <a:cs typeface="Tahoma" pitchFamily="34" charset="0"/>
              </a:rPr>
              <a:t>w </a:t>
            </a:r>
            <a:r>
              <a:rPr lang="pl-PL" sz="2000" b="1" dirty="0" err="1" smtClean="0">
                <a:solidFill>
                  <a:srgbClr val="006600"/>
                </a:solidFill>
                <a:latin typeface="Tahoma" pitchFamily="34" charset="0"/>
                <a:cs typeface="Tahoma" pitchFamily="34" charset="0"/>
              </a:rPr>
              <a:t>nujolu</a:t>
            </a:r>
            <a:endParaRPr lang="pl-PL" sz="2000" b="1" dirty="0" smtClean="0">
              <a:solidFill>
                <a:srgbClr val="006600"/>
              </a:solidFill>
              <a:latin typeface="Tahoma" pitchFamily="34" charset="0"/>
              <a:cs typeface="Tahoma" pitchFamily="34" charset="0"/>
            </a:endParaRPr>
          </a:p>
          <a:p>
            <a:pPr algn="l">
              <a:lnSpc>
                <a:spcPct val="8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Ø"/>
            </a:pPr>
            <a:r>
              <a:rPr lang="pl-PL" sz="2000" b="1" dirty="0" smtClean="0">
                <a:solidFill>
                  <a:srgbClr val="006600"/>
                </a:solidFill>
                <a:latin typeface="Tahoma" pitchFamily="34" charset="0"/>
                <a:cs typeface="Tahoma" pitchFamily="34" charset="0"/>
              </a:rPr>
              <a:t> film na foli PTFE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Ø"/>
            </a:pPr>
            <a:r>
              <a:rPr lang="pl-PL" sz="2000" b="1" dirty="0" smtClean="0">
                <a:solidFill>
                  <a:srgbClr val="006600"/>
                </a:solidFill>
                <a:latin typeface="Tahoma" pitchFamily="34" charset="0"/>
                <a:cs typeface="Tahoma" pitchFamily="34" charset="0"/>
              </a:rPr>
              <a:t>pastylka z </a:t>
            </a:r>
            <a:r>
              <a:rPr lang="pl-PL" sz="2000" b="1" dirty="0" err="1" smtClean="0">
                <a:solidFill>
                  <a:srgbClr val="006600"/>
                </a:solidFill>
                <a:latin typeface="Tahoma" pitchFamily="34" charset="0"/>
                <a:cs typeface="Tahoma" pitchFamily="34" charset="0"/>
              </a:rPr>
              <a:t>KBr</a:t>
            </a:r>
            <a:endParaRPr lang="pl-PL" sz="2000" b="1" dirty="0" smtClean="0">
              <a:solidFill>
                <a:srgbClr val="006600"/>
              </a:solidFill>
              <a:latin typeface="Tahoma" pitchFamily="34" charset="0"/>
              <a:cs typeface="Tahoma" pitchFamily="34" charset="0"/>
            </a:endParaRPr>
          </a:p>
          <a:p>
            <a:pPr algn="l">
              <a:lnSpc>
                <a:spcPct val="8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Ø"/>
            </a:pPr>
            <a:endParaRPr lang="pl-PL" sz="1800" dirty="0">
              <a:solidFill>
                <a:srgbClr val="006600"/>
              </a:solidFill>
              <a:latin typeface="Georgia" pitchFamily="18" charset="0"/>
            </a:endParaRPr>
          </a:p>
        </p:txBody>
      </p:sp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5096346" y="1874482"/>
            <a:ext cx="404765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pl-PL" b="1" dirty="0" smtClean="0">
                <a:latin typeface="Tahoma" pitchFamily="34" charset="0"/>
                <a:cs typeface="Tahoma" pitchFamily="34" charset="0"/>
              </a:rPr>
              <a:t>CHCl</a:t>
            </a:r>
            <a:r>
              <a:rPr lang="pl-PL" b="1" baseline="-25000" dirty="0" smtClean="0">
                <a:latin typeface="Tahoma" pitchFamily="34" charset="0"/>
                <a:cs typeface="Tahoma" pitchFamily="34" charset="0"/>
              </a:rPr>
              <a:t>3</a:t>
            </a:r>
            <a:r>
              <a:rPr lang="pl-PL" b="1" dirty="0" smtClean="0">
                <a:latin typeface="Tahoma" pitchFamily="34" charset="0"/>
                <a:cs typeface="Tahoma" pitchFamily="34" charset="0"/>
              </a:rPr>
              <a:t>, CH</a:t>
            </a:r>
            <a:r>
              <a:rPr lang="pl-PL" b="1" baseline="-25000" dirty="0" smtClean="0">
                <a:latin typeface="Tahoma" pitchFamily="34" charset="0"/>
                <a:cs typeface="Tahoma" pitchFamily="34" charset="0"/>
              </a:rPr>
              <a:t>2</a:t>
            </a:r>
            <a:r>
              <a:rPr lang="pl-PL" b="1" dirty="0" smtClean="0">
                <a:latin typeface="Tahoma" pitchFamily="34" charset="0"/>
                <a:cs typeface="Tahoma" pitchFamily="34" charset="0"/>
              </a:rPr>
              <a:t>Cl</a:t>
            </a:r>
            <a:r>
              <a:rPr lang="pl-PL" b="1" baseline="-25000" dirty="0" smtClean="0">
                <a:latin typeface="Tahoma" pitchFamily="34" charset="0"/>
                <a:cs typeface="Tahoma" pitchFamily="34" charset="0"/>
              </a:rPr>
              <a:t>2</a:t>
            </a:r>
            <a:r>
              <a:rPr lang="pl-PL" b="1" dirty="0" smtClean="0">
                <a:latin typeface="Tahoma" pitchFamily="34" charset="0"/>
                <a:cs typeface="Tahoma" pitchFamily="34" charset="0"/>
              </a:rPr>
              <a:t>, CCl</a:t>
            </a:r>
            <a:r>
              <a:rPr lang="pl-PL" b="1" baseline="-25000" dirty="0" smtClean="0">
                <a:latin typeface="Tahoma" pitchFamily="34" charset="0"/>
                <a:cs typeface="Tahoma" pitchFamily="34" charset="0"/>
              </a:rPr>
              <a:t>4</a:t>
            </a:r>
            <a:r>
              <a:rPr lang="pl-PL" b="1" dirty="0" smtClean="0">
                <a:latin typeface="Tahoma" pitchFamily="34" charset="0"/>
                <a:cs typeface="Tahoma" pitchFamily="34" charset="0"/>
              </a:rPr>
              <a:t>, CS</a:t>
            </a:r>
            <a:r>
              <a:rPr lang="pl-PL" b="1" baseline="-25000" dirty="0" smtClean="0">
                <a:latin typeface="Tahoma" pitchFamily="34" charset="0"/>
                <a:cs typeface="Tahoma" pitchFamily="34" charset="0"/>
              </a:rPr>
              <a:t>2</a:t>
            </a:r>
            <a:endParaRPr lang="pl-PL" b="1" baseline="-250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1" name="AutoShape 15"/>
          <p:cNvSpPr>
            <a:spLocks/>
          </p:cNvSpPr>
          <p:nvPr/>
        </p:nvSpPr>
        <p:spPr bwMode="auto">
          <a:xfrm>
            <a:off x="4789858" y="1736012"/>
            <a:ext cx="286198" cy="719088"/>
          </a:xfrm>
          <a:prstGeom prst="rightBrace">
            <a:avLst>
              <a:gd name="adj1" fmla="val 25000"/>
              <a:gd name="adj2" fmla="val 50000"/>
            </a:avLst>
          </a:prstGeom>
          <a:noFill/>
          <a:ln w="158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pic>
        <p:nvPicPr>
          <p:cNvPr id="6696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933056"/>
            <a:ext cx="2023256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696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4005064"/>
            <a:ext cx="1643074" cy="2113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 – techniki transmisyjne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210862" y="1124744"/>
            <a:ext cx="508121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Ø"/>
            </a:pPr>
            <a:r>
              <a:rPr lang="pl-PL" sz="2000" b="1" dirty="0" smtClean="0">
                <a:solidFill>
                  <a:srgbClr val="006600"/>
                </a:solidFill>
                <a:latin typeface="Tahoma" pitchFamily="34" charset="0"/>
                <a:cs typeface="Tahoma" pitchFamily="34" charset="0"/>
              </a:rPr>
              <a:t>widmo </a:t>
            </a:r>
            <a:r>
              <a:rPr lang="pl-PL" sz="2000" b="1" dirty="0">
                <a:solidFill>
                  <a:srgbClr val="006600"/>
                </a:solidFill>
                <a:latin typeface="Tahoma" pitchFamily="34" charset="0"/>
                <a:cs typeface="Tahoma" pitchFamily="34" charset="0"/>
              </a:rPr>
              <a:t>w roztworze (w kuwecie)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Ø"/>
            </a:pPr>
            <a:r>
              <a:rPr lang="pl-PL" sz="2000" b="1" dirty="0">
                <a:solidFill>
                  <a:srgbClr val="006600"/>
                </a:solidFill>
                <a:latin typeface="Tahoma" pitchFamily="34" charset="0"/>
                <a:cs typeface="Tahoma" pitchFamily="34" charset="0"/>
              </a:rPr>
              <a:t> film z </a:t>
            </a:r>
            <a:r>
              <a:rPr lang="pl-PL" sz="2000" b="1" dirty="0" smtClean="0">
                <a:solidFill>
                  <a:srgbClr val="006600"/>
                </a:solidFill>
                <a:latin typeface="Tahoma" pitchFamily="34" charset="0"/>
                <a:cs typeface="Tahoma" pitchFamily="34" charset="0"/>
              </a:rPr>
              <a:t>rozpuszczalnika lotnego</a:t>
            </a:r>
            <a:endParaRPr lang="pl-PL" sz="2000" b="1" dirty="0">
              <a:solidFill>
                <a:srgbClr val="006600"/>
              </a:solidFill>
              <a:latin typeface="Tahoma" pitchFamily="34" charset="0"/>
              <a:cs typeface="Tahoma" pitchFamily="34" charset="0"/>
            </a:endParaRPr>
          </a:p>
          <a:p>
            <a:pPr algn="l">
              <a:lnSpc>
                <a:spcPct val="8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Ø"/>
            </a:pPr>
            <a:r>
              <a:rPr lang="pl-PL" sz="2000" b="1" dirty="0">
                <a:solidFill>
                  <a:srgbClr val="006600"/>
                </a:solidFill>
                <a:latin typeface="Tahoma" pitchFamily="34" charset="0"/>
                <a:cs typeface="Tahoma" pitchFamily="34" charset="0"/>
              </a:rPr>
              <a:t> film </a:t>
            </a:r>
            <a:r>
              <a:rPr lang="pl-PL" sz="2000" b="1" dirty="0" smtClean="0">
                <a:solidFill>
                  <a:srgbClr val="006600"/>
                </a:solidFill>
                <a:latin typeface="Tahoma" pitchFamily="34" charset="0"/>
                <a:cs typeface="Tahoma" pitchFamily="34" charset="0"/>
              </a:rPr>
              <a:t>cieczy</a:t>
            </a:r>
            <a:endParaRPr lang="pl-PL" sz="2000" b="1" dirty="0">
              <a:solidFill>
                <a:srgbClr val="006600"/>
              </a:solidFill>
              <a:latin typeface="Tahoma" pitchFamily="34" charset="0"/>
              <a:cs typeface="Tahoma" pitchFamily="34" charset="0"/>
            </a:endParaRPr>
          </a:p>
          <a:p>
            <a:pPr algn="l">
              <a:lnSpc>
                <a:spcPct val="8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Ø"/>
            </a:pPr>
            <a:r>
              <a:rPr lang="pl-PL" sz="2000" b="1" dirty="0">
                <a:solidFill>
                  <a:srgbClr val="006600"/>
                </a:solidFill>
                <a:latin typeface="Tahoma" pitchFamily="34" charset="0"/>
                <a:cs typeface="Tahoma" pitchFamily="34" charset="0"/>
              </a:rPr>
              <a:t> zawiesina w </a:t>
            </a:r>
            <a:r>
              <a:rPr lang="pl-PL" sz="2000" b="1" dirty="0" err="1" smtClean="0">
                <a:solidFill>
                  <a:srgbClr val="006600"/>
                </a:solidFill>
                <a:latin typeface="Tahoma" pitchFamily="34" charset="0"/>
                <a:cs typeface="Tahoma" pitchFamily="34" charset="0"/>
              </a:rPr>
              <a:t>nujolu</a:t>
            </a:r>
            <a:endParaRPr lang="pl-PL" sz="2000" b="1" dirty="0" smtClean="0">
              <a:solidFill>
                <a:srgbClr val="006600"/>
              </a:solidFill>
              <a:latin typeface="Tahoma" pitchFamily="34" charset="0"/>
              <a:cs typeface="Tahoma" pitchFamily="34" charset="0"/>
            </a:endParaRPr>
          </a:p>
          <a:p>
            <a:pPr algn="l">
              <a:lnSpc>
                <a:spcPct val="8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Ø"/>
            </a:pPr>
            <a:r>
              <a:rPr lang="pl-PL" sz="2000" b="1" dirty="0" smtClean="0">
                <a:solidFill>
                  <a:srgbClr val="006600"/>
                </a:solidFill>
                <a:latin typeface="Tahoma" pitchFamily="34" charset="0"/>
                <a:cs typeface="Tahoma" pitchFamily="34" charset="0"/>
              </a:rPr>
              <a:t> film na foli PTFE</a:t>
            </a:r>
            <a:endParaRPr lang="pl-PL" sz="1800" dirty="0">
              <a:solidFill>
                <a:srgbClr val="006600"/>
              </a:solidFill>
              <a:latin typeface="Georgia" pitchFamily="18" charset="0"/>
            </a:endParaRPr>
          </a:p>
        </p:txBody>
      </p:sp>
      <p:pic>
        <p:nvPicPr>
          <p:cNvPr id="12" name="Picture 18"/>
          <p:cNvPicPr>
            <a:picLocks noChangeAspect="1" noChangeArrowheads="1"/>
          </p:cNvPicPr>
          <p:nvPr/>
        </p:nvPicPr>
        <p:blipFill>
          <a:blip r:embed="rId3" cstate="print"/>
          <a:srcRect r="-5591"/>
          <a:stretch>
            <a:fillRect/>
          </a:stretch>
        </p:blipFill>
        <p:spPr bwMode="auto">
          <a:xfrm>
            <a:off x="4733114" y="3964806"/>
            <a:ext cx="4105275" cy="246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089" y="4000029"/>
            <a:ext cx="4105275" cy="247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1" descr="http://www.specac.com/assets/products/49903cad229e9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24128" y="836712"/>
            <a:ext cx="2090737" cy="278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 – techniki odbiciowe</a:t>
            </a:r>
          </a:p>
        </p:txBody>
      </p:sp>
      <p:sp>
        <p:nvSpPr>
          <p:cNvPr id="8" name="Rectangle 74"/>
          <p:cNvSpPr>
            <a:spLocks noChangeArrowheads="1"/>
          </p:cNvSpPr>
          <p:nvPr/>
        </p:nvSpPr>
        <p:spPr bwMode="auto">
          <a:xfrm>
            <a:off x="179512" y="1030084"/>
            <a:ext cx="8928992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buClr>
                <a:srgbClr val="FF0000"/>
              </a:buClr>
              <a:buFont typeface="Wingdings" pitchFamily="2" charset="2"/>
              <a:buChar char="Ø"/>
            </a:pPr>
            <a:r>
              <a:rPr lang="pl-PL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pl-PL" sz="2000" dirty="0" smtClean="0">
                <a:solidFill>
                  <a:srgbClr val="006600"/>
                </a:solidFill>
                <a:latin typeface="Tahoma" pitchFamily="34" charset="0"/>
                <a:cs typeface="Tahoma" pitchFamily="34" charset="0"/>
              </a:rPr>
              <a:t>widma otrzymane bezpośrednio od odbicia promieniowania IR od powierzchni dowolnych próbek (ciekłych lub stałych)</a:t>
            </a:r>
          </a:p>
          <a:p>
            <a:pPr algn="l">
              <a:buClr>
                <a:srgbClr val="FF0000"/>
              </a:buClr>
              <a:buFont typeface="Wingdings" pitchFamily="2" charset="2"/>
              <a:buChar char="Ø"/>
            </a:pPr>
            <a:r>
              <a:rPr lang="pl-PL" sz="2000" dirty="0" smtClean="0">
                <a:solidFill>
                  <a:srgbClr val="006600"/>
                </a:solidFill>
                <a:latin typeface="Tahoma" pitchFamily="34" charset="0"/>
                <a:cs typeface="Tahoma" pitchFamily="34" charset="0"/>
              </a:rPr>
              <a:t> roztwory wodne i nierozpuszczalne w typowych rozpuszczalnikach IR</a:t>
            </a:r>
            <a:endParaRPr lang="pl-PL" sz="2000" dirty="0">
              <a:solidFill>
                <a:srgbClr val="006600"/>
              </a:solidFill>
              <a:latin typeface="Tahoma" pitchFamily="34" charset="0"/>
              <a:cs typeface="Tahoma" pitchFamily="34" charset="0"/>
            </a:endParaRPr>
          </a:p>
          <a:p>
            <a:pPr algn="l">
              <a:buClr>
                <a:srgbClr val="FF0000"/>
              </a:buClr>
              <a:buFont typeface="Wingdings" pitchFamily="2" charset="2"/>
              <a:buChar char="Ø"/>
            </a:pPr>
            <a:r>
              <a:rPr lang="pl-PL" sz="2000" dirty="0" smtClean="0">
                <a:solidFill>
                  <a:srgbClr val="006600"/>
                </a:solidFill>
                <a:latin typeface="Tahoma" pitchFamily="34" charset="0"/>
                <a:cs typeface="Tahoma" pitchFamily="34" charset="0"/>
              </a:rPr>
              <a:t> materiały, w tym biologiczne (tj. mleko</a:t>
            </a:r>
            <a:r>
              <a:rPr lang="pl-PL" sz="2000" dirty="0">
                <a:solidFill>
                  <a:srgbClr val="006600"/>
                </a:solidFill>
                <a:latin typeface="Tahoma" pitchFamily="34" charset="0"/>
                <a:cs typeface="Tahoma" pitchFamily="34" charset="0"/>
              </a:rPr>
              <a:t>, bakterie etc</a:t>
            </a:r>
            <a:r>
              <a:rPr lang="pl-PL" sz="2000" dirty="0" smtClean="0">
                <a:solidFill>
                  <a:srgbClr val="006600"/>
                </a:solidFill>
                <a:latin typeface="Tahoma" pitchFamily="34" charset="0"/>
                <a:cs typeface="Tahoma" pitchFamily="34" charset="0"/>
              </a:rPr>
              <a:t>.)</a:t>
            </a:r>
          </a:p>
          <a:p>
            <a:pPr algn="l">
              <a:lnSpc>
                <a:spcPct val="200000"/>
              </a:lnSpc>
              <a:defRPr/>
            </a:pPr>
            <a:r>
              <a:rPr lang="pl-PL" sz="2000" b="1" dirty="0" smtClean="0">
                <a:solidFill>
                  <a:srgbClr val="006600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Rodzaje odbić wykorzystywane w IR:</a:t>
            </a:r>
          </a:p>
          <a:p>
            <a:pPr lvl="1" algn="l">
              <a:defRPr/>
            </a:pPr>
            <a:r>
              <a:rPr lang="pl-PL" sz="1800" b="1" dirty="0" smtClean="0">
                <a:solidFill>
                  <a:srgbClr val="006600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a) </a:t>
            </a:r>
            <a:r>
              <a:rPr lang="pl-PL" sz="1800" dirty="0" smtClean="0">
                <a:solidFill>
                  <a:srgbClr val="006600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odbicie całkowite (zwierciadlane) </a:t>
            </a:r>
          </a:p>
          <a:p>
            <a:pPr lvl="1" algn="l">
              <a:defRPr/>
            </a:pPr>
            <a:r>
              <a:rPr lang="pl-PL" sz="1800" b="1" dirty="0" smtClean="0">
                <a:solidFill>
                  <a:srgbClr val="006600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b) </a:t>
            </a:r>
            <a:r>
              <a:rPr lang="pl-PL" sz="1800" dirty="0" smtClean="0">
                <a:solidFill>
                  <a:srgbClr val="006600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wielokrotne odbicie osłabione (</a:t>
            </a:r>
            <a:r>
              <a:rPr lang="pl-PL" sz="1800" i="1" dirty="0" err="1" smtClean="0">
                <a:solidFill>
                  <a:srgbClr val="006600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Attenuated</a:t>
            </a:r>
            <a:r>
              <a:rPr lang="pl-PL" sz="1800" i="1" dirty="0" smtClean="0">
                <a:solidFill>
                  <a:srgbClr val="006600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Total </a:t>
            </a:r>
            <a:r>
              <a:rPr lang="pl-PL" sz="1800" i="1" dirty="0" err="1" smtClean="0">
                <a:solidFill>
                  <a:srgbClr val="006600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Reflection</a:t>
            </a:r>
            <a:r>
              <a:rPr lang="pl-PL" sz="1800" dirty="0" smtClean="0">
                <a:solidFill>
                  <a:srgbClr val="006600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, ATR) </a:t>
            </a:r>
          </a:p>
          <a:p>
            <a:pPr marL="714375" lvl="1" indent="-266700" algn="l">
              <a:defRPr/>
            </a:pPr>
            <a:r>
              <a:rPr lang="pl-PL" sz="1800" b="1" dirty="0" smtClean="0">
                <a:solidFill>
                  <a:srgbClr val="006600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c) </a:t>
            </a:r>
            <a:r>
              <a:rPr lang="pl-PL" sz="1800" dirty="0" smtClean="0">
                <a:solidFill>
                  <a:srgbClr val="006600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rozproszone od niejednorodnych powierzchni (</a:t>
            </a:r>
            <a:r>
              <a:rPr lang="pl-PL" sz="1800" i="1" dirty="0" err="1" smtClean="0">
                <a:solidFill>
                  <a:srgbClr val="006600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Diffuse</a:t>
            </a:r>
            <a:r>
              <a:rPr lang="pl-PL" sz="1800" i="1" dirty="0" smtClean="0">
                <a:solidFill>
                  <a:srgbClr val="006600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pl-PL" sz="1800" i="1" dirty="0" err="1" smtClean="0">
                <a:solidFill>
                  <a:srgbClr val="006600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Reflectance</a:t>
            </a:r>
            <a:r>
              <a:rPr lang="pl-PL" sz="1800" i="1" dirty="0" smtClean="0">
                <a:solidFill>
                  <a:srgbClr val="006600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pl-PL" sz="1800" i="1" dirty="0" err="1" smtClean="0">
                <a:solidFill>
                  <a:srgbClr val="006600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Infrared</a:t>
            </a:r>
            <a:r>
              <a:rPr lang="pl-PL" sz="1800" i="1" dirty="0" smtClean="0">
                <a:solidFill>
                  <a:srgbClr val="006600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 Fourier </a:t>
            </a:r>
            <a:r>
              <a:rPr lang="pl-PL" sz="1800" i="1" dirty="0" err="1" smtClean="0">
                <a:solidFill>
                  <a:srgbClr val="006600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Transformed</a:t>
            </a:r>
            <a:r>
              <a:rPr lang="pl-PL" sz="1800" i="1" dirty="0" smtClean="0">
                <a:solidFill>
                  <a:srgbClr val="006600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r>
              <a:rPr lang="pl-PL" sz="1800" i="1" dirty="0" err="1" smtClean="0">
                <a:solidFill>
                  <a:srgbClr val="006600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Spectroscopy</a:t>
            </a:r>
            <a:r>
              <a:rPr lang="pl-PL" sz="1800" i="1" dirty="0" smtClean="0">
                <a:solidFill>
                  <a:srgbClr val="006600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,</a:t>
            </a:r>
            <a:r>
              <a:rPr lang="pl-PL" sz="1800" dirty="0" smtClean="0">
                <a:solidFill>
                  <a:srgbClr val="006600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 DRIFT)</a:t>
            </a:r>
            <a:endParaRPr lang="pl-PL" sz="2000" dirty="0" smtClean="0">
              <a:solidFill>
                <a:srgbClr val="006600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0" name="Picture 8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4099484"/>
            <a:ext cx="5976664" cy="2719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 – techniki odbiciowe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260648"/>
            <a:ext cx="2160240" cy="2652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041576"/>
            <a:ext cx="8717517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481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1680" y="908720"/>
            <a:ext cx="3672408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 – Przed pomiarem widma</a:t>
            </a:r>
          </a:p>
        </p:txBody>
      </p:sp>
      <p:sp>
        <p:nvSpPr>
          <p:cNvPr id="20" name="Text Box 6"/>
          <p:cNvSpPr txBox="1">
            <a:spLocks noChangeArrowheads="1"/>
          </p:cNvSpPr>
          <p:nvPr/>
        </p:nvSpPr>
        <p:spPr bwMode="auto">
          <a:xfrm>
            <a:off x="533400" y="1905000"/>
            <a:ext cx="5867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l-PL"/>
          </a:p>
        </p:txBody>
      </p:sp>
      <p:pic>
        <p:nvPicPr>
          <p:cNvPr id="21" name="Picture 1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1127125"/>
            <a:ext cx="3733800" cy="251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Text Box 17"/>
          <p:cNvSpPr txBox="1">
            <a:spLocks noChangeArrowheads="1"/>
          </p:cNvSpPr>
          <p:nvPr/>
        </p:nvSpPr>
        <p:spPr bwMode="auto">
          <a:xfrm>
            <a:off x="3635896" y="1628800"/>
            <a:ext cx="20162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pl-PL" sz="1800" dirty="0">
                <a:latin typeface="Tahoma" pitchFamily="34" charset="0"/>
                <a:cs typeface="Tahoma" pitchFamily="34" charset="0"/>
              </a:rPr>
              <a:t>Widmo tła tzw. „</a:t>
            </a:r>
            <a:r>
              <a:rPr lang="pl-PL" sz="1800" dirty="0" err="1">
                <a:latin typeface="Tahoma" pitchFamily="34" charset="0"/>
                <a:cs typeface="Tahoma" pitchFamily="34" charset="0"/>
              </a:rPr>
              <a:t>background</a:t>
            </a:r>
            <a:r>
              <a:rPr lang="pl-PL" sz="1800" dirty="0" smtClean="0">
                <a:latin typeface="Tahoma" pitchFamily="34" charset="0"/>
                <a:cs typeface="Tahoma" pitchFamily="34" charset="0"/>
              </a:rPr>
              <a:t>”</a:t>
            </a:r>
            <a:endParaRPr lang="pl-PL" sz="1800" dirty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3" name="Picture 1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4076700"/>
            <a:ext cx="3962400" cy="267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 Box 19"/>
          <p:cNvSpPr txBox="1">
            <a:spLocks noChangeArrowheads="1"/>
          </p:cNvSpPr>
          <p:nvPr/>
        </p:nvSpPr>
        <p:spPr bwMode="auto">
          <a:xfrm>
            <a:off x="3923928" y="4941168"/>
            <a:ext cx="302433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pl-PL" sz="1800" dirty="0">
                <a:latin typeface="Tahoma" pitchFamily="34" charset="0"/>
                <a:cs typeface="Tahoma" pitchFamily="34" charset="0"/>
              </a:rPr>
              <a:t>Tło + korekcja wpływu </a:t>
            </a:r>
            <a:r>
              <a:rPr lang="pl-PL" sz="1800" dirty="0" smtClean="0">
                <a:latin typeface="Tahoma" pitchFamily="34" charset="0"/>
                <a:cs typeface="Tahoma" pitchFamily="34" charset="0"/>
              </a:rPr>
              <a:t>atmosfery (H</a:t>
            </a:r>
            <a:r>
              <a:rPr lang="pl-PL" sz="1800" baseline="-25000" dirty="0" smtClean="0">
                <a:latin typeface="Tahoma" pitchFamily="34" charset="0"/>
                <a:cs typeface="Tahoma" pitchFamily="34" charset="0"/>
              </a:rPr>
              <a:t>2</a:t>
            </a:r>
            <a:r>
              <a:rPr lang="pl-PL" sz="1800" dirty="0" smtClean="0">
                <a:latin typeface="Tahoma" pitchFamily="34" charset="0"/>
                <a:cs typeface="Tahoma" pitchFamily="34" charset="0"/>
              </a:rPr>
              <a:t>O / CO</a:t>
            </a:r>
            <a:r>
              <a:rPr lang="pl-PL" sz="1800" baseline="-25000" dirty="0" smtClean="0">
                <a:latin typeface="Tahoma" pitchFamily="34" charset="0"/>
                <a:cs typeface="Tahoma" pitchFamily="34" charset="0"/>
              </a:rPr>
              <a:t>2</a:t>
            </a:r>
            <a:r>
              <a:rPr lang="pl-PL" sz="1800" dirty="0" smtClean="0">
                <a:latin typeface="Tahoma" pitchFamily="34" charset="0"/>
                <a:cs typeface="Tahoma" pitchFamily="34" charset="0"/>
              </a:rPr>
              <a:t>)</a:t>
            </a:r>
            <a:endParaRPr lang="pl-PL" sz="18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5" name="Text Box 23"/>
          <p:cNvSpPr txBox="1">
            <a:spLocks noChangeArrowheads="1"/>
          </p:cNvSpPr>
          <p:nvPr/>
        </p:nvSpPr>
        <p:spPr bwMode="auto">
          <a:xfrm>
            <a:off x="1000100" y="5786454"/>
            <a:ext cx="228601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pl-PL" sz="1200" dirty="0" smtClean="0">
                <a:solidFill>
                  <a:srgbClr val="0066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Pasmo od węglowodorów z powietrza</a:t>
            </a:r>
            <a:endParaRPr lang="pl-PL" sz="1200" dirty="0">
              <a:solidFill>
                <a:srgbClr val="0066CC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7" name="Text Box 23"/>
          <p:cNvSpPr txBox="1">
            <a:spLocks noChangeArrowheads="1"/>
          </p:cNvSpPr>
          <p:nvPr/>
        </p:nvSpPr>
        <p:spPr bwMode="auto">
          <a:xfrm>
            <a:off x="2339752" y="2852936"/>
            <a:ext cx="72008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pl-PL" sz="2000" dirty="0" smtClean="0">
                <a:solidFill>
                  <a:srgbClr val="0066CC"/>
                </a:solidFill>
                <a:latin typeface="Comic Sans MS" pitchFamily="66" charset="0"/>
              </a:rPr>
              <a:t>H</a:t>
            </a:r>
            <a:r>
              <a:rPr lang="pl-PL" sz="2000" baseline="-25000" dirty="0" smtClean="0">
                <a:solidFill>
                  <a:srgbClr val="0066CC"/>
                </a:solidFill>
                <a:latin typeface="Comic Sans MS" pitchFamily="66" charset="0"/>
              </a:rPr>
              <a:t>2</a:t>
            </a:r>
            <a:r>
              <a:rPr lang="pl-PL" sz="2000" dirty="0" smtClean="0">
                <a:solidFill>
                  <a:srgbClr val="0066CC"/>
                </a:solidFill>
                <a:latin typeface="Comic Sans MS" pitchFamily="66" charset="0"/>
              </a:rPr>
              <a:t>0</a:t>
            </a:r>
            <a:endParaRPr lang="pl-PL" sz="2000" dirty="0">
              <a:solidFill>
                <a:srgbClr val="0066CC"/>
              </a:solidFill>
              <a:latin typeface="Comic Sans MS" pitchFamily="66" charset="0"/>
            </a:endParaRPr>
          </a:p>
        </p:txBody>
      </p:sp>
      <p:sp>
        <p:nvSpPr>
          <p:cNvPr id="28" name="Text Box 23"/>
          <p:cNvSpPr txBox="1">
            <a:spLocks noChangeArrowheads="1"/>
          </p:cNvSpPr>
          <p:nvPr/>
        </p:nvSpPr>
        <p:spPr bwMode="auto">
          <a:xfrm>
            <a:off x="539552" y="2420888"/>
            <a:ext cx="72008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pl-PL" sz="2000" dirty="0" smtClean="0">
                <a:solidFill>
                  <a:srgbClr val="0066CC"/>
                </a:solidFill>
                <a:latin typeface="Comic Sans MS" pitchFamily="66" charset="0"/>
              </a:rPr>
              <a:t>H</a:t>
            </a:r>
            <a:r>
              <a:rPr lang="pl-PL" sz="2000" baseline="-25000" dirty="0" smtClean="0">
                <a:solidFill>
                  <a:srgbClr val="0066CC"/>
                </a:solidFill>
                <a:latin typeface="Comic Sans MS" pitchFamily="66" charset="0"/>
              </a:rPr>
              <a:t>2</a:t>
            </a:r>
            <a:r>
              <a:rPr lang="pl-PL" sz="2000" dirty="0" smtClean="0">
                <a:solidFill>
                  <a:srgbClr val="0066CC"/>
                </a:solidFill>
                <a:latin typeface="Comic Sans MS" pitchFamily="66" charset="0"/>
              </a:rPr>
              <a:t>0</a:t>
            </a:r>
            <a:endParaRPr lang="pl-PL" sz="2000" dirty="0">
              <a:solidFill>
                <a:srgbClr val="0066CC"/>
              </a:solidFill>
              <a:latin typeface="Comic Sans MS" pitchFamily="66" charset="0"/>
            </a:endParaRPr>
          </a:p>
        </p:txBody>
      </p:sp>
      <p:pic>
        <p:nvPicPr>
          <p:cNvPr id="71987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2312113"/>
            <a:ext cx="4076702" cy="2474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 – wpływ okienka</a:t>
            </a:r>
          </a:p>
        </p:txBody>
      </p:sp>
      <p:pic>
        <p:nvPicPr>
          <p:cNvPr id="7229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785794"/>
            <a:ext cx="4286280" cy="5994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" name="Picture 18"/>
          <p:cNvPicPr>
            <a:picLocks noChangeAspect="1" noChangeArrowheads="1"/>
          </p:cNvPicPr>
          <p:nvPr/>
        </p:nvPicPr>
        <p:blipFill>
          <a:blip r:embed="rId4" cstate="print"/>
          <a:srcRect r="-5591"/>
          <a:stretch>
            <a:fillRect/>
          </a:stretch>
        </p:blipFill>
        <p:spPr bwMode="auto">
          <a:xfrm>
            <a:off x="2643174" y="1071546"/>
            <a:ext cx="2571768" cy="1546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1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06" y="1071546"/>
            <a:ext cx="2515399" cy="1519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" name="Strzałka w prawo 48"/>
          <p:cNvSpPr/>
          <p:nvPr/>
        </p:nvSpPr>
        <p:spPr bwMode="auto">
          <a:xfrm rot="7000649">
            <a:off x="1291441" y="1728828"/>
            <a:ext cx="846078" cy="169577"/>
          </a:xfrm>
          <a:prstGeom prst="rightArrow">
            <a:avLst/>
          </a:prstGeom>
          <a:solidFill>
            <a:srgbClr val="0066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0" name="Strzałka w prawo 49"/>
          <p:cNvSpPr/>
          <p:nvPr/>
        </p:nvSpPr>
        <p:spPr bwMode="auto">
          <a:xfrm rot="4241541">
            <a:off x="1582772" y="1699789"/>
            <a:ext cx="846078" cy="169577"/>
          </a:xfrm>
          <a:prstGeom prst="rightArrow">
            <a:avLst/>
          </a:prstGeom>
          <a:solidFill>
            <a:srgbClr val="0066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1" name="Strzałka w prawo 50"/>
          <p:cNvSpPr/>
          <p:nvPr/>
        </p:nvSpPr>
        <p:spPr bwMode="auto">
          <a:xfrm rot="4241541">
            <a:off x="3225846" y="1414039"/>
            <a:ext cx="846078" cy="169577"/>
          </a:xfrm>
          <a:prstGeom prst="rightArrow">
            <a:avLst/>
          </a:prstGeom>
          <a:solidFill>
            <a:srgbClr val="0066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graphicFrame>
        <p:nvGraphicFramePr>
          <p:cNvPr id="52" name="Group 329"/>
          <p:cNvGraphicFramePr>
            <a:graphicFrameLocks noGrp="1"/>
          </p:cNvGraphicFramePr>
          <p:nvPr/>
        </p:nvGraphicFramePr>
        <p:xfrm>
          <a:off x="285720" y="2714620"/>
          <a:ext cx="4518026" cy="3932238"/>
        </p:xfrm>
        <a:graphic>
          <a:graphicData uri="http://schemas.openxmlformats.org/drawingml/2006/table">
            <a:tbl>
              <a:tblPr/>
              <a:tblGrid>
                <a:gridCol w="2205038"/>
                <a:gridCol w="2312988"/>
              </a:tblGrid>
              <a:tr h="5794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Materiał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Rozpuszczalność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g/100g H</a:t>
                      </a:r>
                      <a:r>
                        <a:rPr kumimoji="0" lang="en-US" sz="1200" b="1" i="0" u="none" strike="noStrike" cap="none" normalizeH="0" baseline="-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 (20°C)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NaCl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36,0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KBr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65,2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KCl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34,7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CsI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160,0 (61°C)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CaF</a:t>
                      </a:r>
                      <a:r>
                        <a:rPr kumimoji="0" lang="en-US" sz="1400" b="1" i="0" u="none" strike="noStrike" cap="none" normalizeH="0" baseline="-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1,5 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·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r>
                        <a:rPr kumimoji="0" lang="en-US" sz="14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-3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BaF</a:t>
                      </a:r>
                      <a:r>
                        <a:rPr kumimoji="0" lang="en-US" sz="1400" b="1" i="0" u="none" strike="noStrike" cap="none" normalizeH="0" baseline="-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0,12  (25°C)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AgCl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8,9 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·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r>
                        <a:rPr kumimoji="0" lang="en-US" sz="14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-5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(10°C)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AgBr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 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·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r>
                        <a:rPr kumimoji="0" lang="en-US" sz="14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-5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ZnS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nierozpuszczalny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ZnSe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nierozpuszczalny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Polietylen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nierozpuszczalny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 – Parametry pomiaru</a:t>
            </a:r>
          </a:p>
        </p:txBody>
      </p:sp>
      <p:sp>
        <p:nvSpPr>
          <p:cNvPr id="13" name="pole tekstowe 26"/>
          <p:cNvSpPr txBox="1">
            <a:spLocks noChangeArrowheads="1"/>
          </p:cNvSpPr>
          <p:nvPr/>
        </p:nvSpPr>
        <p:spPr bwMode="auto">
          <a:xfrm>
            <a:off x="214282" y="1857364"/>
            <a:ext cx="8505855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pl-PL" b="1" u="sng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Pomiar standardowy widma IR techniką transmisyjną</a:t>
            </a:r>
          </a:p>
          <a:p>
            <a:pPr algn="l"/>
            <a:endParaRPr lang="pl-PL" dirty="0">
              <a:latin typeface="Tahoma" pitchFamily="34" charset="0"/>
              <a:cs typeface="Tahoma" pitchFamily="34" charset="0"/>
            </a:endParaRPr>
          </a:p>
          <a:p>
            <a:pPr algn="l"/>
            <a:r>
              <a:rPr lang="pl-PL" dirty="0">
                <a:latin typeface="Tahoma" pitchFamily="34" charset="0"/>
                <a:cs typeface="Tahoma" pitchFamily="34" charset="0"/>
              </a:rPr>
              <a:t>Zakres pomiarowy:	4000 – 400 cm</a:t>
            </a:r>
            <a:r>
              <a:rPr lang="pl-PL" baseline="30000" dirty="0">
                <a:latin typeface="Tahoma" pitchFamily="34" charset="0"/>
                <a:cs typeface="Tahoma" pitchFamily="34" charset="0"/>
              </a:rPr>
              <a:t>-1</a:t>
            </a:r>
          </a:p>
          <a:p>
            <a:pPr algn="l"/>
            <a:r>
              <a:rPr lang="pl-PL" dirty="0">
                <a:latin typeface="Tahoma" pitchFamily="34" charset="0"/>
                <a:cs typeface="Tahoma" pitchFamily="34" charset="0"/>
              </a:rPr>
              <a:t>Rozdzielczość:	4 cm</a:t>
            </a:r>
            <a:r>
              <a:rPr lang="pl-PL" baseline="30000" dirty="0">
                <a:latin typeface="Tahoma" pitchFamily="34" charset="0"/>
                <a:cs typeface="Tahoma" pitchFamily="34" charset="0"/>
              </a:rPr>
              <a:t>-1</a:t>
            </a:r>
            <a:endParaRPr lang="pl-PL" dirty="0">
              <a:latin typeface="Tahoma" pitchFamily="34" charset="0"/>
              <a:cs typeface="Tahoma" pitchFamily="34" charset="0"/>
            </a:endParaRPr>
          </a:p>
          <a:p>
            <a:pPr algn="l"/>
            <a:r>
              <a:rPr lang="pl-PL" dirty="0">
                <a:latin typeface="Tahoma" pitchFamily="34" charset="0"/>
                <a:cs typeface="Tahoma" pitchFamily="34" charset="0"/>
              </a:rPr>
              <a:t>Ilość </a:t>
            </a:r>
            <a:r>
              <a:rPr lang="pl-PL" dirty="0" err="1">
                <a:latin typeface="Tahoma" pitchFamily="34" charset="0"/>
                <a:cs typeface="Tahoma" pitchFamily="34" charset="0"/>
              </a:rPr>
              <a:t>skanów</a:t>
            </a:r>
            <a:r>
              <a:rPr lang="pl-PL" dirty="0">
                <a:latin typeface="Tahoma" pitchFamily="34" charset="0"/>
                <a:cs typeface="Tahoma" pitchFamily="34" charset="0"/>
              </a:rPr>
              <a:t>:	</a:t>
            </a:r>
            <a:r>
              <a:rPr lang="pl-PL" dirty="0" smtClean="0">
                <a:latin typeface="Tahoma" pitchFamily="34" charset="0"/>
                <a:cs typeface="Tahoma" pitchFamily="34" charset="0"/>
              </a:rPr>
              <a:t>32</a:t>
            </a:r>
          </a:p>
          <a:p>
            <a:pPr algn="l"/>
            <a:endParaRPr lang="pl-PL" dirty="0">
              <a:latin typeface="Tahoma" pitchFamily="34" charset="0"/>
              <a:cs typeface="Tahoma" pitchFamily="34" charset="0"/>
            </a:endParaRPr>
          </a:p>
          <a:p>
            <a:pPr algn="l"/>
            <a:r>
              <a:rPr lang="pl-PL" b="1" u="sng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Przykładowy opis widma IR z publikacji</a:t>
            </a:r>
          </a:p>
          <a:p>
            <a:pPr algn="l"/>
            <a:endParaRPr lang="pl-PL" b="1" u="sng" dirty="0" smtClean="0">
              <a:latin typeface="Tahoma" pitchFamily="34" charset="0"/>
              <a:cs typeface="Tahoma" pitchFamily="34" charset="0"/>
            </a:endParaRPr>
          </a:p>
          <a:p>
            <a:pPr lvl="0" algn="l"/>
            <a:r>
              <a:rPr lang="en-US" dirty="0" smtClean="0">
                <a:latin typeface="Arial" pitchFamily="34" charset="0"/>
                <a:cs typeface="Arial" pitchFamily="34" charset="0"/>
              </a:rPr>
              <a:t>IR (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KBr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): </a:t>
            </a:r>
            <a:r>
              <a:rPr lang="en-US" dirty="0" smtClean="0"/>
              <a:t>ν</a:t>
            </a:r>
            <a:r>
              <a:rPr lang="pl-PL" dirty="0" smtClean="0"/>
              <a:t>/</a:t>
            </a:r>
            <a:r>
              <a:rPr lang="pl-PL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cm</a:t>
            </a:r>
            <a:r>
              <a:rPr lang="pl-PL" baseline="300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-1</a:t>
            </a:r>
            <a:r>
              <a:rPr lang="pl-PL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3337, 1741,1547, 1424,</a:t>
            </a:r>
            <a:r>
              <a:rPr lang="pl-PL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1228, 1199, 1176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 – wpływ rozpuszczalnika</a:t>
            </a:r>
          </a:p>
        </p:txBody>
      </p:sp>
      <p:sp>
        <p:nvSpPr>
          <p:cNvPr id="8" name="Text Box 71"/>
          <p:cNvSpPr txBox="1">
            <a:spLocks noChangeArrowheads="1"/>
          </p:cNvSpPr>
          <p:nvPr/>
        </p:nvSpPr>
        <p:spPr bwMode="auto">
          <a:xfrm>
            <a:off x="5729288" y="1460500"/>
            <a:ext cx="8588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l-PL" b="1" dirty="0">
                <a:latin typeface="Tahoma" pitchFamily="34" charset="0"/>
                <a:cs typeface="Tahoma" pitchFamily="34" charset="0"/>
              </a:rPr>
              <a:t>CCl</a:t>
            </a:r>
            <a:r>
              <a:rPr lang="pl-PL" b="1" baseline="-25000" dirty="0">
                <a:latin typeface="Tahoma" pitchFamily="34" charset="0"/>
                <a:cs typeface="Tahoma" pitchFamily="34" charset="0"/>
              </a:rPr>
              <a:t>4</a:t>
            </a:r>
          </a:p>
        </p:txBody>
      </p:sp>
      <p:sp>
        <p:nvSpPr>
          <p:cNvPr id="10" name="Text Box 72"/>
          <p:cNvSpPr txBox="1">
            <a:spLocks noChangeArrowheads="1"/>
          </p:cNvSpPr>
          <p:nvPr/>
        </p:nvSpPr>
        <p:spPr bwMode="auto">
          <a:xfrm>
            <a:off x="5802313" y="3476625"/>
            <a:ext cx="10747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l-PL" b="1">
                <a:latin typeface="Tahoma" pitchFamily="34" charset="0"/>
                <a:cs typeface="Tahoma" pitchFamily="34" charset="0"/>
              </a:rPr>
              <a:t>CDCl</a:t>
            </a:r>
            <a:r>
              <a:rPr lang="pl-PL" b="1" baseline="-25000">
                <a:latin typeface="Tahoma" pitchFamily="34" charset="0"/>
                <a:cs typeface="Tahoma" pitchFamily="34" charset="0"/>
              </a:rPr>
              <a:t>3</a:t>
            </a:r>
          </a:p>
        </p:txBody>
      </p:sp>
      <p:sp>
        <p:nvSpPr>
          <p:cNvPr id="11" name="Text Box 73"/>
          <p:cNvSpPr txBox="1">
            <a:spLocks noChangeArrowheads="1"/>
          </p:cNvSpPr>
          <p:nvPr/>
        </p:nvSpPr>
        <p:spPr bwMode="auto">
          <a:xfrm>
            <a:off x="5873750" y="5492750"/>
            <a:ext cx="1219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l-PL" b="1">
                <a:latin typeface="Tahoma" pitchFamily="34" charset="0"/>
                <a:cs typeface="Tahoma" pitchFamily="34" charset="0"/>
              </a:rPr>
              <a:t>CHCl</a:t>
            </a:r>
            <a:r>
              <a:rPr lang="pl-PL" b="1" baseline="-25000">
                <a:latin typeface="Tahoma" pitchFamily="34" charset="0"/>
                <a:cs typeface="Tahoma" pitchFamily="34" charset="0"/>
              </a:rPr>
              <a:t>3</a:t>
            </a:r>
          </a:p>
        </p:txBody>
      </p:sp>
      <p:grpSp>
        <p:nvGrpSpPr>
          <p:cNvPr id="15" name="Group 312"/>
          <p:cNvGrpSpPr>
            <a:grpSpLocks/>
          </p:cNvGrpSpPr>
          <p:nvPr/>
        </p:nvGrpSpPr>
        <p:grpSpPr bwMode="auto">
          <a:xfrm>
            <a:off x="900113" y="1125538"/>
            <a:ext cx="4248150" cy="5616575"/>
            <a:chOff x="158" y="436"/>
            <a:chExt cx="2676" cy="3538"/>
          </a:xfrm>
        </p:grpSpPr>
        <p:grpSp>
          <p:nvGrpSpPr>
            <p:cNvPr id="16" name="Group 148"/>
            <p:cNvGrpSpPr>
              <a:grpSpLocks/>
            </p:cNvGrpSpPr>
            <p:nvPr/>
          </p:nvGrpSpPr>
          <p:grpSpPr bwMode="auto">
            <a:xfrm>
              <a:off x="158" y="383"/>
              <a:ext cx="2662" cy="1066"/>
              <a:chOff x="1447" y="528"/>
              <a:chExt cx="2417" cy="1066"/>
            </a:xfrm>
          </p:grpSpPr>
          <p:sp>
            <p:nvSpPr>
              <p:cNvPr id="166" name="Line 78"/>
              <p:cNvSpPr>
                <a:spLocks noChangeShapeType="1"/>
              </p:cNvSpPr>
              <p:nvPr/>
            </p:nvSpPr>
            <p:spPr bwMode="auto">
              <a:xfrm>
                <a:off x="1693" y="1455"/>
                <a:ext cx="2141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" name="Line 79"/>
              <p:cNvSpPr>
                <a:spLocks noChangeShapeType="1"/>
              </p:cNvSpPr>
              <p:nvPr/>
            </p:nvSpPr>
            <p:spPr bwMode="auto">
              <a:xfrm>
                <a:off x="1693" y="1455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" name="Line 80"/>
              <p:cNvSpPr>
                <a:spLocks noChangeShapeType="1"/>
              </p:cNvSpPr>
              <p:nvPr/>
            </p:nvSpPr>
            <p:spPr bwMode="auto">
              <a:xfrm>
                <a:off x="1775" y="1455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" name="Line 81"/>
              <p:cNvSpPr>
                <a:spLocks noChangeShapeType="1"/>
              </p:cNvSpPr>
              <p:nvPr/>
            </p:nvSpPr>
            <p:spPr bwMode="auto">
              <a:xfrm>
                <a:off x="1858" y="1455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" name="Line 82"/>
              <p:cNvSpPr>
                <a:spLocks noChangeShapeType="1"/>
              </p:cNvSpPr>
              <p:nvPr/>
            </p:nvSpPr>
            <p:spPr bwMode="auto">
              <a:xfrm>
                <a:off x="1938" y="1455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" name="Line 83"/>
              <p:cNvSpPr>
                <a:spLocks noChangeShapeType="1"/>
              </p:cNvSpPr>
              <p:nvPr/>
            </p:nvSpPr>
            <p:spPr bwMode="auto">
              <a:xfrm>
                <a:off x="2020" y="1455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" name="Line 84"/>
              <p:cNvSpPr>
                <a:spLocks noChangeShapeType="1"/>
              </p:cNvSpPr>
              <p:nvPr/>
            </p:nvSpPr>
            <p:spPr bwMode="auto">
              <a:xfrm>
                <a:off x="2103" y="1455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" name="Line 85"/>
              <p:cNvSpPr>
                <a:spLocks noChangeShapeType="1"/>
              </p:cNvSpPr>
              <p:nvPr/>
            </p:nvSpPr>
            <p:spPr bwMode="auto">
              <a:xfrm>
                <a:off x="2186" y="1455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" name="Line 86"/>
              <p:cNvSpPr>
                <a:spLocks noChangeShapeType="1"/>
              </p:cNvSpPr>
              <p:nvPr/>
            </p:nvSpPr>
            <p:spPr bwMode="auto">
              <a:xfrm>
                <a:off x="2269" y="1455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" name="Line 87"/>
              <p:cNvSpPr>
                <a:spLocks noChangeShapeType="1"/>
              </p:cNvSpPr>
              <p:nvPr/>
            </p:nvSpPr>
            <p:spPr bwMode="auto">
              <a:xfrm>
                <a:off x="2348" y="1455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" name="Line 88"/>
              <p:cNvSpPr>
                <a:spLocks noChangeShapeType="1"/>
              </p:cNvSpPr>
              <p:nvPr/>
            </p:nvSpPr>
            <p:spPr bwMode="auto">
              <a:xfrm>
                <a:off x="2431" y="1455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" name="Line 89"/>
              <p:cNvSpPr>
                <a:spLocks noChangeShapeType="1"/>
              </p:cNvSpPr>
              <p:nvPr/>
            </p:nvSpPr>
            <p:spPr bwMode="auto">
              <a:xfrm>
                <a:off x="2514" y="1455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" name="Line 90"/>
              <p:cNvSpPr>
                <a:spLocks noChangeShapeType="1"/>
              </p:cNvSpPr>
              <p:nvPr/>
            </p:nvSpPr>
            <p:spPr bwMode="auto">
              <a:xfrm>
                <a:off x="2597" y="1455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9" name="Line 91"/>
              <p:cNvSpPr>
                <a:spLocks noChangeShapeType="1"/>
              </p:cNvSpPr>
              <p:nvPr/>
            </p:nvSpPr>
            <p:spPr bwMode="auto">
              <a:xfrm>
                <a:off x="2680" y="1455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0" name="Line 92"/>
              <p:cNvSpPr>
                <a:spLocks noChangeShapeType="1"/>
              </p:cNvSpPr>
              <p:nvPr/>
            </p:nvSpPr>
            <p:spPr bwMode="auto">
              <a:xfrm>
                <a:off x="2763" y="1455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1" name="Line 93"/>
              <p:cNvSpPr>
                <a:spLocks noChangeShapeType="1"/>
              </p:cNvSpPr>
              <p:nvPr/>
            </p:nvSpPr>
            <p:spPr bwMode="auto">
              <a:xfrm>
                <a:off x="2846" y="1455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2" name="Line 94"/>
              <p:cNvSpPr>
                <a:spLocks noChangeShapeType="1"/>
              </p:cNvSpPr>
              <p:nvPr/>
            </p:nvSpPr>
            <p:spPr bwMode="auto">
              <a:xfrm>
                <a:off x="2925" y="1455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3" name="Line 95"/>
              <p:cNvSpPr>
                <a:spLocks noChangeShapeType="1"/>
              </p:cNvSpPr>
              <p:nvPr/>
            </p:nvSpPr>
            <p:spPr bwMode="auto">
              <a:xfrm>
                <a:off x="3008" y="1455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" name="Line 96"/>
              <p:cNvSpPr>
                <a:spLocks noChangeShapeType="1"/>
              </p:cNvSpPr>
              <p:nvPr/>
            </p:nvSpPr>
            <p:spPr bwMode="auto">
              <a:xfrm>
                <a:off x="3091" y="1455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5" name="Line 97"/>
              <p:cNvSpPr>
                <a:spLocks noChangeShapeType="1"/>
              </p:cNvSpPr>
              <p:nvPr/>
            </p:nvSpPr>
            <p:spPr bwMode="auto">
              <a:xfrm>
                <a:off x="3174" y="1455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6" name="Line 98"/>
              <p:cNvSpPr>
                <a:spLocks noChangeShapeType="1"/>
              </p:cNvSpPr>
              <p:nvPr/>
            </p:nvSpPr>
            <p:spPr bwMode="auto">
              <a:xfrm>
                <a:off x="3257" y="1455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7" name="Line 99"/>
              <p:cNvSpPr>
                <a:spLocks noChangeShapeType="1"/>
              </p:cNvSpPr>
              <p:nvPr/>
            </p:nvSpPr>
            <p:spPr bwMode="auto">
              <a:xfrm>
                <a:off x="3340" y="1455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8" name="Line 100"/>
              <p:cNvSpPr>
                <a:spLocks noChangeShapeType="1"/>
              </p:cNvSpPr>
              <p:nvPr/>
            </p:nvSpPr>
            <p:spPr bwMode="auto">
              <a:xfrm>
                <a:off x="3423" y="1455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9" name="Line 101"/>
              <p:cNvSpPr>
                <a:spLocks noChangeShapeType="1"/>
              </p:cNvSpPr>
              <p:nvPr/>
            </p:nvSpPr>
            <p:spPr bwMode="auto">
              <a:xfrm>
                <a:off x="3506" y="1455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0" name="Line 102"/>
              <p:cNvSpPr>
                <a:spLocks noChangeShapeType="1"/>
              </p:cNvSpPr>
              <p:nvPr/>
            </p:nvSpPr>
            <p:spPr bwMode="auto">
              <a:xfrm>
                <a:off x="3585" y="1455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1" name="Line 103"/>
              <p:cNvSpPr>
                <a:spLocks noChangeShapeType="1"/>
              </p:cNvSpPr>
              <p:nvPr/>
            </p:nvSpPr>
            <p:spPr bwMode="auto">
              <a:xfrm>
                <a:off x="3668" y="1455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2" name="Line 104"/>
              <p:cNvSpPr>
                <a:spLocks noChangeShapeType="1"/>
              </p:cNvSpPr>
              <p:nvPr/>
            </p:nvSpPr>
            <p:spPr bwMode="auto">
              <a:xfrm>
                <a:off x="3751" y="1455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3" name="Line 105"/>
              <p:cNvSpPr>
                <a:spLocks noChangeShapeType="1"/>
              </p:cNvSpPr>
              <p:nvPr/>
            </p:nvSpPr>
            <p:spPr bwMode="auto">
              <a:xfrm>
                <a:off x="3834" y="1455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4" name="Line 106"/>
              <p:cNvSpPr>
                <a:spLocks noChangeShapeType="1"/>
              </p:cNvSpPr>
              <p:nvPr/>
            </p:nvSpPr>
            <p:spPr bwMode="auto">
              <a:xfrm flipV="1">
                <a:off x="1693" y="573"/>
                <a:ext cx="1" cy="882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5" name="Line 107"/>
              <p:cNvSpPr>
                <a:spLocks noChangeShapeType="1"/>
              </p:cNvSpPr>
              <p:nvPr/>
            </p:nvSpPr>
            <p:spPr bwMode="auto">
              <a:xfrm flipH="1">
                <a:off x="1677" y="1455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6" name="Line 108"/>
              <p:cNvSpPr>
                <a:spLocks noChangeShapeType="1"/>
              </p:cNvSpPr>
              <p:nvPr/>
            </p:nvSpPr>
            <p:spPr bwMode="auto">
              <a:xfrm flipH="1">
                <a:off x="1677" y="1409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7" name="Line 109"/>
              <p:cNvSpPr>
                <a:spLocks noChangeShapeType="1"/>
              </p:cNvSpPr>
              <p:nvPr/>
            </p:nvSpPr>
            <p:spPr bwMode="auto">
              <a:xfrm flipH="1">
                <a:off x="1677" y="1368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8" name="Line 110"/>
              <p:cNvSpPr>
                <a:spLocks noChangeShapeType="1"/>
              </p:cNvSpPr>
              <p:nvPr/>
            </p:nvSpPr>
            <p:spPr bwMode="auto">
              <a:xfrm flipH="1">
                <a:off x="1677" y="1323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9" name="Line 111"/>
              <p:cNvSpPr>
                <a:spLocks noChangeShapeType="1"/>
              </p:cNvSpPr>
              <p:nvPr/>
            </p:nvSpPr>
            <p:spPr bwMode="auto">
              <a:xfrm flipH="1">
                <a:off x="1677" y="1277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0" name="Line 112"/>
              <p:cNvSpPr>
                <a:spLocks noChangeShapeType="1"/>
              </p:cNvSpPr>
              <p:nvPr/>
            </p:nvSpPr>
            <p:spPr bwMode="auto">
              <a:xfrm flipH="1">
                <a:off x="1677" y="1232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1" name="Line 113"/>
              <p:cNvSpPr>
                <a:spLocks noChangeShapeType="1"/>
              </p:cNvSpPr>
              <p:nvPr/>
            </p:nvSpPr>
            <p:spPr bwMode="auto">
              <a:xfrm flipH="1">
                <a:off x="1677" y="1191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2" name="Line 114"/>
              <p:cNvSpPr>
                <a:spLocks noChangeShapeType="1"/>
              </p:cNvSpPr>
              <p:nvPr/>
            </p:nvSpPr>
            <p:spPr bwMode="auto">
              <a:xfrm flipH="1">
                <a:off x="1677" y="1146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3" name="Line 115"/>
              <p:cNvSpPr>
                <a:spLocks noChangeShapeType="1"/>
              </p:cNvSpPr>
              <p:nvPr/>
            </p:nvSpPr>
            <p:spPr bwMode="auto">
              <a:xfrm flipH="1">
                <a:off x="1677" y="1100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4" name="Line 116"/>
              <p:cNvSpPr>
                <a:spLocks noChangeShapeType="1"/>
              </p:cNvSpPr>
              <p:nvPr/>
            </p:nvSpPr>
            <p:spPr bwMode="auto">
              <a:xfrm flipH="1">
                <a:off x="1677" y="1059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" name="Line 117"/>
              <p:cNvSpPr>
                <a:spLocks noChangeShapeType="1"/>
              </p:cNvSpPr>
              <p:nvPr/>
            </p:nvSpPr>
            <p:spPr bwMode="auto">
              <a:xfrm flipH="1">
                <a:off x="1677" y="1014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6" name="Line 118"/>
              <p:cNvSpPr>
                <a:spLocks noChangeShapeType="1"/>
              </p:cNvSpPr>
              <p:nvPr/>
            </p:nvSpPr>
            <p:spPr bwMode="auto">
              <a:xfrm flipH="1">
                <a:off x="1677" y="968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7" name="Line 119"/>
              <p:cNvSpPr>
                <a:spLocks noChangeShapeType="1"/>
              </p:cNvSpPr>
              <p:nvPr/>
            </p:nvSpPr>
            <p:spPr bwMode="auto">
              <a:xfrm flipH="1">
                <a:off x="1677" y="927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8" name="Line 120"/>
              <p:cNvSpPr>
                <a:spLocks noChangeShapeType="1"/>
              </p:cNvSpPr>
              <p:nvPr/>
            </p:nvSpPr>
            <p:spPr bwMode="auto">
              <a:xfrm flipH="1">
                <a:off x="1677" y="882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9" name="Line 121"/>
              <p:cNvSpPr>
                <a:spLocks noChangeShapeType="1"/>
              </p:cNvSpPr>
              <p:nvPr/>
            </p:nvSpPr>
            <p:spPr bwMode="auto">
              <a:xfrm flipH="1">
                <a:off x="1677" y="837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0" name="Line 122"/>
              <p:cNvSpPr>
                <a:spLocks noChangeShapeType="1"/>
              </p:cNvSpPr>
              <p:nvPr/>
            </p:nvSpPr>
            <p:spPr bwMode="auto">
              <a:xfrm flipH="1">
                <a:off x="1677" y="791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1" name="Line 123"/>
              <p:cNvSpPr>
                <a:spLocks noChangeShapeType="1"/>
              </p:cNvSpPr>
              <p:nvPr/>
            </p:nvSpPr>
            <p:spPr bwMode="auto">
              <a:xfrm flipH="1">
                <a:off x="1677" y="750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2" name="Line 124"/>
              <p:cNvSpPr>
                <a:spLocks noChangeShapeType="1"/>
              </p:cNvSpPr>
              <p:nvPr/>
            </p:nvSpPr>
            <p:spPr bwMode="auto">
              <a:xfrm flipH="1">
                <a:off x="1677" y="705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3" name="Line 125"/>
              <p:cNvSpPr>
                <a:spLocks noChangeShapeType="1"/>
              </p:cNvSpPr>
              <p:nvPr/>
            </p:nvSpPr>
            <p:spPr bwMode="auto">
              <a:xfrm flipH="1">
                <a:off x="1677" y="659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4" name="Line 126"/>
              <p:cNvSpPr>
                <a:spLocks noChangeShapeType="1"/>
              </p:cNvSpPr>
              <p:nvPr/>
            </p:nvSpPr>
            <p:spPr bwMode="auto">
              <a:xfrm flipH="1">
                <a:off x="1677" y="618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5" name="Line 127"/>
              <p:cNvSpPr>
                <a:spLocks noChangeShapeType="1"/>
              </p:cNvSpPr>
              <p:nvPr/>
            </p:nvSpPr>
            <p:spPr bwMode="auto">
              <a:xfrm flipH="1">
                <a:off x="1677" y="573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6" name="Rectangle 128"/>
              <p:cNvSpPr>
                <a:spLocks noChangeArrowheads="1"/>
              </p:cNvSpPr>
              <p:nvPr/>
            </p:nvSpPr>
            <p:spPr bwMode="auto">
              <a:xfrm>
                <a:off x="1612" y="1485"/>
                <a:ext cx="12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4000,0</a:t>
                </a:r>
                <a:endParaRPr lang="pl-PL"/>
              </a:p>
            </p:txBody>
          </p:sp>
          <p:sp>
            <p:nvSpPr>
              <p:cNvPr id="217" name="Rectangle 129"/>
              <p:cNvSpPr>
                <a:spLocks noChangeArrowheads="1"/>
              </p:cNvSpPr>
              <p:nvPr/>
            </p:nvSpPr>
            <p:spPr bwMode="auto">
              <a:xfrm>
                <a:off x="2041" y="1485"/>
                <a:ext cx="87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3000</a:t>
                </a:r>
                <a:endParaRPr lang="pl-PL"/>
              </a:p>
            </p:txBody>
          </p:sp>
          <p:sp>
            <p:nvSpPr>
              <p:cNvPr id="218" name="Rectangle 130"/>
              <p:cNvSpPr>
                <a:spLocks noChangeArrowheads="1"/>
              </p:cNvSpPr>
              <p:nvPr/>
            </p:nvSpPr>
            <p:spPr bwMode="auto">
              <a:xfrm>
                <a:off x="2452" y="1485"/>
                <a:ext cx="87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2000</a:t>
                </a:r>
                <a:endParaRPr lang="pl-PL"/>
              </a:p>
            </p:txBody>
          </p:sp>
          <p:sp>
            <p:nvSpPr>
              <p:cNvPr id="219" name="Rectangle 131"/>
              <p:cNvSpPr>
                <a:spLocks noChangeArrowheads="1"/>
              </p:cNvSpPr>
              <p:nvPr/>
            </p:nvSpPr>
            <p:spPr bwMode="auto">
              <a:xfrm>
                <a:off x="2863" y="1485"/>
                <a:ext cx="88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1500</a:t>
                </a:r>
                <a:endParaRPr lang="pl-PL"/>
              </a:p>
            </p:txBody>
          </p:sp>
          <p:sp>
            <p:nvSpPr>
              <p:cNvPr id="220" name="Rectangle 132"/>
              <p:cNvSpPr>
                <a:spLocks noChangeArrowheads="1"/>
              </p:cNvSpPr>
              <p:nvPr/>
            </p:nvSpPr>
            <p:spPr bwMode="auto">
              <a:xfrm>
                <a:off x="3278" y="1485"/>
                <a:ext cx="88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1000</a:t>
                </a:r>
                <a:endParaRPr lang="pl-PL"/>
              </a:p>
            </p:txBody>
          </p:sp>
          <p:sp>
            <p:nvSpPr>
              <p:cNvPr id="221" name="Rectangle 133"/>
              <p:cNvSpPr>
                <a:spLocks noChangeArrowheads="1"/>
              </p:cNvSpPr>
              <p:nvPr/>
            </p:nvSpPr>
            <p:spPr bwMode="auto">
              <a:xfrm>
                <a:off x="3766" y="1485"/>
                <a:ext cx="98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400,0</a:t>
                </a:r>
                <a:endParaRPr lang="pl-PL"/>
              </a:p>
            </p:txBody>
          </p:sp>
          <p:sp>
            <p:nvSpPr>
              <p:cNvPr id="222" name="Rectangle 134"/>
              <p:cNvSpPr>
                <a:spLocks noChangeArrowheads="1"/>
              </p:cNvSpPr>
              <p:nvPr/>
            </p:nvSpPr>
            <p:spPr bwMode="auto">
              <a:xfrm>
                <a:off x="1553" y="1410"/>
                <a:ext cx="77" cy="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0,00</a:t>
                </a:r>
                <a:endParaRPr lang="pl-PL"/>
              </a:p>
            </p:txBody>
          </p:sp>
          <p:sp>
            <p:nvSpPr>
              <p:cNvPr id="223" name="Rectangle 135"/>
              <p:cNvSpPr>
                <a:spLocks noChangeArrowheads="1"/>
              </p:cNvSpPr>
              <p:nvPr/>
            </p:nvSpPr>
            <p:spPr bwMode="auto">
              <a:xfrm>
                <a:off x="1553" y="1323"/>
                <a:ext cx="77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10,0</a:t>
                </a:r>
                <a:endParaRPr lang="pl-PL"/>
              </a:p>
            </p:txBody>
          </p:sp>
          <p:sp>
            <p:nvSpPr>
              <p:cNvPr id="224" name="Rectangle 136"/>
              <p:cNvSpPr>
                <a:spLocks noChangeArrowheads="1"/>
              </p:cNvSpPr>
              <p:nvPr/>
            </p:nvSpPr>
            <p:spPr bwMode="auto">
              <a:xfrm>
                <a:off x="1553" y="1232"/>
                <a:ext cx="77" cy="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20,0</a:t>
                </a:r>
                <a:endParaRPr lang="pl-PL"/>
              </a:p>
            </p:txBody>
          </p:sp>
          <p:sp>
            <p:nvSpPr>
              <p:cNvPr id="225" name="Rectangle 137"/>
              <p:cNvSpPr>
                <a:spLocks noChangeArrowheads="1"/>
              </p:cNvSpPr>
              <p:nvPr/>
            </p:nvSpPr>
            <p:spPr bwMode="auto">
              <a:xfrm>
                <a:off x="1553" y="1146"/>
                <a:ext cx="77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30,0</a:t>
                </a:r>
                <a:endParaRPr lang="pl-PL"/>
              </a:p>
            </p:txBody>
          </p:sp>
          <p:sp>
            <p:nvSpPr>
              <p:cNvPr id="226" name="Rectangle 138"/>
              <p:cNvSpPr>
                <a:spLocks noChangeArrowheads="1"/>
              </p:cNvSpPr>
              <p:nvPr/>
            </p:nvSpPr>
            <p:spPr bwMode="auto">
              <a:xfrm>
                <a:off x="1553" y="1055"/>
                <a:ext cx="77" cy="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40,0</a:t>
                </a:r>
                <a:endParaRPr lang="pl-PL"/>
              </a:p>
            </p:txBody>
          </p:sp>
          <p:sp>
            <p:nvSpPr>
              <p:cNvPr id="227" name="Rectangle 139"/>
              <p:cNvSpPr>
                <a:spLocks noChangeArrowheads="1"/>
              </p:cNvSpPr>
              <p:nvPr/>
            </p:nvSpPr>
            <p:spPr bwMode="auto">
              <a:xfrm>
                <a:off x="1553" y="969"/>
                <a:ext cx="77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50,0</a:t>
                </a:r>
                <a:endParaRPr lang="pl-PL"/>
              </a:p>
            </p:txBody>
          </p:sp>
          <p:sp>
            <p:nvSpPr>
              <p:cNvPr id="228" name="Rectangle 140"/>
              <p:cNvSpPr>
                <a:spLocks noChangeArrowheads="1"/>
              </p:cNvSpPr>
              <p:nvPr/>
            </p:nvSpPr>
            <p:spPr bwMode="auto">
              <a:xfrm>
                <a:off x="1553" y="882"/>
                <a:ext cx="77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60,0</a:t>
                </a:r>
                <a:endParaRPr lang="pl-PL"/>
              </a:p>
            </p:txBody>
          </p:sp>
          <p:sp>
            <p:nvSpPr>
              <p:cNvPr id="229" name="Rectangle 141"/>
              <p:cNvSpPr>
                <a:spLocks noChangeArrowheads="1"/>
              </p:cNvSpPr>
              <p:nvPr/>
            </p:nvSpPr>
            <p:spPr bwMode="auto">
              <a:xfrm>
                <a:off x="1553" y="792"/>
                <a:ext cx="77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70,0</a:t>
                </a:r>
                <a:endParaRPr lang="pl-PL"/>
              </a:p>
            </p:txBody>
          </p:sp>
          <p:sp>
            <p:nvSpPr>
              <p:cNvPr id="230" name="Rectangle 142"/>
              <p:cNvSpPr>
                <a:spLocks noChangeArrowheads="1"/>
              </p:cNvSpPr>
              <p:nvPr/>
            </p:nvSpPr>
            <p:spPr bwMode="auto">
              <a:xfrm>
                <a:off x="1553" y="705"/>
                <a:ext cx="77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80,0</a:t>
                </a:r>
                <a:endParaRPr lang="pl-PL"/>
              </a:p>
            </p:txBody>
          </p:sp>
          <p:sp>
            <p:nvSpPr>
              <p:cNvPr id="231" name="Rectangle 143"/>
              <p:cNvSpPr>
                <a:spLocks noChangeArrowheads="1"/>
              </p:cNvSpPr>
              <p:nvPr/>
            </p:nvSpPr>
            <p:spPr bwMode="auto">
              <a:xfrm>
                <a:off x="1553" y="614"/>
                <a:ext cx="77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90,0</a:t>
                </a:r>
                <a:endParaRPr lang="pl-PL"/>
              </a:p>
            </p:txBody>
          </p:sp>
          <p:sp>
            <p:nvSpPr>
              <p:cNvPr id="232" name="Rectangle 144"/>
              <p:cNvSpPr>
                <a:spLocks noChangeArrowheads="1"/>
              </p:cNvSpPr>
              <p:nvPr/>
            </p:nvSpPr>
            <p:spPr bwMode="auto">
              <a:xfrm>
                <a:off x="1500" y="528"/>
                <a:ext cx="12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100,00</a:t>
                </a:r>
                <a:endParaRPr lang="pl-PL"/>
              </a:p>
            </p:txBody>
          </p:sp>
          <p:sp>
            <p:nvSpPr>
              <p:cNvPr id="233" name="Rectangle 145"/>
              <p:cNvSpPr>
                <a:spLocks noChangeArrowheads="1"/>
              </p:cNvSpPr>
              <p:nvPr/>
            </p:nvSpPr>
            <p:spPr bwMode="auto">
              <a:xfrm>
                <a:off x="2701" y="1541"/>
                <a:ext cx="8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cm-1</a:t>
                </a:r>
                <a:endParaRPr lang="pl-PL"/>
              </a:p>
            </p:txBody>
          </p:sp>
          <p:sp>
            <p:nvSpPr>
              <p:cNvPr id="234" name="Rectangle 146"/>
              <p:cNvSpPr>
                <a:spLocks noChangeArrowheads="1"/>
              </p:cNvSpPr>
              <p:nvPr/>
            </p:nvSpPr>
            <p:spPr bwMode="auto">
              <a:xfrm>
                <a:off x="1447" y="1014"/>
                <a:ext cx="74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%T </a:t>
                </a:r>
                <a:endParaRPr lang="pl-PL"/>
              </a:p>
            </p:txBody>
          </p:sp>
          <p:sp>
            <p:nvSpPr>
              <p:cNvPr id="235" name="Freeform 147"/>
              <p:cNvSpPr>
                <a:spLocks/>
              </p:cNvSpPr>
              <p:nvPr/>
            </p:nvSpPr>
            <p:spPr bwMode="auto">
              <a:xfrm>
                <a:off x="1693" y="712"/>
                <a:ext cx="2058" cy="743"/>
              </a:xfrm>
              <a:custGeom>
                <a:avLst/>
                <a:gdLst>
                  <a:gd name="T0" fmla="*/ 33 w 2058"/>
                  <a:gd name="T1" fmla="*/ 27 h 743"/>
                  <a:gd name="T2" fmla="*/ 67 w 2058"/>
                  <a:gd name="T3" fmla="*/ 30 h 743"/>
                  <a:gd name="T4" fmla="*/ 101 w 2058"/>
                  <a:gd name="T5" fmla="*/ 27 h 743"/>
                  <a:gd name="T6" fmla="*/ 135 w 2058"/>
                  <a:gd name="T7" fmla="*/ 23 h 743"/>
                  <a:gd name="T8" fmla="*/ 169 w 2058"/>
                  <a:gd name="T9" fmla="*/ 30 h 743"/>
                  <a:gd name="T10" fmla="*/ 203 w 2058"/>
                  <a:gd name="T11" fmla="*/ 42 h 743"/>
                  <a:gd name="T12" fmla="*/ 237 w 2058"/>
                  <a:gd name="T13" fmla="*/ 45 h 743"/>
                  <a:gd name="T14" fmla="*/ 271 w 2058"/>
                  <a:gd name="T15" fmla="*/ 49 h 743"/>
                  <a:gd name="T16" fmla="*/ 305 w 2058"/>
                  <a:gd name="T17" fmla="*/ 42 h 743"/>
                  <a:gd name="T18" fmla="*/ 339 w 2058"/>
                  <a:gd name="T19" fmla="*/ 38 h 743"/>
                  <a:gd name="T20" fmla="*/ 373 w 2058"/>
                  <a:gd name="T21" fmla="*/ 34 h 743"/>
                  <a:gd name="T22" fmla="*/ 407 w 2058"/>
                  <a:gd name="T23" fmla="*/ 27 h 743"/>
                  <a:gd name="T24" fmla="*/ 441 w 2058"/>
                  <a:gd name="T25" fmla="*/ 49 h 743"/>
                  <a:gd name="T26" fmla="*/ 474 w 2058"/>
                  <a:gd name="T27" fmla="*/ 30 h 743"/>
                  <a:gd name="T28" fmla="*/ 508 w 2058"/>
                  <a:gd name="T29" fmla="*/ 15 h 743"/>
                  <a:gd name="T30" fmla="*/ 542 w 2058"/>
                  <a:gd name="T31" fmla="*/ 15 h 743"/>
                  <a:gd name="T32" fmla="*/ 576 w 2058"/>
                  <a:gd name="T33" fmla="*/ 12 h 743"/>
                  <a:gd name="T34" fmla="*/ 610 w 2058"/>
                  <a:gd name="T35" fmla="*/ 12 h 743"/>
                  <a:gd name="T36" fmla="*/ 644 w 2058"/>
                  <a:gd name="T37" fmla="*/ 8 h 743"/>
                  <a:gd name="T38" fmla="*/ 678 w 2058"/>
                  <a:gd name="T39" fmla="*/ 19 h 743"/>
                  <a:gd name="T40" fmla="*/ 712 w 2058"/>
                  <a:gd name="T41" fmla="*/ 30 h 743"/>
                  <a:gd name="T42" fmla="*/ 746 w 2058"/>
                  <a:gd name="T43" fmla="*/ 4 h 743"/>
                  <a:gd name="T44" fmla="*/ 780 w 2058"/>
                  <a:gd name="T45" fmla="*/ 4 h 743"/>
                  <a:gd name="T46" fmla="*/ 814 w 2058"/>
                  <a:gd name="T47" fmla="*/ 12 h 743"/>
                  <a:gd name="T48" fmla="*/ 848 w 2058"/>
                  <a:gd name="T49" fmla="*/ 8 h 743"/>
                  <a:gd name="T50" fmla="*/ 882 w 2058"/>
                  <a:gd name="T51" fmla="*/ 0 h 743"/>
                  <a:gd name="T52" fmla="*/ 916 w 2058"/>
                  <a:gd name="T53" fmla="*/ 4 h 743"/>
                  <a:gd name="T54" fmla="*/ 949 w 2058"/>
                  <a:gd name="T55" fmla="*/ 12 h 743"/>
                  <a:gd name="T56" fmla="*/ 983 w 2058"/>
                  <a:gd name="T57" fmla="*/ 4 h 743"/>
                  <a:gd name="T58" fmla="*/ 1017 w 2058"/>
                  <a:gd name="T59" fmla="*/ 4 h 743"/>
                  <a:gd name="T60" fmla="*/ 1051 w 2058"/>
                  <a:gd name="T61" fmla="*/ 27 h 743"/>
                  <a:gd name="T62" fmla="*/ 1085 w 2058"/>
                  <a:gd name="T63" fmla="*/ 19 h 743"/>
                  <a:gd name="T64" fmla="*/ 1119 w 2058"/>
                  <a:gd name="T65" fmla="*/ 38 h 743"/>
                  <a:gd name="T66" fmla="*/ 1153 w 2058"/>
                  <a:gd name="T67" fmla="*/ 211 h 743"/>
                  <a:gd name="T68" fmla="*/ 1187 w 2058"/>
                  <a:gd name="T69" fmla="*/ 494 h 743"/>
                  <a:gd name="T70" fmla="*/ 1221 w 2058"/>
                  <a:gd name="T71" fmla="*/ 287 h 743"/>
                  <a:gd name="T72" fmla="*/ 1255 w 2058"/>
                  <a:gd name="T73" fmla="*/ 49 h 743"/>
                  <a:gd name="T74" fmla="*/ 1289 w 2058"/>
                  <a:gd name="T75" fmla="*/ 15 h 743"/>
                  <a:gd name="T76" fmla="*/ 1323 w 2058"/>
                  <a:gd name="T77" fmla="*/ 12 h 743"/>
                  <a:gd name="T78" fmla="*/ 1357 w 2058"/>
                  <a:gd name="T79" fmla="*/ 8 h 743"/>
                  <a:gd name="T80" fmla="*/ 1390 w 2058"/>
                  <a:gd name="T81" fmla="*/ 15 h 743"/>
                  <a:gd name="T82" fmla="*/ 1424 w 2058"/>
                  <a:gd name="T83" fmla="*/ 121 h 743"/>
                  <a:gd name="T84" fmla="*/ 1458 w 2058"/>
                  <a:gd name="T85" fmla="*/ 207 h 743"/>
                  <a:gd name="T86" fmla="*/ 1492 w 2058"/>
                  <a:gd name="T87" fmla="*/ 132 h 743"/>
                  <a:gd name="T88" fmla="*/ 1526 w 2058"/>
                  <a:gd name="T89" fmla="*/ 226 h 743"/>
                  <a:gd name="T90" fmla="*/ 1560 w 2058"/>
                  <a:gd name="T91" fmla="*/ 272 h 743"/>
                  <a:gd name="T92" fmla="*/ 1594 w 2058"/>
                  <a:gd name="T93" fmla="*/ 113 h 743"/>
                  <a:gd name="T94" fmla="*/ 1628 w 2058"/>
                  <a:gd name="T95" fmla="*/ 106 h 743"/>
                  <a:gd name="T96" fmla="*/ 1662 w 2058"/>
                  <a:gd name="T97" fmla="*/ 283 h 743"/>
                  <a:gd name="T98" fmla="*/ 1696 w 2058"/>
                  <a:gd name="T99" fmla="*/ 34 h 743"/>
                  <a:gd name="T100" fmla="*/ 1730 w 2058"/>
                  <a:gd name="T101" fmla="*/ 38 h 743"/>
                  <a:gd name="T102" fmla="*/ 1764 w 2058"/>
                  <a:gd name="T103" fmla="*/ 147 h 743"/>
                  <a:gd name="T104" fmla="*/ 1798 w 2058"/>
                  <a:gd name="T105" fmla="*/ 709 h 743"/>
                  <a:gd name="T106" fmla="*/ 1831 w 2058"/>
                  <a:gd name="T107" fmla="*/ 743 h 743"/>
                  <a:gd name="T108" fmla="*/ 1865 w 2058"/>
                  <a:gd name="T109" fmla="*/ 743 h 743"/>
                  <a:gd name="T110" fmla="*/ 1899 w 2058"/>
                  <a:gd name="T111" fmla="*/ 226 h 743"/>
                  <a:gd name="T112" fmla="*/ 1933 w 2058"/>
                  <a:gd name="T113" fmla="*/ 207 h 743"/>
                  <a:gd name="T114" fmla="*/ 1967 w 2058"/>
                  <a:gd name="T115" fmla="*/ 392 h 743"/>
                  <a:gd name="T116" fmla="*/ 2001 w 2058"/>
                  <a:gd name="T117" fmla="*/ 550 h 743"/>
                  <a:gd name="T118" fmla="*/ 2035 w 2058"/>
                  <a:gd name="T119" fmla="*/ 697 h 743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2058"/>
                  <a:gd name="T181" fmla="*/ 0 h 743"/>
                  <a:gd name="T182" fmla="*/ 2058 w 2058"/>
                  <a:gd name="T183" fmla="*/ 743 h 743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2058" h="743">
                    <a:moveTo>
                      <a:pt x="0" y="27"/>
                    </a:moveTo>
                    <a:lnTo>
                      <a:pt x="3" y="27"/>
                    </a:lnTo>
                    <a:lnTo>
                      <a:pt x="7" y="27"/>
                    </a:lnTo>
                    <a:lnTo>
                      <a:pt x="11" y="27"/>
                    </a:lnTo>
                    <a:lnTo>
                      <a:pt x="15" y="27"/>
                    </a:lnTo>
                    <a:lnTo>
                      <a:pt x="18" y="27"/>
                    </a:lnTo>
                    <a:lnTo>
                      <a:pt x="22" y="30"/>
                    </a:lnTo>
                    <a:lnTo>
                      <a:pt x="26" y="27"/>
                    </a:lnTo>
                    <a:lnTo>
                      <a:pt x="30" y="30"/>
                    </a:lnTo>
                    <a:lnTo>
                      <a:pt x="33" y="27"/>
                    </a:lnTo>
                    <a:lnTo>
                      <a:pt x="37" y="27"/>
                    </a:lnTo>
                    <a:lnTo>
                      <a:pt x="41" y="30"/>
                    </a:lnTo>
                    <a:lnTo>
                      <a:pt x="41" y="23"/>
                    </a:lnTo>
                    <a:lnTo>
                      <a:pt x="45" y="27"/>
                    </a:lnTo>
                    <a:lnTo>
                      <a:pt x="49" y="23"/>
                    </a:lnTo>
                    <a:lnTo>
                      <a:pt x="52" y="27"/>
                    </a:lnTo>
                    <a:lnTo>
                      <a:pt x="52" y="30"/>
                    </a:lnTo>
                    <a:lnTo>
                      <a:pt x="56" y="27"/>
                    </a:lnTo>
                    <a:lnTo>
                      <a:pt x="60" y="30"/>
                    </a:lnTo>
                    <a:lnTo>
                      <a:pt x="60" y="15"/>
                    </a:lnTo>
                    <a:lnTo>
                      <a:pt x="64" y="27"/>
                    </a:lnTo>
                    <a:lnTo>
                      <a:pt x="67" y="30"/>
                    </a:lnTo>
                    <a:lnTo>
                      <a:pt x="71" y="23"/>
                    </a:lnTo>
                    <a:lnTo>
                      <a:pt x="71" y="27"/>
                    </a:lnTo>
                    <a:lnTo>
                      <a:pt x="75" y="30"/>
                    </a:lnTo>
                    <a:lnTo>
                      <a:pt x="75" y="27"/>
                    </a:lnTo>
                    <a:lnTo>
                      <a:pt x="79" y="19"/>
                    </a:lnTo>
                    <a:lnTo>
                      <a:pt x="79" y="23"/>
                    </a:lnTo>
                    <a:lnTo>
                      <a:pt x="82" y="27"/>
                    </a:lnTo>
                    <a:lnTo>
                      <a:pt x="82" y="30"/>
                    </a:lnTo>
                    <a:lnTo>
                      <a:pt x="86" y="27"/>
                    </a:lnTo>
                    <a:lnTo>
                      <a:pt x="90" y="27"/>
                    </a:lnTo>
                    <a:lnTo>
                      <a:pt x="94" y="27"/>
                    </a:lnTo>
                    <a:lnTo>
                      <a:pt x="98" y="27"/>
                    </a:lnTo>
                    <a:lnTo>
                      <a:pt x="101" y="27"/>
                    </a:lnTo>
                    <a:lnTo>
                      <a:pt x="101" y="30"/>
                    </a:lnTo>
                    <a:lnTo>
                      <a:pt x="105" y="23"/>
                    </a:lnTo>
                    <a:lnTo>
                      <a:pt x="105" y="12"/>
                    </a:lnTo>
                    <a:lnTo>
                      <a:pt x="109" y="30"/>
                    </a:lnTo>
                    <a:lnTo>
                      <a:pt x="113" y="23"/>
                    </a:lnTo>
                    <a:lnTo>
                      <a:pt x="113" y="30"/>
                    </a:lnTo>
                    <a:lnTo>
                      <a:pt x="116" y="27"/>
                    </a:lnTo>
                    <a:lnTo>
                      <a:pt x="120" y="30"/>
                    </a:lnTo>
                    <a:lnTo>
                      <a:pt x="124" y="27"/>
                    </a:lnTo>
                    <a:lnTo>
                      <a:pt x="128" y="30"/>
                    </a:lnTo>
                    <a:lnTo>
                      <a:pt x="131" y="23"/>
                    </a:lnTo>
                    <a:lnTo>
                      <a:pt x="131" y="30"/>
                    </a:lnTo>
                    <a:lnTo>
                      <a:pt x="135" y="23"/>
                    </a:lnTo>
                    <a:lnTo>
                      <a:pt x="139" y="27"/>
                    </a:lnTo>
                    <a:lnTo>
                      <a:pt x="143" y="23"/>
                    </a:lnTo>
                    <a:lnTo>
                      <a:pt x="147" y="30"/>
                    </a:lnTo>
                    <a:lnTo>
                      <a:pt x="147" y="27"/>
                    </a:lnTo>
                    <a:lnTo>
                      <a:pt x="150" y="27"/>
                    </a:lnTo>
                    <a:lnTo>
                      <a:pt x="150" y="30"/>
                    </a:lnTo>
                    <a:lnTo>
                      <a:pt x="154" y="27"/>
                    </a:lnTo>
                    <a:lnTo>
                      <a:pt x="158" y="30"/>
                    </a:lnTo>
                    <a:lnTo>
                      <a:pt x="162" y="34"/>
                    </a:lnTo>
                    <a:lnTo>
                      <a:pt x="162" y="38"/>
                    </a:lnTo>
                    <a:lnTo>
                      <a:pt x="165" y="30"/>
                    </a:lnTo>
                    <a:lnTo>
                      <a:pt x="165" y="34"/>
                    </a:lnTo>
                    <a:lnTo>
                      <a:pt x="169" y="30"/>
                    </a:lnTo>
                    <a:lnTo>
                      <a:pt x="173" y="45"/>
                    </a:lnTo>
                    <a:lnTo>
                      <a:pt x="173" y="42"/>
                    </a:lnTo>
                    <a:lnTo>
                      <a:pt x="177" y="34"/>
                    </a:lnTo>
                    <a:lnTo>
                      <a:pt x="180" y="42"/>
                    </a:lnTo>
                    <a:lnTo>
                      <a:pt x="180" y="38"/>
                    </a:lnTo>
                    <a:lnTo>
                      <a:pt x="184" y="34"/>
                    </a:lnTo>
                    <a:lnTo>
                      <a:pt x="188" y="38"/>
                    </a:lnTo>
                    <a:lnTo>
                      <a:pt x="192" y="34"/>
                    </a:lnTo>
                    <a:lnTo>
                      <a:pt x="192" y="38"/>
                    </a:lnTo>
                    <a:lnTo>
                      <a:pt x="196" y="38"/>
                    </a:lnTo>
                    <a:lnTo>
                      <a:pt x="196" y="42"/>
                    </a:lnTo>
                    <a:lnTo>
                      <a:pt x="199" y="38"/>
                    </a:lnTo>
                    <a:lnTo>
                      <a:pt x="203" y="42"/>
                    </a:lnTo>
                    <a:lnTo>
                      <a:pt x="203" y="38"/>
                    </a:lnTo>
                    <a:lnTo>
                      <a:pt x="207" y="42"/>
                    </a:lnTo>
                    <a:lnTo>
                      <a:pt x="211" y="42"/>
                    </a:lnTo>
                    <a:lnTo>
                      <a:pt x="214" y="42"/>
                    </a:lnTo>
                    <a:lnTo>
                      <a:pt x="218" y="42"/>
                    </a:lnTo>
                    <a:lnTo>
                      <a:pt x="222" y="45"/>
                    </a:lnTo>
                    <a:lnTo>
                      <a:pt x="226" y="45"/>
                    </a:lnTo>
                    <a:lnTo>
                      <a:pt x="229" y="49"/>
                    </a:lnTo>
                    <a:lnTo>
                      <a:pt x="229" y="45"/>
                    </a:lnTo>
                    <a:lnTo>
                      <a:pt x="233" y="45"/>
                    </a:lnTo>
                    <a:lnTo>
                      <a:pt x="237" y="45"/>
                    </a:lnTo>
                    <a:lnTo>
                      <a:pt x="241" y="49"/>
                    </a:lnTo>
                    <a:lnTo>
                      <a:pt x="245" y="49"/>
                    </a:lnTo>
                    <a:lnTo>
                      <a:pt x="248" y="49"/>
                    </a:lnTo>
                    <a:lnTo>
                      <a:pt x="252" y="49"/>
                    </a:lnTo>
                    <a:lnTo>
                      <a:pt x="256" y="49"/>
                    </a:lnTo>
                    <a:lnTo>
                      <a:pt x="260" y="49"/>
                    </a:lnTo>
                    <a:lnTo>
                      <a:pt x="263" y="49"/>
                    </a:lnTo>
                    <a:lnTo>
                      <a:pt x="267" y="49"/>
                    </a:lnTo>
                    <a:lnTo>
                      <a:pt x="271" y="49"/>
                    </a:lnTo>
                    <a:lnTo>
                      <a:pt x="275" y="49"/>
                    </a:lnTo>
                    <a:lnTo>
                      <a:pt x="278" y="49"/>
                    </a:lnTo>
                    <a:lnTo>
                      <a:pt x="282" y="45"/>
                    </a:lnTo>
                    <a:lnTo>
                      <a:pt x="286" y="49"/>
                    </a:lnTo>
                    <a:lnTo>
                      <a:pt x="290" y="45"/>
                    </a:lnTo>
                    <a:lnTo>
                      <a:pt x="294" y="45"/>
                    </a:lnTo>
                    <a:lnTo>
                      <a:pt x="297" y="45"/>
                    </a:lnTo>
                    <a:lnTo>
                      <a:pt x="301" y="45"/>
                    </a:lnTo>
                    <a:lnTo>
                      <a:pt x="305" y="42"/>
                    </a:lnTo>
                    <a:lnTo>
                      <a:pt x="309" y="42"/>
                    </a:lnTo>
                    <a:lnTo>
                      <a:pt x="312" y="42"/>
                    </a:lnTo>
                    <a:lnTo>
                      <a:pt x="316" y="42"/>
                    </a:lnTo>
                    <a:lnTo>
                      <a:pt x="320" y="42"/>
                    </a:lnTo>
                    <a:lnTo>
                      <a:pt x="324" y="42"/>
                    </a:lnTo>
                    <a:lnTo>
                      <a:pt x="327" y="38"/>
                    </a:lnTo>
                    <a:lnTo>
                      <a:pt x="331" y="38"/>
                    </a:lnTo>
                    <a:lnTo>
                      <a:pt x="335" y="38"/>
                    </a:lnTo>
                    <a:lnTo>
                      <a:pt x="339" y="38"/>
                    </a:lnTo>
                    <a:lnTo>
                      <a:pt x="343" y="38"/>
                    </a:lnTo>
                    <a:lnTo>
                      <a:pt x="346" y="34"/>
                    </a:lnTo>
                    <a:lnTo>
                      <a:pt x="350" y="34"/>
                    </a:lnTo>
                    <a:lnTo>
                      <a:pt x="354" y="34"/>
                    </a:lnTo>
                    <a:lnTo>
                      <a:pt x="358" y="34"/>
                    </a:lnTo>
                    <a:lnTo>
                      <a:pt x="361" y="34"/>
                    </a:lnTo>
                    <a:lnTo>
                      <a:pt x="365" y="34"/>
                    </a:lnTo>
                    <a:lnTo>
                      <a:pt x="365" y="30"/>
                    </a:lnTo>
                    <a:lnTo>
                      <a:pt x="369" y="34"/>
                    </a:lnTo>
                    <a:lnTo>
                      <a:pt x="373" y="34"/>
                    </a:lnTo>
                    <a:lnTo>
                      <a:pt x="376" y="34"/>
                    </a:lnTo>
                    <a:lnTo>
                      <a:pt x="380" y="30"/>
                    </a:lnTo>
                    <a:lnTo>
                      <a:pt x="384" y="30"/>
                    </a:lnTo>
                    <a:lnTo>
                      <a:pt x="388" y="30"/>
                    </a:lnTo>
                    <a:lnTo>
                      <a:pt x="392" y="30"/>
                    </a:lnTo>
                    <a:lnTo>
                      <a:pt x="395" y="27"/>
                    </a:lnTo>
                    <a:lnTo>
                      <a:pt x="399" y="27"/>
                    </a:lnTo>
                    <a:lnTo>
                      <a:pt x="403" y="27"/>
                    </a:lnTo>
                    <a:lnTo>
                      <a:pt x="407" y="27"/>
                    </a:lnTo>
                    <a:lnTo>
                      <a:pt x="410" y="27"/>
                    </a:lnTo>
                    <a:lnTo>
                      <a:pt x="414" y="27"/>
                    </a:lnTo>
                    <a:lnTo>
                      <a:pt x="418" y="27"/>
                    </a:lnTo>
                    <a:lnTo>
                      <a:pt x="422" y="30"/>
                    </a:lnTo>
                    <a:lnTo>
                      <a:pt x="425" y="38"/>
                    </a:lnTo>
                    <a:lnTo>
                      <a:pt x="429" y="42"/>
                    </a:lnTo>
                    <a:lnTo>
                      <a:pt x="433" y="38"/>
                    </a:lnTo>
                    <a:lnTo>
                      <a:pt x="437" y="42"/>
                    </a:lnTo>
                    <a:lnTo>
                      <a:pt x="441" y="49"/>
                    </a:lnTo>
                    <a:lnTo>
                      <a:pt x="444" y="45"/>
                    </a:lnTo>
                    <a:lnTo>
                      <a:pt x="448" y="38"/>
                    </a:lnTo>
                    <a:lnTo>
                      <a:pt x="452" y="34"/>
                    </a:lnTo>
                    <a:lnTo>
                      <a:pt x="456" y="30"/>
                    </a:lnTo>
                    <a:lnTo>
                      <a:pt x="459" y="27"/>
                    </a:lnTo>
                    <a:lnTo>
                      <a:pt x="463" y="30"/>
                    </a:lnTo>
                    <a:lnTo>
                      <a:pt x="467" y="30"/>
                    </a:lnTo>
                    <a:lnTo>
                      <a:pt x="471" y="34"/>
                    </a:lnTo>
                    <a:lnTo>
                      <a:pt x="474" y="30"/>
                    </a:lnTo>
                    <a:lnTo>
                      <a:pt x="478" y="23"/>
                    </a:lnTo>
                    <a:lnTo>
                      <a:pt x="482" y="19"/>
                    </a:lnTo>
                    <a:lnTo>
                      <a:pt x="486" y="19"/>
                    </a:lnTo>
                    <a:lnTo>
                      <a:pt x="490" y="19"/>
                    </a:lnTo>
                    <a:lnTo>
                      <a:pt x="493" y="19"/>
                    </a:lnTo>
                    <a:lnTo>
                      <a:pt x="497" y="19"/>
                    </a:lnTo>
                    <a:lnTo>
                      <a:pt x="501" y="15"/>
                    </a:lnTo>
                    <a:lnTo>
                      <a:pt x="505" y="15"/>
                    </a:lnTo>
                    <a:lnTo>
                      <a:pt x="508" y="15"/>
                    </a:lnTo>
                    <a:lnTo>
                      <a:pt x="512" y="15"/>
                    </a:lnTo>
                    <a:lnTo>
                      <a:pt x="516" y="15"/>
                    </a:lnTo>
                    <a:lnTo>
                      <a:pt x="520" y="15"/>
                    </a:lnTo>
                    <a:lnTo>
                      <a:pt x="523" y="15"/>
                    </a:lnTo>
                    <a:lnTo>
                      <a:pt x="527" y="15"/>
                    </a:lnTo>
                    <a:lnTo>
                      <a:pt x="531" y="15"/>
                    </a:lnTo>
                    <a:lnTo>
                      <a:pt x="535" y="15"/>
                    </a:lnTo>
                    <a:lnTo>
                      <a:pt x="539" y="15"/>
                    </a:lnTo>
                    <a:lnTo>
                      <a:pt x="542" y="15"/>
                    </a:lnTo>
                    <a:lnTo>
                      <a:pt x="546" y="12"/>
                    </a:lnTo>
                    <a:lnTo>
                      <a:pt x="550" y="12"/>
                    </a:lnTo>
                    <a:lnTo>
                      <a:pt x="554" y="12"/>
                    </a:lnTo>
                    <a:lnTo>
                      <a:pt x="557" y="12"/>
                    </a:lnTo>
                    <a:lnTo>
                      <a:pt x="561" y="12"/>
                    </a:lnTo>
                    <a:lnTo>
                      <a:pt x="565" y="12"/>
                    </a:lnTo>
                    <a:lnTo>
                      <a:pt x="569" y="12"/>
                    </a:lnTo>
                    <a:lnTo>
                      <a:pt x="573" y="12"/>
                    </a:lnTo>
                    <a:lnTo>
                      <a:pt x="576" y="12"/>
                    </a:lnTo>
                    <a:lnTo>
                      <a:pt x="580" y="12"/>
                    </a:lnTo>
                    <a:lnTo>
                      <a:pt x="584" y="12"/>
                    </a:lnTo>
                    <a:lnTo>
                      <a:pt x="588" y="12"/>
                    </a:lnTo>
                    <a:lnTo>
                      <a:pt x="591" y="12"/>
                    </a:lnTo>
                    <a:lnTo>
                      <a:pt x="595" y="12"/>
                    </a:lnTo>
                    <a:lnTo>
                      <a:pt x="599" y="12"/>
                    </a:lnTo>
                    <a:lnTo>
                      <a:pt x="603" y="12"/>
                    </a:lnTo>
                    <a:lnTo>
                      <a:pt x="606" y="12"/>
                    </a:lnTo>
                    <a:lnTo>
                      <a:pt x="610" y="12"/>
                    </a:lnTo>
                    <a:lnTo>
                      <a:pt x="614" y="12"/>
                    </a:lnTo>
                    <a:lnTo>
                      <a:pt x="618" y="12"/>
                    </a:lnTo>
                    <a:lnTo>
                      <a:pt x="622" y="12"/>
                    </a:lnTo>
                    <a:lnTo>
                      <a:pt x="625" y="12"/>
                    </a:lnTo>
                    <a:lnTo>
                      <a:pt x="629" y="8"/>
                    </a:lnTo>
                    <a:lnTo>
                      <a:pt x="633" y="8"/>
                    </a:lnTo>
                    <a:lnTo>
                      <a:pt x="637" y="8"/>
                    </a:lnTo>
                    <a:lnTo>
                      <a:pt x="640" y="8"/>
                    </a:lnTo>
                    <a:lnTo>
                      <a:pt x="644" y="8"/>
                    </a:lnTo>
                    <a:lnTo>
                      <a:pt x="648" y="8"/>
                    </a:lnTo>
                    <a:lnTo>
                      <a:pt x="652" y="8"/>
                    </a:lnTo>
                    <a:lnTo>
                      <a:pt x="655" y="8"/>
                    </a:lnTo>
                    <a:lnTo>
                      <a:pt x="659" y="12"/>
                    </a:lnTo>
                    <a:lnTo>
                      <a:pt x="663" y="12"/>
                    </a:lnTo>
                    <a:lnTo>
                      <a:pt x="667" y="15"/>
                    </a:lnTo>
                    <a:lnTo>
                      <a:pt x="671" y="15"/>
                    </a:lnTo>
                    <a:lnTo>
                      <a:pt x="674" y="15"/>
                    </a:lnTo>
                    <a:lnTo>
                      <a:pt x="678" y="19"/>
                    </a:lnTo>
                    <a:lnTo>
                      <a:pt x="678" y="15"/>
                    </a:lnTo>
                    <a:lnTo>
                      <a:pt x="682" y="23"/>
                    </a:lnTo>
                    <a:lnTo>
                      <a:pt x="686" y="30"/>
                    </a:lnTo>
                    <a:lnTo>
                      <a:pt x="686" y="27"/>
                    </a:lnTo>
                    <a:lnTo>
                      <a:pt x="689" y="30"/>
                    </a:lnTo>
                    <a:lnTo>
                      <a:pt x="693" y="34"/>
                    </a:lnTo>
                    <a:lnTo>
                      <a:pt x="697" y="38"/>
                    </a:lnTo>
                    <a:lnTo>
                      <a:pt x="701" y="38"/>
                    </a:lnTo>
                    <a:lnTo>
                      <a:pt x="704" y="42"/>
                    </a:lnTo>
                    <a:lnTo>
                      <a:pt x="708" y="38"/>
                    </a:lnTo>
                    <a:lnTo>
                      <a:pt x="712" y="30"/>
                    </a:lnTo>
                    <a:lnTo>
                      <a:pt x="716" y="23"/>
                    </a:lnTo>
                    <a:lnTo>
                      <a:pt x="720" y="15"/>
                    </a:lnTo>
                    <a:lnTo>
                      <a:pt x="723" y="12"/>
                    </a:lnTo>
                    <a:lnTo>
                      <a:pt x="727" y="8"/>
                    </a:lnTo>
                    <a:lnTo>
                      <a:pt x="731" y="8"/>
                    </a:lnTo>
                    <a:lnTo>
                      <a:pt x="735" y="8"/>
                    </a:lnTo>
                    <a:lnTo>
                      <a:pt x="738" y="8"/>
                    </a:lnTo>
                    <a:lnTo>
                      <a:pt x="742" y="4"/>
                    </a:lnTo>
                    <a:lnTo>
                      <a:pt x="742" y="8"/>
                    </a:lnTo>
                    <a:lnTo>
                      <a:pt x="746" y="4"/>
                    </a:lnTo>
                    <a:lnTo>
                      <a:pt x="750" y="4"/>
                    </a:lnTo>
                    <a:lnTo>
                      <a:pt x="753" y="4"/>
                    </a:lnTo>
                    <a:lnTo>
                      <a:pt x="757" y="4"/>
                    </a:lnTo>
                    <a:lnTo>
                      <a:pt x="761" y="4"/>
                    </a:lnTo>
                    <a:lnTo>
                      <a:pt x="765" y="4"/>
                    </a:lnTo>
                    <a:lnTo>
                      <a:pt x="769" y="4"/>
                    </a:lnTo>
                    <a:lnTo>
                      <a:pt x="772" y="4"/>
                    </a:lnTo>
                    <a:lnTo>
                      <a:pt x="776" y="4"/>
                    </a:lnTo>
                    <a:lnTo>
                      <a:pt x="780" y="4"/>
                    </a:lnTo>
                    <a:lnTo>
                      <a:pt x="784" y="4"/>
                    </a:lnTo>
                    <a:lnTo>
                      <a:pt x="787" y="4"/>
                    </a:lnTo>
                    <a:lnTo>
                      <a:pt x="791" y="4"/>
                    </a:lnTo>
                    <a:lnTo>
                      <a:pt x="795" y="4"/>
                    </a:lnTo>
                    <a:lnTo>
                      <a:pt x="799" y="8"/>
                    </a:lnTo>
                    <a:lnTo>
                      <a:pt x="802" y="8"/>
                    </a:lnTo>
                    <a:lnTo>
                      <a:pt x="806" y="8"/>
                    </a:lnTo>
                    <a:lnTo>
                      <a:pt x="810" y="8"/>
                    </a:lnTo>
                    <a:lnTo>
                      <a:pt x="814" y="12"/>
                    </a:lnTo>
                    <a:lnTo>
                      <a:pt x="818" y="12"/>
                    </a:lnTo>
                    <a:lnTo>
                      <a:pt x="821" y="12"/>
                    </a:lnTo>
                    <a:lnTo>
                      <a:pt x="825" y="12"/>
                    </a:lnTo>
                    <a:lnTo>
                      <a:pt x="829" y="12"/>
                    </a:lnTo>
                    <a:lnTo>
                      <a:pt x="833" y="12"/>
                    </a:lnTo>
                    <a:lnTo>
                      <a:pt x="836" y="8"/>
                    </a:lnTo>
                    <a:lnTo>
                      <a:pt x="840" y="8"/>
                    </a:lnTo>
                    <a:lnTo>
                      <a:pt x="844" y="8"/>
                    </a:lnTo>
                    <a:lnTo>
                      <a:pt x="848" y="8"/>
                    </a:lnTo>
                    <a:lnTo>
                      <a:pt x="851" y="8"/>
                    </a:lnTo>
                    <a:lnTo>
                      <a:pt x="855" y="8"/>
                    </a:lnTo>
                    <a:lnTo>
                      <a:pt x="859" y="4"/>
                    </a:lnTo>
                    <a:lnTo>
                      <a:pt x="863" y="4"/>
                    </a:lnTo>
                    <a:lnTo>
                      <a:pt x="867" y="4"/>
                    </a:lnTo>
                    <a:lnTo>
                      <a:pt x="870" y="4"/>
                    </a:lnTo>
                    <a:lnTo>
                      <a:pt x="874" y="4"/>
                    </a:lnTo>
                    <a:lnTo>
                      <a:pt x="878" y="4"/>
                    </a:lnTo>
                    <a:lnTo>
                      <a:pt x="882" y="0"/>
                    </a:lnTo>
                    <a:lnTo>
                      <a:pt x="885" y="4"/>
                    </a:lnTo>
                    <a:lnTo>
                      <a:pt x="885" y="0"/>
                    </a:lnTo>
                    <a:lnTo>
                      <a:pt x="889" y="4"/>
                    </a:lnTo>
                    <a:lnTo>
                      <a:pt x="893" y="4"/>
                    </a:lnTo>
                    <a:lnTo>
                      <a:pt x="897" y="4"/>
                    </a:lnTo>
                    <a:lnTo>
                      <a:pt x="900" y="4"/>
                    </a:lnTo>
                    <a:lnTo>
                      <a:pt x="904" y="4"/>
                    </a:lnTo>
                    <a:lnTo>
                      <a:pt x="908" y="4"/>
                    </a:lnTo>
                    <a:lnTo>
                      <a:pt x="912" y="4"/>
                    </a:lnTo>
                    <a:lnTo>
                      <a:pt x="916" y="4"/>
                    </a:lnTo>
                    <a:lnTo>
                      <a:pt x="919" y="4"/>
                    </a:lnTo>
                    <a:lnTo>
                      <a:pt x="923" y="4"/>
                    </a:lnTo>
                    <a:lnTo>
                      <a:pt x="927" y="8"/>
                    </a:lnTo>
                    <a:lnTo>
                      <a:pt x="931" y="8"/>
                    </a:lnTo>
                    <a:lnTo>
                      <a:pt x="934" y="12"/>
                    </a:lnTo>
                    <a:lnTo>
                      <a:pt x="938" y="12"/>
                    </a:lnTo>
                    <a:lnTo>
                      <a:pt x="942" y="12"/>
                    </a:lnTo>
                    <a:lnTo>
                      <a:pt x="946" y="12"/>
                    </a:lnTo>
                    <a:lnTo>
                      <a:pt x="949" y="12"/>
                    </a:lnTo>
                    <a:lnTo>
                      <a:pt x="953" y="8"/>
                    </a:lnTo>
                    <a:lnTo>
                      <a:pt x="953" y="12"/>
                    </a:lnTo>
                    <a:lnTo>
                      <a:pt x="957" y="8"/>
                    </a:lnTo>
                    <a:lnTo>
                      <a:pt x="961" y="8"/>
                    </a:lnTo>
                    <a:lnTo>
                      <a:pt x="965" y="8"/>
                    </a:lnTo>
                    <a:lnTo>
                      <a:pt x="968" y="8"/>
                    </a:lnTo>
                    <a:lnTo>
                      <a:pt x="972" y="8"/>
                    </a:lnTo>
                    <a:lnTo>
                      <a:pt x="976" y="8"/>
                    </a:lnTo>
                    <a:lnTo>
                      <a:pt x="980" y="8"/>
                    </a:lnTo>
                    <a:lnTo>
                      <a:pt x="983" y="4"/>
                    </a:lnTo>
                    <a:lnTo>
                      <a:pt x="987" y="4"/>
                    </a:lnTo>
                    <a:lnTo>
                      <a:pt x="991" y="4"/>
                    </a:lnTo>
                    <a:lnTo>
                      <a:pt x="995" y="0"/>
                    </a:lnTo>
                    <a:lnTo>
                      <a:pt x="998" y="4"/>
                    </a:lnTo>
                    <a:lnTo>
                      <a:pt x="998" y="0"/>
                    </a:lnTo>
                    <a:lnTo>
                      <a:pt x="1002" y="0"/>
                    </a:lnTo>
                    <a:lnTo>
                      <a:pt x="1006" y="0"/>
                    </a:lnTo>
                    <a:lnTo>
                      <a:pt x="1010" y="0"/>
                    </a:lnTo>
                    <a:lnTo>
                      <a:pt x="1014" y="0"/>
                    </a:lnTo>
                    <a:lnTo>
                      <a:pt x="1017" y="4"/>
                    </a:lnTo>
                    <a:lnTo>
                      <a:pt x="1021" y="4"/>
                    </a:lnTo>
                    <a:lnTo>
                      <a:pt x="1025" y="4"/>
                    </a:lnTo>
                    <a:lnTo>
                      <a:pt x="1029" y="8"/>
                    </a:lnTo>
                    <a:lnTo>
                      <a:pt x="1032" y="12"/>
                    </a:lnTo>
                    <a:lnTo>
                      <a:pt x="1036" y="19"/>
                    </a:lnTo>
                    <a:lnTo>
                      <a:pt x="1040" y="23"/>
                    </a:lnTo>
                    <a:lnTo>
                      <a:pt x="1044" y="23"/>
                    </a:lnTo>
                    <a:lnTo>
                      <a:pt x="1047" y="27"/>
                    </a:lnTo>
                    <a:lnTo>
                      <a:pt x="1051" y="27"/>
                    </a:lnTo>
                    <a:lnTo>
                      <a:pt x="1055" y="19"/>
                    </a:lnTo>
                    <a:lnTo>
                      <a:pt x="1059" y="15"/>
                    </a:lnTo>
                    <a:lnTo>
                      <a:pt x="1063" y="12"/>
                    </a:lnTo>
                    <a:lnTo>
                      <a:pt x="1066" y="12"/>
                    </a:lnTo>
                    <a:lnTo>
                      <a:pt x="1070" y="12"/>
                    </a:lnTo>
                    <a:lnTo>
                      <a:pt x="1070" y="8"/>
                    </a:lnTo>
                    <a:lnTo>
                      <a:pt x="1074" y="12"/>
                    </a:lnTo>
                    <a:lnTo>
                      <a:pt x="1074" y="8"/>
                    </a:lnTo>
                    <a:lnTo>
                      <a:pt x="1078" y="15"/>
                    </a:lnTo>
                    <a:lnTo>
                      <a:pt x="1081" y="15"/>
                    </a:lnTo>
                    <a:lnTo>
                      <a:pt x="1085" y="19"/>
                    </a:lnTo>
                    <a:lnTo>
                      <a:pt x="1089" y="23"/>
                    </a:lnTo>
                    <a:lnTo>
                      <a:pt x="1089" y="19"/>
                    </a:lnTo>
                    <a:lnTo>
                      <a:pt x="1093" y="23"/>
                    </a:lnTo>
                    <a:lnTo>
                      <a:pt x="1096" y="23"/>
                    </a:lnTo>
                    <a:lnTo>
                      <a:pt x="1100" y="27"/>
                    </a:lnTo>
                    <a:lnTo>
                      <a:pt x="1104" y="27"/>
                    </a:lnTo>
                    <a:lnTo>
                      <a:pt x="1108" y="27"/>
                    </a:lnTo>
                    <a:lnTo>
                      <a:pt x="1108" y="23"/>
                    </a:lnTo>
                    <a:lnTo>
                      <a:pt x="1112" y="30"/>
                    </a:lnTo>
                    <a:lnTo>
                      <a:pt x="1115" y="34"/>
                    </a:lnTo>
                    <a:lnTo>
                      <a:pt x="1115" y="30"/>
                    </a:lnTo>
                    <a:lnTo>
                      <a:pt x="1119" y="38"/>
                    </a:lnTo>
                    <a:lnTo>
                      <a:pt x="1123" y="42"/>
                    </a:lnTo>
                    <a:lnTo>
                      <a:pt x="1127" y="45"/>
                    </a:lnTo>
                    <a:lnTo>
                      <a:pt x="1130" y="53"/>
                    </a:lnTo>
                    <a:lnTo>
                      <a:pt x="1134" y="64"/>
                    </a:lnTo>
                    <a:lnTo>
                      <a:pt x="1138" y="76"/>
                    </a:lnTo>
                    <a:lnTo>
                      <a:pt x="1142" y="98"/>
                    </a:lnTo>
                    <a:lnTo>
                      <a:pt x="1145" y="125"/>
                    </a:lnTo>
                    <a:lnTo>
                      <a:pt x="1149" y="162"/>
                    </a:lnTo>
                    <a:lnTo>
                      <a:pt x="1153" y="211"/>
                    </a:lnTo>
                    <a:lnTo>
                      <a:pt x="1157" y="264"/>
                    </a:lnTo>
                    <a:lnTo>
                      <a:pt x="1161" y="309"/>
                    </a:lnTo>
                    <a:lnTo>
                      <a:pt x="1164" y="343"/>
                    </a:lnTo>
                    <a:lnTo>
                      <a:pt x="1168" y="362"/>
                    </a:lnTo>
                    <a:lnTo>
                      <a:pt x="1172" y="370"/>
                    </a:lnTo>
                    <a:lnTo>
                      <a:pt x="1176" y="385"/>
                    </a:lnTo>
                    <a:lnTo>
                      <a:pt x="1179" y="411"/>
                    </a:lnTo>
                    <a:lnTo>
                      <a:pt x="1183" y="452"/>
                    </a:lnTo>
                    <a:lnTo>
                      <a:pt x="1187" y="494"/>
                    </a:lnTo>
                    <a:lnTo>
                      <a:pt x="1191" y="520"/>
                    </a:lnTo>
                    <a:lnTo>
                      <a:pt x="1194" y="528"/>
                    </a:lnTo>
                    <a:lnTo>
                      <a:pt x="1198" y="513"/>
                    </a:lnTo>
                    <a:lnTo>
                      <a:pt x="1202" y="479"/>
                    </a:lnTo>
                    <a:lnTo>
                      <a:pt x="1206" y="426"/>
                    </a:lnTo>
                    <a:lnTo>
                      <a:pt x="1210" y="381"/>
                    </a:lnTo>
                    <a:lnTo>
                      <a:pt x="1213" y="343"/>
                    </a:lnTo>
                    <a:lnTo>
                      <a:pt x="1217" y="317"/>
                    </a:lnTo>
                    <a:lnTo>
                      <a:pt x="1221" y="287"/>
                    </a:lnTo>
                    <a:lnTo>
                      <a:pt x="1225" y="260"/>
                    </a:lnTo>
                    <a:lnTo>
                      <a:pt x="1228" y="226"/>
                    </a:lnTo>
                    <a:lnTo>
                      <a:pt x="1232" y="189"/>
                    </a:lnTo>
                    <a:lnTo>
                      <a:pt x="1236" y="155"/>
                    </a:lnTo>
                    <a:lnTo>
                      <a:pt x="1240" y="121"/>
                    </a:lnTo>
                    <a:lnTo>
                      <a:pt x="1243" y="98"/>
                    </a:lnTo>
                    <a:lnTo>
                      <a:pt x="1247" y="76"/>
                    </a:lnTo>
                    <a:lnTo>
                      <a:pt x="1251" y="61"/>
                    </a:lnTo>
                    <a:lnTo>
                      <a:pt x="1255" y="49"/>
                    </a:lnTo>
                    <a:lnTo>
                      <a:pt x="1259" y="42"/>
                    </a:lnTo>
                    <a:lnTo>
                      <a:pt x="1262" y="38"/>
                    </a:lnTo>
                    <a:lnTo>
                      <a:pt x="1266" y="34"/>
                    </a:lnTo>
                    <a:lnTo>
                      <a:pt x="1270" y="30"/>
                    </a:lnTo>
                    <a:lnTo>
                      <a:pt x="1274" y="23"/>
                    </a:lnTo>
                    <a:lnTo>
                      <a:pt x="1277" y="19"/>
                    </a:lnTo>
                    <a:lnTo>
                      <a:pt x="1281" y="19"/>
                    </a:lnTo>
                    <a:lnTo>
                      <a:pt x="1285" y="15"/>
                    </a:lnTo>
                    <a:lnTo>
                      <a:pt x="1289" y="15"/>
                    </a:lnTo>
                    <a:lnTo>
                      <a:pt x="1292" y="19"/>
                    </a:lnTo>
                    <a:lnTo>
                      <a:pt x="1296" y="19"/>
                    </a:lnTo>
                    <a:lnTo>
                      <a:pt x="1300" y="15"/>
                    </a:lnTo>
                    <a:lnTo>
                      <a:pt x="1304" y="15"/>
                    </a:lnTo>
                    <a:lnTo>
                      <a:pt x="1308" y="15"/>
                    </a:lnTo>
                    <a:lnTo>
                      <a:pt x="1311" y="12"/>
                    </a:lnTo>
                    <a:lnTo>
                      <a:pt x="1315" y="12"/>
                    </a:lnTo>
                    <a:lnTo>
                      <a:pt x="1319" y="12"/>
                    </a:lnTo>
                    <a:lnTo>
                      <a:pt x="1323" y="12"/>
                    </a:lnTo>
                    <a:lnTo>
                      <a:pt x="1326" y="12"/>
                    </a:lnTo>
                    <a:lnTo>
                      <a:pt x="1330" y="12"/>
                    </a:lnTo>
                    <a:lnTo>
                      <a:pt x="1334" y="12"/>
                    </a:lnTo>
                    <a:lnTo>
                      <a:pt x="1338" y="12"/>
                    </a:lnTo>
                    <a:lnTo>
                      <a:pt x="1341" y="8"/>
                    </a:lnTo>
                    <a:lnTo>
                      <a:pt x="1345" y="8"/>
                    </a:lnTo>
                    <a:lnTo>
                      <a:pt x="1349" y="8"/>
                    </a:lnTo>
                    <a:lnTo>
                      <a:pt x="1353" y="8"/>
                    </a:lnTo>
                    <a:lnTo>
                      <a:pt x="1357" y="8"/>
                    </a:lnTo>
                    <a:lnTo>
                      <a:pt x="1360" y="8"/>
                    </a:lnTo>
                    <a:lnTo>
                      <a:pt x="1364" y="8"/>
                    </a:lnTo>
                    <a:lnTo>
                      <a:pt x="1368" y="12"/>
                    </a:lnTo>
                    <a:lnTo>
                      <a:pt x="1368" y="8"/>
                    </a:lnTo>
                    <a:lnTo>
                      <a:pt x="1372" y="12"/>
                    </a:lnTo>
                    <a:lnTo>
                      <a:pt x="1375" y="12"/>
                    </a:lnTo>
                    <a:lnTo>
                      <a:pt x="1379" y="12"/>
                    </a:lnTo>
                    <a:lnTo>
                      <a:pt x="1383" y="12"/>
                    </a:lnTo>
                    <a:lnTo>
                      <a:pt x="1387" y="15"/>
                    </a:lnTo>
                    <a:lnTo>
                      <a:pt x="1390" y="15"/>
                    </a:lnTo>
                    <a:lnTo>
                      <a:pt x="1394" y="19"/>
                    </a:lnTo>
                    <a:lnTo>
                      <a:pt x="1398" y="19"/>
                    </a:lnTo>
                    <a:lnTo>
                      <a:pt x="1402" y="23"/>
                    </a:lnTo>
                    <a:lnTo>
                      <a:pt x="1406" y="30"/>
                    </a:lnTo>
                    <a:lnTo>
                      <a:pt x="1409" y="38"/>
                    </a:lnTo>
                    <a:lnTo>
                      <a:pt x="1413" y="49"/>
                    </a:lnTo>
                    <a:lnTo>
                      <a:pt x="1417" y="64"/>
                    </a:lnTo>
                    <a:lnTo>
                      <a:pt x="1421" y="91"/>
                    </a:lnTo>
                    <a:lnTo>
                      <a:pt x="1424" y="121"/>
                    </a:lnTo>
                    <a:lnTo>
                      <a:pt x="1428" y="170"/>
                    </a:lnTo>
                    <a:lnTo>
                      <a:pt x="1432" y="253"/>
                    </a:lnTo>
                    <a:lnTo>
                      <a:pt x="1436" y="298"/>
                    </a:lnTo>
                    <a:lnTo>
                      <a:pt x="1439" y="309"/>
                    </a:lnTo>
                    <a:lnTo>
                      <a:pt x="1443" y="294"/>
                    </a:lnTo>
                    <a:lnTo>
                      <a:pt x="1447" y="264"/>
                    </a:lnTo>
                    <a:lnTo>
                      <a:pt x="1451" y="230"/>
                    </a:lnTo>
                    <a:lnTo>
                      <a:pt x="1455" y="207"/>
                    </a:lnTo>
                    <a:lnTo>
                      <a:pt x="1455" y="204"/>
                    </a:lnTo>
                    <a:lnTo>
                      <a:pt x="1458" y="207"/>
                    </a:lnTo>
                    <a:lnTo>
                      <a:pt x="1462" y="234"/>
                    </a:lnTo>
                    <a:lnTo>
                      <a:pt x="1466" y="253"/>
                    </a:lnTo>
                    <a:lnTo>
                      <a:pt x="1470" y="264"/>
                    </a:lnTo>
                    <a:lnTo>
                      <a:pt x="1473" y="245"/>
                    </a:lnTo>
                    <a:lnTo>
                      <a:pt x="1477" y="223"/>
                    </a:lnTo>
                    <a:lnTo>
                      <a:pt x="1481" y="196"/>
                    </a:lnTo>
                    <a:lnTo>
                      <a:pt x="1485" y="170"/>
                    </a:lnTo>
                    <a:lnTo>
                      <a:pt x="1488" y="147"/>
                    </a:lnTo>
                    <a:lnTo>
                      <a:pt x="1492" y="132"/>
                    </a:lnTo>
                    <a:lnTo>
                      <a:pt x="1496" y="121"/>
                    </a:lnTo>
                    <a:lnTo>
                      <a:pt x="1500" y="121"/>
                    </a:lnTo>
                    <a:lnTo>
                      <a:pt x="1504" y="125"/>
                    </a:lnTo>
                    <a:lnTo>
                      <a:pt x="1507" y="136"/>
                    </a:lnTo>
                    <a:lnTo>
                      <a:pt x="1511" y="147"/>
                    </a:lnTo>
                    <a:lnTo>
                      <a:pt x="1515" y="162"/>
                    </a:lnTo>
                    <a:lnTo>
                      <a:pt x="1519" y="177"/>
                    </a:lnTo>
                    <a:lnTo>
                      <a:pt x="1522" y="200"/>
                    </a:lnTo>
                    <a:lnTo>
                      <a:pt x="1526" y="226"/>
                    </a:lnTo>
                    <a:lnTo>
                      <a:pt x="1530" y="268"/>
                    </a:lnTo>
                    <a:lnTo>
                      <a:pt x="1534" y="324"/>
                    </a:lnTo>
                    <a:lnTo>
                      <a:pt x="1537" y="339"/>
                    </a:lnTo>
                    <a:lnTo>
                      <a:pt x="1537" y="332"/>
                    </a:lnTo>
                    <a:lnTo>
                      <a:pt x="1541" y="294"/>
                    </a:lnTo>
                    <a:lnTo>
                      <a:pt x="1545" y="279"/>
                    </a:lnTo>
                    <a:lnTo>
                      <a:pt x="1549" y="275"/>
                    </a:lnTo>
                    <a:lnTo>
                      <a:pt x="1549" y="279"/>
                    </a:lnTo>
                    <a:lnTo>
                      <a:pt x="1553" y="283"/>
                    </a:lnTo>
                    <a:lnTo>
                      <a:pt x="1556" y="287"/>
                    </a:lnTo>
                    <a:lnTo>
                      <a:pt x="1556" y="283"/>
                    </a:lnTo>
                    <a:lnTo>
                      <a:pt x="1560" y="272"/>
                    </a:lnTo>
                    <a:lnTo>
                      <a:pt x="1564" y="234"/>
                    </a:lnTo>
                    <a:lnTo>
                      <a:pt x="1568" y="189"/>
                    </a:lnTo>
                    <a:lnTo>
                      <a:pt x="1571" y="143"/>
                    </a:lnTo>
                    <a:lnTo>
                      <a:pt x="1575" y="117"/>
                    </a:lnTo>
                    <a:lnTo>
                      <a:pt x="1579" y="110"/>
                    </a:lnTo>
                    <a:lnTo>
                      <a:pt x="1583" y="117"/>
                    </a:lnTo>
                    <a:lnTo>
                      <a:pt x="1586" y="125"/>
                    </a:lnTo>
                    <a:lnTo>
                      <a:pt x="1590" y="128"/>
                    </a:lnTo>
                    <a:lnTo>
                      <a:pt x="1590" y="125"/>
                    </a:lnTo>
                    <a:lnTo>
                      <a:pt x="1594" y="113"/>
                    </a:lnTo>
                    <a:lnTo>
                      <a:pt x="1598" y="98"/>
                    </a:lnTo>
                    <a:lnTo>
                      <a:pt x="1602" y="76"/>
                    </a:lnTo>
                    <a:lnTo>
                      <a:pt x="1605" y="61"/>
                    </a:lnTo>
                    <a:lnTo>
                      <a:pt x="1609" y="49"/>
                    </a:lnTo>
                    <a:lnTo>
                      <a:pt x="1613" y="45"/>
                    </a:lnTo>
                    <a:lnTo>
                      <a:pt x="1617" y="45"/>
                    </a:lnTo>
                    <a:lnTo>
                      <a:pt x="1620" y="49"/>
                    </a:lnTo>
                    <a:lnTo>
                      <a:pt x="1624" y="68"/>
                    </a:lnTo>
                    <a:lnTo>
                      <a:pt x="1628" y="106"/>
                    </a:lnTo>
                    <a:lnTo>
                      <a:pt x="1632" y="174"/>
                    </a:lnTo>
                    <a:lnTo>
                      <a:pt x="1635" y="245"/>
                    </a:lnTo>
                    <a:lnTo>
                      <a:pt x="1639" y="298"/>
                    </a:lnTo>
                    <a:lnTo>
                      <a:pt x="1643" y="324"/>
                    </a:lnTo>
                    <a:lnTo>
                      <a:pt x="1647" y="305"/>
                    </a:lnTo>
                    <a:lnTo>
                      <a:pt x="1651" y="287"/>
                    </a:lnTo>
                    <a:lnTo>
                      <a:pt x="1654" y="249"/>
                    </a:lnTo>
                    <a:lnTo>
                      <a:pt x="1654" y="245"/>
                    </a:lnTo>
                    <a:lnTo>
                      <a:pt x="1658" y="256"/>
                    </a:lnTo>
                    <a:lnTo>
                      <a:pt x="1662" y="283"/>
                    </a:lnTo>
                    <a:lnTo>
                      <a:pt x="1666" y="294"/>
                    </a:lnTo>
                    <a:lnTo>
                      <a:pt x="1669" y="264"/>
                    </a:lnTo>
                    <a:lnTo>
                      <a:pt x="1673" y="207"/>
                    </a:lnTo>
                    <a:lnTo>
                      <a:pt x="1677" y="151"/>
                    </a:lnTo>
                    <a:lnTo>
                      <a:pt x="1681" y="102"/>
                    </a:lnTo>
                    <a:lnTo>
                      <a:pt x="1684" y="68"/>
                    </a:lnTo>
                    <a:lnTo>
                      <a:pt x="1688" y="49"/>
                    </a:lnTo>
                    <a:lnTo>
                      <a:pt x="1692" y="38"/>
                    </a:lnTo>
                    <a:lnTo>
                      <a:pt x="1696" y="34"/>
                    </a:lnTo>
                    <a:lnTo>
                      <a:pt x="1696" y="30"/>
                    </a:lnTo>
                    <a:lnTo>
                      <a:pt x="1700" y="34"/>
                    </a:lnTo>
                    <a:lnTo>
                      <a:pt x="1703" y="49"/>
                    </a:lnTo>
                    <a:lnTo>
                      <a:pt x="1707" y="30"/>
                    </a:lnTo>
                    <a:lnTo>
                      <a:pt x="1711" y="19"/>
                    </a:lnTo>
                    <a:lnTo>
                      <a:pt x="1715" y="19"/>
                    </a:lnTo>
                    <a:lnTo>
                      <a:pt x="1718" y="23"/>
                    </a:lnTo>
                    <a:lnTo>
                      <a:pt x="1722" y="30"/>
                    </a:lnTo>
                    <a:lnTo>
                      <a:pt x="1726" y="34"/>
                    </a:lnTo>
                    <a:lnTo>
                      <a:pt x="1730" y="38"/>
                    </a:lnTo>
                    <a:lnTo>
                      <a:pt x="1733" y="45"/>
                    </a:lnTo>
                    <a:lnTo>
                      <a:pt x="1737" y="53"/>
                    </a:lnTo>
                    <a:lnTo>
                      <a:pt x="1741" y="57"/>
                    </a:lnTo>
                    <a:lnTo>
                      <a:pt x="1745" y="68"/>
                    </a:lnTo>
                    <a:lnTo>
                      <a:pt x="1749" y="83"/>
                    </a:lnTo>
                    <a:lnTo>
                      <a:pt x="1752" y="102"/>
                    </a:lnTo>
                    <a:lnTo>
                      <a:pt x="1756" y="117"/>
                    </a:lnTo>
                    <a:lnTo>
                      <a:pt x="1760" y="132"/>
                    </a:lnTo>
                    <a:lnTo>
                      <a:pt x="1764" y="147"/>
                    </a:lnTo>
                    <a:lnTo>
                      <a:pt x="1767" y="174"/>
                    </a:lnTo>
                    <a:lnTo>
                      <a:pt x="1771" y="204"/>
                    </a:lnTo>
                    <a:lnTo>
                      <a:pt x="1775" y="260"/>
                    </a:lnTo>
                    <a:lnTo>
                      <a:pt x="1779" y="317"/>
                    </a:lnTo>
                    <a:lnTo>
                      <a:pt x="1782" y="377"/>
                    </a:lnTo>
                    <a:lnTo>
                      <a:pt x="1786" y="456"/>
                    </a:lnTo>
                    <a:lnTo>
                      <a:pt x="1790" y="550"/>
                    </a:lnTo>
                    <a:lnTo>
                      <a:pt x="1794" y="641"/>
                    </a:lnTo>
                    <a:lnTo>
                      <a:pt x="1798" y="709"/>
                    </a:lnTo>
                    <a:lnTo>
                      <a:pt x="1801" y="739"/>
                    </a:lnTo>
                    <a:lnTo>
                      <a:pt x="1805" y="743"/>
                    </a:lnTo>
                    <a:lnTo>
                      <a:pt x="1809" y="743"/>
                    </a:lnTo>
                    <a:lnTo>
                      <a:pt x="1813" y="743"/>
                    </a:lnTo>
                    <a:lnTo>
                      <a:pt x="1816" y="743"/>
                    </a:lnTo>
                    <a:lnTo>
                      <a:pt x="1820" y="743"/>
                    </a:lnTo>
                    <a:lnTo>
                      <a:pt x="1824" y="743"/>
                    </a:lnTo>
                    <a:lnTo>
                      <a:pt x="1828" y="743"/>
                    </a:lnTo>
                    <a:lnTo>
                      <a:pt x="1831" y="743"/>
                    </a:lnTo>
                    <a:lnTo>
                      <a:pt x="1835" y="743"/>
                    </a:lnTo>
                    <a:lnTo>
                      <a:pt x="1839" y="743"/>
                    </a:lnTo>
                    <a:lnTo>
                      <a:pt x="1843" y="743"/>
                    </a:lnTo>
                    <a:lnTo>
                      <a:pt x="1847" y="743"/>
                    </a:lnTo>
                    <a:lnTo>
                      <a:pt x="1850" y="743"/>
                    </a:lnTo>
                    <a:lnTo>
                      <a:pt x="1854" y="743"/>
                    </a:lnTo>
                    <a:lnTo>
                      <a:pt x="1858" y="743"/>
                    </a:lnTo>
                    <a:lnTo>
                      <a:pt x="1862" y="743"/>
                    </a:lnTo>
                    <a:lnTo>
                      <a:pt x="1865" y="743"/>
                    </a:lnTo>
                    <a:lnTo>
                      <a:pt x="1869" y="728"/>
                    </a:lnTo>
                    <a:lnTo>
                      <a:pt x="1873" y="675"/>
                    </a:lnTo>
                    <a:lnTo>
                      <a:pt x="1877" y="588"/>
                    </a:lnTo>
                    <a:lnTo>
                      <a:pt x="1880" y="483"/>
                    </a:lnTo>
                    <a:lnTo>
                      <a:pt x="1884" y="396"/>
                    </a:lnTo>
                    <a:lnTo>
                      <a:pt x="1888" y="332"/>
                    </a:lnTo>
                    <a:lnTo>
                      <a:pt x="1892" y="287"/>
                    </a:lnTo>
                    <a:lnTo>
                      <a:pt x="1896" y="249"/>
                    </a:lnTo>
                    <a:lnTo>
                      <a:pt x="1899" y="226"/>
                    </a:lnTo>
                    <a:lnTo>
                      <a:pt x="1903" y="204"/>
                    </a:lnTo>
                    <a:lnTo>
                      <a:pt x="1907" y="189"/>
                    </a:lnTo>
                    <a:lnTo>
                      <a:pt x="1911" y="181"/>
                    </a:lnTo>
                    <a:lnTo>
                      <a:pt x="1914" y="181"/>
                    </a:lnTo>
                    <a:lnTo>
                      <a:pt x="1918" y="181"/>
                    </a:lnTo>
                    <a:lnTo>
                      <a:pt x="1922" y="189"/>
                    </a:lnTo>
                    <a:lnTo>
                      <a:pt x="1926" y="200"/>
                    </a:lnTo>
                    <a:lnTo>
                      <a:pt x="1926" y="196"/>
                    </a:lnTo>
                    <a:lnTo>
                      <a:pt x="1929" y="200"/>
                    </a:lnTo>
                    <a:lnTo>
                      <a:pt x="1933" y="207"/>
                    </a:lnTo>
                    <a:lnTo>
                      <a:pt x="1937" y="223"/>
                    </a:lnTo>
                    <a:lnTo>
                      <a:pt x="1941" y="249"/>
                    </a:lnTo>
                    <a:lnTo>
                      <a:pt x="1945" y="283"/>
                    </a:lnTo>
                    <a:lnTo>
                      <a:pt x="1948" y="317"/>
                    </a:lnTo>
                    <a:lnTo>
                      <a:pt x="1952" y="373"/>
                    </a:lnTo>
                    <a:lnTo>
                      <a:pt x="1956" y="381"/>
                    </a:lnTo>
                    <a:lnTo>
                      <a:pt x="1960" y="400"/>
                    </a:lnTo>
                    <a:lnTo>
                      <a:pt x="1963" y="392"/>
                    </a:lnTo>
                    <a:lnTo>
                      <a:pt x="1963" y="396"/>
                    </a:lnTo>
                    <a:lnTo>
                      <a:pt x="1967" y="392"/>
                    </a:lnTo>
                    <a:lnTo>
                      <a:pt x="1971" y="392"/>
                    </a:lnTo>
                    <a:lnTo>
                      <a:pt x="1975" y="403"/>
                    </a:lnTo>
                    <a:lnTo>
                      <a:pt x="1978" y="419"/>
                    </a:lnTo>
                    <a:lnTo>
                      <a:pt x="1982" y="437"/>
                    </a:lnTo>
                    <a:lnTo>
                      <a:pt x="1986" y="464"/>
                    </a:lnTo>
                    <a:lnTo>
                      <a:pt x="1990" y="483"/>
                    </a:lnTo>
                    <a:lnTo>
                      <a:pt x="1994" y="505"/>
                    </a:lnTo>
                    <a:lnTo>
                      <a:pt x="1997" y="528"/>
                    </a:lnTo>
                    <a:lnTo>
                      <a:pt x="2001" y="550"/>
                    </a:lnTo>
                    <a:lnTo>
                      <a:pt x="2005" y="569"/>
                    </a:lnTo>
                    <a:lnTo>
                      <a:pt x="2009" y="588"/>
                    </a:lnTo>
                    <a:lnTo>
                      <a:pt x="2012" y="607"/>
                    </a:lnTo>
                    <a:lnTo>
                      <a:pt x="2016" y="626"/>
                    </a:lnTo>
                    <a:lnTo>
                      <a:pt x="2020" y="641"/>
                    </a:lnTo>
                    <a:lnTo>
                      <a:pt x="2024" y="660"/>
                    </a:lnTo>
                    <a:lnTo>
                      <a:pt x="2027" y="675"/>
                    </a:lnTo>
                    <a:lnTo>
                      <a:pt x="2031" y="686"/>
                    </a:lnTo>
                    <a:lnTo>
                      <a:pt x="2035" y="697"/>
                    </a:lnTo>
                    <a:lnTo>
                      <a:pt x="2039" y="709"/>
                    </a:lnTo>
                    <a:lnTo>
                      <a:pt x="2043" y="716"/>
                    </a:lnTo>
                    <a:lnTo>
                      <a:pt x="2046" y="720"/>
                    </a:lnTo>
                    <a:lnTo>
                      <a:pt x="2050" y="728"/>
                    </a:lnTo>
                    <a:lnTo>
                      <a:pt x="2054" y="731"/>
                    </a:lnTo>
                    <a:lnTo>
                      <a:pt x="2058" y="735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</p:grpSp>
        <p:grpSp>
          <p:nvGrpSpPr>
            <p:cNvPr id="17" name="Group 228"/>
            <p:cNvGrpSpPr>
              <a:grpSpLocks/>
            </p:cNvGrpSpPr>
            <p:nvPr/>
          </p:nvGrpSpPr>
          <p:grpSpPr bwMode="auto">
            <a:xfrm>
              <a:off x="166" y="1422"/>
              <a:ext cx="2662" cy="1067"/>
              <a:chOff x="1447" y="1910"/>
              <a:chExt cx="2417" cy="1067"/>
            </a:xfrm>
          </p:grpSpPr>
          <p:sp>
            <p:nvSpPr>
              <p:cNvPr id="93" name="Line 155"/>
              <p:cNvSpPr>
                <a:spLocks noChangeShapeType="1"/>
              </p:cNvSpPr>
              <p:nvPr/>
            </p:nvSpPr>
            <p:spPr bwMode="auto">
              <a:xfrm>
                <a:off x="1693" y="2837"/>
                <a:ext cx="2141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4" name="Line 156"/>
              <p:cNvSpPr>
                <a:spLocks noChangeShapeType="1"/>
              </p:cNvSpPr>
              <p:nvPr/>
            </p:nvSpPr>
            <p:spPr bwMode="auto">
              <a:xfrm>
                <a:off x="1693" y="283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" name="Line 157"/>
              <p:cNvSpPr>
                <a:spLocks noChangeShapeType="1"/>
              </p:cNvSpPr>
              <p:nvPr/>
            </p:nvSpPr>
            <p:spPr bwMode="auto">
              <a:xfrm>
                <a:off x="1775" y="283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6" name="Line 158"/>
              <p:cNvSpPr>
                <a:spLocks noChangeShapeType="1"/>
              </p:cNvSpPr>
              <p:nvPr/>
            </p:nvSpPr>
            <p:spPr bwMode="auto">
              <a:xfrm>
                <a:off x="1858" y="283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7" name="Line 159"/>
              <p:cNvSpPr>
                <a:spLocks noChangeShapeType="1"/>
              </p:cNvSpPr>
              <p:nvPr/>
            </p:nvSpPr>
            <p:spPr bwMode="auto">
              <a:xfrm>
                <a:off x="1938" y="283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" name="Line 160"/>
              <p:cNvSpPr>
                <a:spLocks noChangeShapeType="1"/>
              </p:cNvSpPr>
              <p:nvPr/>
            </p:nvSpPr>
            <p:spPr bwMode="auto">
              <a:xfrm>
                <a:off x="2020" y="283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9" name="Line 161"/>
              <p:cNvSpPr>
                <a:spLocks noChangeShapeType="1"/>
              </p:cNvSpPr>
              <p:nvPr/>
            </p:nvSpPr>
            <p:spPr bwMode="auto">
              <a:xfrm>
                <a:off x="2103" y="283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0" name="Line 162"/>
              <p:cNvSpPr>
                <a:spLocks noChangeShapeType="1"/>
              </p:cNvSpPr>
              <p:nvPr/>
            </p:nvSpPr>
            <p:spPr bwMode="auto">
              <a:xfrm>
                <a:off x="2186" y="283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1" name="Line 163"/>
              <p:cNvSpPr>
                <a:spLocks noChangeShapeType="1"/>
              </p:cNvSpPr>
              <p:nvPr/>
            </p:nvSpPr>
            <p:spPr bwMode="auto">
              <a:xfrm>
                <a:off x="2269" y="283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2" name="Line 164"/>
              <p:cNvSpPr>
                <a:spLocks noChangeShapeType="1"/>
              </p:cNvSpPr>
              <p:nvPr/>
            </p:nvSpPr>
            <p:spPr bwMode="auto">
              <a:xfrm>
                <a:off x="2348" y="283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" name="Line 165"/>
              <p:cNvSpPr>
                <a:spLocks noChangeShapeType="1"/>
              </p:cNvSpPr>
              <p:nvPr/>
            </p:nvSpPr>
            <p:spPr bwMode="auto">
              <a:xfrm>
                <a:off x="2431" y="283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4" name="Line 166"/>
              <p:cNvSpPr>
                <a:spLocks noChangeShapeType="1"/>
              </p:cNvSpPr>
              <p:nvPr/>
            </p:nvSpPr>
            <p:spPr bwMode="auto">
              <a:xfrm>
                <a:off x="2514" y="283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5" name="Line 167"/>
              <p:cNvSpPr>
                <a:spLocks noChangeShapeType="1"/>
              </p:cNvSpPr>
              <p:nvPr/>
            </p:nvSpPr>
            <p:spPr bwMode="auto">
              <a:xfrm>
                <a:off x="2597" y="283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" name="Line 168"/>
              <p:cNvSpPr>
                <a:spLocks noChangeShapeType="1"/>
              </p:cNvSpPr>
              <p:nvPr/>
            </p:nvSpPr>
            <p:spPr bwMode="auto">
              <a:xfrm>
                <a:off x="2680" y="283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7" name="Line 169"/>
              <p:cNvSpPr>
                <a:spLocks noChangeShapeType="1"/>
              </p:cNvSpPr>
              <p:nvPr/>
            </p:nvSpPr>
            <p:spPr bwMode="auto">
              <a:xfrm>
                <a:off x="2763" y="283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8" name="Line 170"/>
              <p:cNvSpPr>
                <a:spLocks noChangeShapeType="1"/>
              </p:cNvSpPr>
              <p:nvPr/>
            </p:nvSpPr>
            <p:spPr bwMode="auto">
              <a:xfrm>
                <a:off x="2846" y="283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9" name="Line 171"/>
              <p:cNvSpPr>
                <a:spLocks noChangeShapeType="1"/>
              </p:cNvSpPr>
              <p:nvPr/>
            </p:nvSpPr>
            <p:spPr bwMode="auto">
              <a:xfrm>
                <a:off x="2925" y="283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0" name="Line 172"/>
              <p:cNvSpPr>
                <a:spLocks noChangeShapeType="1"/>
              </p:cNvSpPr>
              <p:nvPr/>
            </p:nvSpPr>
            <p:spPr bwMode="auto">
              <a:xfrm>
                <a:off x="3008" y="283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1" name="Line 173"/>
              <p:cNvSpPr>
                <a:spLocks noChangeShapeType="1"/>
              </p:cNvSpPr>
              <p:nvPr/>
            </p:nvSpPr>
            <p:spPr bwMode="auto">
              <a:xfrm>
                <a:off x="3091" y="283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2" name="Line 174"/>
              <p:cNvSpPr>
                <a:spLocks noChangeShapeType="1"/>
              </p:cNvSpPr>
              <p:nvPr/>
            </p:nvSpPr>
            <p:spPr bwMode="auto">
              <a:xfrm>
                <a:off x="3174" y="283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" name="Line 175"/>
              <p:cNvSpPr>
                <a:spLocks noChangeShapeType="1"/>
              </p:cNvSpPr>
              <p:nvPr/>
            </p:nvSpPr>
            <p:spPr bwMode="auto">
              <a:xfrm>
                <a:off x="3257" y="283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4" name="Line 176"/>
              <p:cNvSpPr>
                <a:spLocks noChangeShapeType="1"/>
              </p:cNvSpPr>
              <p:nvPr/>
            </p:nvSpPr>
            <p:spPr bwMode="auto">
              <a:xfrm>
                <a:off x="3340" y="283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5" name="Line 177"/>
              <p:cNvSpPr>
                <a:spLocks noChangeShapeType="1"/>
              </p:cNvSpPr>
              <p:nvPr/>
            </p:nvSpPr>
            <p:spPr bwMode="auto">
              <a:xfrm>
                <a:off x="3423" y="283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6" name="Line 178"/>
              <p:cNvSpPr>
                <a:spLocks noChangeShapeType="1"/>
              </p:cNvSpPr>
              <p:nvPr/>
            </p:nvSpPr>
            <p:spPr bwMode="auto">
              <a:xfrm>
                <a:off x="3506" y="283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7" name="Line 179"/>
              <p:cNvSpPr>
                <a:spLocks noChangeShapeType="1"/>
              </p:cNvSpPr>
              <p:nvPr/>
            </p:nvSpPr>
            <p:spPr bwMode="auto">
              <a:xfrm>
                <a:off x="3585" y="283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8" name="Line 180"/>
              <p:cNvSpPr>
                <a:spLocks noChangeShapeType="1"/>
              </p:cNvSpPr>
              <p:nvPr/>
            </p:nvSpPr>
            <p:spPr bwMode="auto">
              <a:xfrm>
                <a:off x="3668" y="283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" name="Line 181"/>
              <p:cNvSpPr>
                <a:spLocks noChangeShapeType="1"/>
              </p:cNvSpPr>
              <p:nvPr/>
            </p:nvSpPr>
            <p:spPr bwMode="auto">
              <a:xfrm>
                <a:off x="3751" y="283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" name="Line 182"/>
              <p:cNvSpPr>
                <a:spLocks noChangeShapeType="1"/>
              </p:cNvSpPr>
              <p:nvPr/>
            </p:nvSpPr>
            <p:spPr bwMode="auto">
              <a:xfrm>
                <a:off x="3834" y="283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1" name="Line 183"/>
              <p:cNvSpPr>
                <a:spLocks noChangeShapeType="1"/>
              </p:cNvSpPr>
              <p:nvPr/>
            </p:nvSpPr>
            <p:spPr bwMode="auto">
              <a:xfrm flipV="1">
                <a:off x="1693" y="1955"/>
                <a:ext cx="1" cy="882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2" name="Line 184"/>
              <p:cNvSpPr>
                <a:spLocks noChangeShapeType="1"/>
              </p:cNvSpPr>
              <p:nvPr/>
            </p:nvSpPr>
            <p:spPr bwMode="auto">
              <a:xfrm flipH="1">
                <a:off x="1677" y="2837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" name="Line 185"/>
              <p:cNvSpPr>
                <a:spLocks noChangeShapeType="1"/>
              </p:cNvSpPr>
              <p:nvPr/>
            </p:nvSpPr>
            <p:spPr bwMode="auto">
              <a:xfrm flipH="1">
                <a:off x="1677" y="2792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" name="Line 186"/>
              <p:cNvSpPr>
                <a:spLocks noChangeShapeType="1"/>
              </p:cNvSpPr>
              <p:nvPr/>
            </p:nvSpPr>
            <p:spPr bwMode="auto">
              <a:xfrm flipH="1">
                <a:off x="1677" y="2751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5" name="Line 187"/>
              <p:cNvSpPr>
                <a:spLocks noChangeShapeType="1"/>
              </p:cNvSpPr>
              <p:nvPr/>
            </p:nvSpPr>
            <p:spPr bwMode="auto">
              <a:xfrm flipH="1">
                <a:off x="1677" y="2705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6" name="Line 188"/>
              <p:cNvSpPr>
                <a:spLocks noChangeShapeType="1"/>
              </p:cNvSpPr>
              <p:nvPr/>
            </p:nvSpPr>
            <p:spPr bwMode="auto">
              <a:xfrm flipH="1">
                <a:off x="1677" y="2660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7" name="Line 189"/>
              <p:cNvSpPr>
                <a:spLocks noChangeShapeType="1"/>
              </p:cNvSpPr>
              <p:nvPr/>
            </p:nvSpPr>
            <p:spPr bwMode="auto">
              <a:xfrm flipH="1">
                <a:off x="1677" y="2615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8" name="Line 190"/>
              <p:cNvSpPr>
                <a:spLocks noChangeShapeType="1"/>
              </p:cNvSpPr>
              <p:nvPr/>
            </p:nvSpPr>
            <p:spPr bwMode="auto">
              <a:xfrm flipH="1">
                <a:off x="1677" y="2573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9" name="Line 191"/>
              <p:cNvSpPr>
                <a:spLocks noChangeShapeType="1"/>
              </p:cNvSpPr>
              <p:nvPr/>
            </p:nvSpPr>
            <p:spPr bwMode="auto">
              <a:xfrm flipH="1">
                <a:off x="1677" y="2528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0" name="Line 192"/>
              <p:cNvSpPr>
                <a:spLocks noChangeShapeType="1"/>
              </p:cNvSpPr>
              <p:nvPr/>
            </p:nvSpPr>
            <p:spPr bwMode="auto">
              <a:xfrm flipH="1">
                <a:off x="1677" y="2483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1" name="Line 193"/>
              <p:cNvSpPr>
                <a:spLocks noChangeShapeType="1"/>
              </p:cNvSpPr>
              <p:nvPr/>
            </p:nvSpPr>
            <p:spPr bwMode="auto">
              <a:xfrm flipH="1">
                <a:off x="1677" y="2442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2" name="Line 194"/>
              <p:cNvSpPr>
                <a:spLocks noChangeShapeType="1"/>
              </p:cNvSpPr>
              <p:nvPr/>
            </p:nvSpPr>
            <p:spPr bwMode="auto">
              <a:xfrm flipH="1">
                <a:off x="1677" y="2396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3" name="Line 195"/>
              <p:cNvSpPr>
                <a:spLocks noChangeShapeType="1"/>
              </p:cNvSpPr>
              <p:nvPr/>
            </p:nvSpPr>
            <p:spPr bwMode="auto">
              <a:xfrm flipH="1">
                <a:off x="1677" y="2351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4" name="Line 196"/>
              <p:cNvSpPr>
                <a:spLocks noChangeShapeType="1"/>
              </p:cNvSpPr>
              <p:nvPr/>
            </p:nvSpPr>
            <p:spPr bwMode="auto">
              <a:xfrm flipH="1">
                <a:off x="1677" y="2310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" name="Line 197"/>
              <p:cNvSpPr>
                <a:spLocks noChangeShapeType="1"/>
              </p:cNvSpPr>
              <p:nvPr/>
            </p:nvSpPr>
            <p:spPr bwMode="auto">
              <a:xfrm flipH="1">
                <a:off x="1677" y="2264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6" name="Line 198"/>
              <p:cNvSpPr>
                <a:spLocks noChangeShapeType="1"/>
              </p:cNvSpPr>
              <p:nvPr/>
            </p:nvSpPr>
            <p:spPr bwMode="auto">
              <a:xfrm flipH="1">
                <a:off x="1677" y="2219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7" name="Line 199"/>
              <p:cNvSpPr>
                <a:spLocks noChangeShapeType="1"/>
              </p:cNvSpPr>
              <p:nvPr/>
            </p:nvSpPr>
            <p:spPr bwMode="auto">
              <a:xfrm flipH="1">
                <a:off x="1677" y="2174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8" name="Line 200"/>
              <p:cNvSpPr>
                <a:spLocks noChangeShapeType="1"/>
              </p:cNvSpPr>
              <p:nvPr/>
            </p:nvSpPr>
            <p:spPr bwMode="auto">
              <a:xfrm flipH="1">
                <a:off x="1677" y="2133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9" name="Line 201"/>
              <p:cNvSpPr>
                <a:spLocks noChangeShapeType="1"/>
              </p:cNvSpPr>
              <p:nvPr/>
            </p:nvSpPr>
            <p:spPr bwMode="auto">
              <a:xfrm flipH="1">
                <a:off x="1677" y="2087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0" name="Line 202"/>
              <p:cNvSpPr>
                <a:spLocks noChangeShapeType="1"/>
              </p:cNvSpPr>
              <p:nvPr/>
            </p:nvSpPr>
            <p:spPr bwMode="auto">
              <a:xfrm flipH="1">
                <a:off x="1677" y="2042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1" name="Line 203"/>
              <p:cNvSpPr>
                <a:spLocks noChangeShapeType="1"/>
              </p:cNvSpPr>
              <p:nvPr/>
            </p:nvSpPr>
            <p:spPr bwMode="auto">
              <a:xfrm flipH="1">
                <a:off x="1677" y="2001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2" name="Line 204"/>
              <p:cNvSpPr>
                <a:spLocks noChangeShapeType="1"/>
              </p:cNvSpPr>
              <p:nvPr/>
            </p:nvSpPr>
            <p:spPr bwMode="auto">
              <a:xfrm flipH="1">
                <a:off x="1677" y="1955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3" name="Rectangle 205"/>
              <p:cNvSpPr>
                <a:spLocks noChangeArrowheads="1"/>
              </p:cNvSpPr>
              <p:nvPr/>
            </p:nvSpPr>
            <p:spPr bwMode="auto">
              <a:xfrm>
                <a:off x="1612" y="2867"/>
                <a:ext cx="12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4000,0</a:t>
                </a:r>
                <a:endParaRPr lang="pl-PL"/>
              </a:p>
            </p:txBody>
          </p:sp>
          <p:sp>
            <p:nvSpPr>
              <p:cNvPr id="144" name="Rectangle 206"/>
              <p:cNvSpPr>
                <a:spLocks noChangeArrowheads="1"/>
              </p:cNvSpPr>
              <p:nvPr/>
            </p:nvSpPr>
            <p:spPr bwMode="auto">
              <a:xfrm>
                <a:off x="2041" y="2867"/>
                <a:ext cx="87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3000</a:t>
                </a:r>
                <a:endParaRPr lang="pl-PL"/>
              </a:p>
            </p:txBody>
          </p:sp>
          <p:sp>
            <p:nvSpPr>
              <p:cNvPr id="145" name="Rectangle 207"/>
              <p:cNvSpPr>
                <a:spLocks noChangeArrowheads="1"/>
              </p:cNvSpPr>
              <p:nvPr/>
            </p:nvSpPr>
            <p:spPr bwMode="auto">
              <a:xfrm>
                <a:off x="2452" y="2867"/>
                <a:ext cx="87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2000</a:t>
                </a:r>
                <a:endParaRPr lang="pl-PL"/>
              </a:p>
            </p:txBody>
          </p:sp>
          <p:sp>
            <p:nvSpPr>
              <p:cNvPr id="146" name="Rectangle 208"/>
              <p:cNvSpPr>
                <a:spLocks noChangeArrowheads="1"/>
              </p:cNvSpPr>
              <p:nvPr/>
            </p:nvSpPr>
            <p:spPr bwMode="auto">
              <a:xfrm>
                <a:off x="2863" y="2867"/>
                <a:ext cx="88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1500</a:t>
                </a:r>
                <a:endParaRPr lang="pl-PL"/>
              </a:p>
            </p:txBody>
          </p:sp>
          <p:sp>
            <p:nvSpPr>
              <p:cNvPr id="147" name="Rectangle 209"/>
              <p:cNvSpPr>
                <a:spLocks noChangeArrowheads="1"/>
              </p:cNvSpPr>
              <p:nvPr/>
            </p:nvSpPr>
            <p:spPr bwMode="auto">
              <a:xfrm>
                <a:off x="3278" y="2867"/>
                <a:ext cx="88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1000</a:t>
                </a:r>
                <a:endParaRPr lang="pl-PL"/>
              </a:p>
            </p:txBody>
          </p:sp>
          <p:sp>
            <p:nvSpPr>
              <p:cNvPr id="148" name="Rectangle 210"/>
              <p:cNvSpPr>
                <a:spLocks noChangeArrowheads="1"/>
              </p:cNvSpPr>
              <p:nvPr/>
            </p:nvSpPr>
            <p:spPr bwMode="auto">
              <a:xfrm>
                <a:off x="3766" y="2867"/>
                <a:ext cx="98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400,0</a:t>
                </a:r>
                <a:endParaRPr lang="pl-PL"/>
              </a:p>
            </p:txBody>
          </p:sp>
          <p:sp>
            <p:nvSpPr>
              <p:cNvPr id="149" name="Rectangle 211"/>
              <p:cNvSpPr>
                <a:spLocks noChangeArrowheads="1"/>
              </p:cNvSpPr>
              <p:nvPr/>
            </p:nvSpPr>
            <p:spPr bwMode="auto">
              <a:xfrm>
                <a:off x="1553" y="2792"/>
                <a:ext cx="77" cy="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0,00</a:t>
                </a:r>
                <a:endParaRPr lang="pl-PL"/>
              </a:p>
            </p:txBody>
          </p:sp>
          <p:sp>
            <p:nvSpPr>
              <p:cNvPr id="150" name="Rectangle 212"/>
              <p:cNvSpPr>
                <a:spLocks noChangeArrowheads="1"/>
              </p:cNvSpPr>
              <p:nvPr/>
            </p:nvSpPr>
            <p:spPr bwMode="auto">
              <a:xfrm>
                <a:off x="1553" y="2706"/>
                <a:ext cx="77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10,0</a:t>
                </a:r>
                <a:endParaRPr lang="pl-PL"/>
              </a:p>
            </p:txBody>
          </p:sp>
          <p:sp>
            <p:nvSpPr>
              <p:cNvPr id="151" name="Rectangle 213"/>
              <p:cNvSpPr>
                <a:spLocks noChangeArrowheads="1"/>
              </p:cNvSpPr>
              <p:nvPr/>
            </p:nvSpPr>
            <p:spPr bwMode="auto">
              <a:xfrm>
                <a:off x="1553" y="2615"/>
                <a:ext cx="77" cy="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20,0</a:t>
                </a:r>
                <a:endParaRPr lang="pl-PL"/>
              </a:p>
            </p:txBody>
          </p:sp>
          <p:sp>
            <p:nvSpPr>
              <p:cNvPr id="152" name="Rectangle 214"/>
              <p:cNvSpPr>
                <a:spLocks noChangeArrowheads="1"/>
              </p:cNvSpPr>
              <p:nvPr/>
            </p:nvSpPr>
            <p:spPr bwMode="auto">
              <a:xfrm>
                <a:off x="1553" y="2528"/>
                <a:ext cx="77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30,0</a:t>
                </a:r>
                <a:endParaRPr lang="pl-PL"/>
              </a:p>
            </p:txBody>
          </p:sp>
          <p:sp>
            <p:nvSpPr>
              <p:cNvPr id="153" name="Rectangle 215"/>
              <p:cNvSpPr>
                <a:spLocks noChangeArrowheads="1"/>
              </p:cNvSpPr>
              <p:nvPr/>
            </p:nvSpPr>
            <p:spPr bwMode="auto">
              <a:xfrm>
                <a:off x="1553" y="2438"/>
                <a:ext cx="77" cy="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40,0</a:t>
                </a:r>
                <a:endParaRPr lang="pl-PL"/>
              </a:p>
            </p:txBody>
          </p:sp>
          <p:sp>
            <p:nvSpPr>
              <p:cNvPr id="154" name="Rectangle 216"/>
              <p:cNvSpPr>
                <a:spLocks noChangeArrowheads="1"/>
              </p:cNvSpPr>
              <p:nvPr/>
            </p:nvSpPr>
            <p:spPr bwMode="auto">
              <a:xfrm>
                <a:off x="1553" y="2351"/>
                <a:ext cx="77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50,0</a:t>
                </a:r>
                <a:endParaRPr lang="pl-PL"/>
              </a:p>
            </p:txBody>
          </p:sp>
          <p:sp>
            <p:nvSpPr>
              <p:cNvPr id="155" name="Rectangle 217"/>
              <p:cNvSpPr>
                <a:spLocks noChangeArrowheads="1"/>
              </p:cNvSpPr>
              <p:nvPr/>
            </p:nvSpPr>
            <p:spPr bwMode="auto">
              <a:xfrm>
                <a:off x="1553" y="2265"/>
                <a:ext cx="77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60,0</a:t>
                </a:r>
                <a:endParaRPr lang="pl-PL"/>
              </a:p>
            </p:txBody>
          </p:sp>
          <p:sp>
            <p:nvSpPr>
              <p:cNvPr id="156" name="Rectangle 218"/>
              <p:cNvSpPr>
                <a:spLocks noChangeArrowheads="1"/>
              </p:cNvSpPr>
              <p:nvPr/>
            </p:nvSpPr>
            <p:spPr bwMode="auto">
              <a:xfrm>
                <a:off x="1553" y="2174"/>
                <a:ext cx="77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70,0</a:t>
                </a:r>
                <a:endParaRPr lang="pl-PL"/>
              </a:p>
            </p:txBody>
          </p:sp>
          <p:sp>
            <p:nvSpPr>
              <p:cNvPr id="157" name="Rectangle 219"/>
              <p:cNvSpPr>
                <a:spLocks noChangeArrowheads="1"/>
              </p:cNvSpPr>
              <p:nvPr/>
            </p:nvSpPr>
            <p:spPr bwMode="auto">
              <a:xfrm>
                <a:off x="1553" y="2088"/>
                <a:ext cx="77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80,0</a:t>
                </a:r>
                <a:endParaRPr lang="pl-PL"/>
              </a:p>
            </p:txBody>
          </p:sp>
          <p:sp>
            <p:nvSpPr>
              <p:cNvPr id="158" name="Rectangle 220"/>
              <p:cNvSpPr>
                <a:spLocks noChangeArrowheads="1"/>
              </p:cNvSpPr>
              <p:nvPr/>
            </p:nvSpPr>
            <p:spPr bwMode="auto">
              <a:xfrm>
                <a:off x="1553" y="1997"/>
                <a:ext cx="77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90,0</a:t>
                </a:r>
                <a:endParaRPr lang="pl-PL"/>
              </a:p>
            </p:txBody>
          </p:sp>
          <p:sp>
            <p:nvSpPr>
              <p:cNvPr id="159" name="Rectangle 221"/>
              <p:cNvSpPr>
                <a:spLocks noChangeArrowheads="1"/>
              </p:cNvSpPr>
              <p:nvPr/>
            </p:nvSpPr>
            <p:spPr bwMode="auto">
              <a:xfrm>
                <a:off x="1500" y="1910"/>
                <a:ext cx="12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100,00</a:t>
                </a:r>
                <a:endParaRPr lang="pl-PL"/>
              </a:p>
            </p:txBody>
          </p:sp>
          <p:sp>
            <p:nvSpPr>
              <p:cNvPr id="160" name="Rectangle 222"/>
              <p:cNvSpPr>
                <a:spLocks noChangeArrowheads="1"/>
              </p:cNvSpPr>
              <p:nvPr/>
            </p:nvSpPr>
            <p:spPr bwMode="auto">
              <a:xfrm>
                <a:off x="2701" y="2924"/>
                <a:ext cx="8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cm-1</a:t>
                </a:r>
                <a:endParaRPr lang="pl-PL"/>
              </a:p>
            </p:txBody>
          </p:sp>
          <p:sp>
            <p:nvSpPr>
              <p:cNvPr id="161" name="Rectangle 223"/>
              <p:cNvSpPr>
                <a:spLocks noChangeArrowheads="1"/>
              </p:cNvSpPr>
              <p:nvPr/>
            </p:nvSpPr>
            <p:spPr bwMode="auto">
              <a:xfrm>
                <a:off x="1447" y="2396"/>
                <a:ext cx="74" cy="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%T </a:t>
                </a:r>
                <a:endParaRPr lang="pl-PL"/>
              </a:p>
            </p:txBody>
          </p:sp>
          <p:sp>
            <p:nvSpPr>
              <p:cNvPr id="162" name="Freeform 224"/>
              <p:cNvSpPr>
                <a:spLocks/>
              </p:cNvSpPr>
              <p:nvPr/>
            </p:nvSpPr>
            <p:spPr bwMode="auto">
              <a:xfrm>
                <a:off x="1693" y="2068"/>
                <a:ext cx="2118" cy="769"/>
              </a:xfrm>
              <a:custGeom>
                <a:avLst/>
                <a:gdLst>
                  <a:gd name="T0" fmla="*/ 33 w 2118"/>
                  <a:gd name="T1" fmla="*/ 12 h 769"/>
                  <a:gd name="T2" fmla="*/ 67 w 2118"/>
                  <a:gd name="T3" fmla="*/ 23 h 769"/>
                  <a:gd name="T4" fmla="*/ 101 w 2118"/>
                  <a:gd name="T5" fmla="*/ 19 h 769"/>
                  <a:gd name="T6" fmla="*/ 135 w 2118"/>
                  <a:gd name="T7" fmla="*/ 34 h 769"/>
                  <a:gd name="T8" fmla="*/ 169 w 2118"/>
                  <a:gd name="T9" fmla="*/ 16 h 769"/>
                  <a:gd name="T10" fmla="*/ 203 w 2118"/>
                  <a:gd name="T11" fmla="*/ 16 h 769"/>
                  <a:gd name="T12" fmla="*/ 237 w 2118"/>
                  <a:gd name="T13" fmla="*/ 16 h 769"/>
                  <a:gd name="T14" fmla="*/ 271 w 2118"/>
                  <a:gd name="T15" fmla="*/ 16 h 769"/>
                  <a:gd name="T16" fmla="*/ 305 w 2118"/>
                  <a:gd name="T17" fmla="*/ 12 h 769"/>
                  <a:gd name="T18" fmla="*/ 339 w 2118"/>
                  <a:gd name="T19" fmla="*/ 19 h 769"/>
                  <a:gd name="T20" fmla="*/ 373 w 2118"/>
                  <a:gd name="T21" fmla="*/ 8 h 769"/>
                  <a:gd name="T22" fmla="*/ 407 w 2118"/>
                  <a:gd name="T23" fmla="*/ 12 h 769"/>
                  <a:gd name="T24" fmla="*/ 441 w 2118"/>
                  <a:gd name="T25" fmla="*/ 16 h 769"/>
                  <a:gd name="T26" fmla="*/ 474 w 2118"/>
                  <a:gd name="T27" fmla="*/ 12 h 769"/>
                  <a:gd name="T28" fmla="*/ 508 w 2118"/>
                  <a:gd name="T29" fmla="*/ 4 h 769"/>
                  <a:gd name="T30" fmla="*/ 542 w 2118"/>
                  <a:gd name="T31" fmla="*/ 4 h 769"/>
                  <a:gd name="T32" fmla="*/ 576 w 2118"/>
                  <a:gd name="T33" fmla="*/ 4 h 769"/>
                  <a:gd name="T34" fmla="*/ 610 w 2118"/>
                  <a:gd name="T35" fmla="*/ 4 h 769"/>
                  <a:gd name="T36" fmla="*/ 644 w 2118"/>
                  <a:gd name="T37" fmla="*/ 4 h 769"/>
                  <a:gd name="T38" fmla="*/ 678 w 2118"/>
                  <a:gd name="T39" fmla="*/ 16 h 769"/>
                  <a:gd name="T40" fmla="*/ 712 w 2118"/>
                  <a:gd name="T41" fmla="*/ 114 h 769"/>
                  <a:gd name="T42" fmla="*/ 746 w 2118"/>
                  <a:gd name="T43" fmla="*/ 12 h 769"/>
                  <a:gd name="T44" fmla="*/ 780 w 2118"/>
                  <a:gd name="T45" fmla="*/ 4 h 769"/>
                  <a:gd name="T46" fmla="*/ 814 w 2118"/>
                  <a:gd name="T47" fmla="*/ 0 h 769"/>
                  <a:gd name="T48" fmla="*/ 848 w 2118"/>
                  <a:gd name="T49" fmla="*/ 0 h 769"/>
                  <a:gd name="T50" fmla="*/ 882 w 2118"/>
                  <a:gd name="T51" fmla="*/ 0 h 769"/>
                  <a:gd name="T52" fmla="*/ 916 w 2118"/>
                  <a:gd name="T53" fmla="*/ 4 h 769"/>
                  <a:gd name="T54" fmla="*/ 949 w 2118"/>
                  <a:gd name="T55" fmla="*/ 12 h 769"/>
                  <a:gd name="T56" fmla="*/ 983 w 2118"/>
                  <a:gd name="T57" fmla="*/ 46 h 769"/>
                  <a:gd name="T58" fmla="*/ 1017 w 2118"/>
                  <a:gd name="T59" fmla="*/ 8 h 769"/>
                  <a:gd name="T60" fmla="*/ 1051 w 2118"/>
                  <a:gd name="T61" fmla="*/ 4 h 769"/>
                  <a:gd name="T62" fmla="*/ 1085 w 2118"/>
                  <a:gd name="T63" fmla="*/ 4 h 769"/>
                  <a:gd name="T64" fmla="*/ 1119 w 2118"/>
                  <a:gd name="T65" fmla="*/ 34 h 769"/>
                  <a:gd name="T66" fmla="*/ 1153 w 2118"/>
                  <a:gd name="T67" fmla="*/ 16 h 769"/>
                  <a:gd name="T68" fmla="*/ 1187 w 2118"/>
                  <a:gd name="T69" fmla="*/ 23 h 769"/>
                  <a:gd name="T70" fmla="*/ 1221 w 2118"/>
                  <a:gd name="T71" fmla="*/ 8 h 769"/>
                  <a:gd name="T72" fmla="*/ 1255 w 2118"/>
                  <a:gd name="T73" fmla="*/ 129 h 769"/>
                  <a:gd name="T74" fmla="*/ 1289 w 2118"/>
                  <a:gd name="T75" fmla="*/ 27 h 769"/>
                  <a:gd name="T76" fmla="*/ 1323 w 2118"/>
                  <a:gd name="T77" fmla="*/ 95 h 769"/>
                  <a:gd name="T78" fmla="*/ 1357 w 2118"/>
                  <a:gd name="T79" fmla="*/ 23 h 769"/>
                  <a:gd name="T80" fmla="*/ 1390 w 2118"/>
                  <a:gd name="T81" fmla="*/ 4 h 769"/>
                  <a:gd name="T82" fmla="*/ 1424 w 2118"/>
                  <a:gd name="T83" fmla="*/ 8 h 769"/>
                  <a:gd name="T84" fmla="*/ 1458 w 2118"/>
                  <a:gd name="T85" fmla="*/ 4 h 769"/>
                  <a:gd name="T86" fmla="*/ 1492 w 2118"/>
                  <a:gd name="T87" fmla="*/ 4 h 769"/>
                  <a:gd name="T88" fmla="*/ 1526 w 2118"/>
                  <a:gd name="T89" fmla="*/ 8 h 769"/>
                  <a:gd name="T90" fmla="*/ 1560 w 2118"/>
                  <a:gd name="T91" fmla="*/ 80 h 769"/>
                  <a:gd name="T92" fmla="*/ 1594 w 2118"/>
                  <a:gd name="T93" fmla="*/ 12 h 769"/>
                  <a:gd name="T94" fmla="*/ 1628 w 2118"/>
                  <a:gd name="T95" fmla="*/ 16 h 769"/>
                  <a:gd name="T96" fmla="*/ 1662 w 2118"/>
                  <a:gd name="T97" fmla="*/ 76 h 769"/>
                  <a:gd name="T98" fmla="*/ 1696 w 2118"/>
                  <a:gd name="T99" fmla="*/ 279 h 769"/>
                  <a:gd name="T100" fmla="*/ 1730 w 2118"/>
                  <a:gd name="T101" fmla="*/ 769 h 769"/>
                  <a:gd name="T102" fmla="*/ 1764 w 2118"/>
                  <a:gd name="T103" fmla="*/ 117 h 769"/>
                  <a:gd name="T104" fmla="*/ 1798 w 2118"/>
                  <a:gd name="T105" fmla="*/ 53 h 769"/>
                  <a:gd name="T106" fmla="*/ 1831 w 2118"/>
                  <a:gd name="T107" fmla="*/ 325 h 769"/>
                  <a:gd name="T108" fmla="*/ 1865 w 2118"/>
                  <a:gd name="T109" fmla="*/ 769 h 769"/>
                  <a:gd name="T110" fmla="*/ 1899 w 2118"/>
                  <a:gd name="T111" fmla="*/ 505 h 769"/>
                  <a:gd name="T112" fmla="*/ 1933 w 2118"/>
                  <a:gd name="T113" fmla="*/ 739 h 769"/>
                  <a:gd name="T114" fmla="*/ 1967 w 2118"/>
                  <a:gd name="T115" fmla="*/ 381 h 769"/>
                  <a:gd name="T116" fmla="*/ 2001 w 2118"/>
                  <a:gd name="T117" fmla="*/ 547 h 769"/>
                  <a:gd name="T118" fmla="*/ 2035 w 2118"/>
                  <a:gd name="T119" fmla="*/ 709 h 769"/>
                  <a:gd name="T120" fmla="*/ 2069 w 2118"/>
                  <a:gd name="T121" fmla="*/ 765 h 769"/>
                  <a:gd name="T122" fmla="*/ 2103 w 2118"/>
                  <a:gd name="T123" fmla="*/ 769 h 769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w 2118"/>
                  <a:gd name="T187" fmla="*/ 0 h 769"/>
                  <a:gd name="T188" fmla="*/ 2118 w 2118"/>
                  <a:gd name="T189" fmla="*/ 769 h 769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T186" t="T187" r="T188" b="T189"/>
                <a:pathLst>
                  <a:path w="2118" h="769">
                    <a:moveTo>
                      <a:pt x="0" y="12"/>
                    </a:moveTo>
                    <a:lnTo>
                      <a:pt x="3" y="12"/>
                    </a:lnTo>
                    <a:lnTo>
                      <a:pt x="7" y="8"/>
                    </a:lnTo>
                    <a:lnTo>
                      <a:pt x="7" y="12"/>
                    </a:lnTo>
                    <a:lnTo>
                      <a:pt x="11" y="12"/>
                    </a:lnTo>
                    <a:lnTo>
                      <a:pt x="15" y="8"/>
                    </a:lnTo>
                    <a:lnTo>
                      <a:pt x="15" y="12"/>
                    </a:lnTo>
                    <a:lnTo>
                      <a:pt x="18" y="8"/>
                    </a:lnTo>
                    <a:lnTo>
                      <a:pt x="22" y="12"/>
                    </a:lnTo>
                    <a:lnTo>
                      <a:pt x="22" y="8"/>
                    </a:lnTo>
                    <a:lnTo>
                      <a:pt x="26" y="12"/>
                    </a:lnTo>
                    <a:lnTo>
                      <a:pt x="26" y="8"/>
                    </a:lnTo>
                    <a:lnTo>
                      <a:pt x="30" y="12"/>
                    </a:lnTo>
                    <a:lnTo>
                      <a:pt x="30" y="8"/>
                    </a:lnTo>
                    <a:lnTo>
                      <a:pt x="33" y="12"/>
                    </a:lnTo>
                    <a:lnTo>
                      <a:pt x="33" y="16"/>
                    </a:lnTo>
                    <a:lnTo>
                      <a:pt x="37" y="8"/>
                    </a:lnTo>
                    <a:lnTo>
                      <a:pt x="41" y="19"/>
                    </a:lnTo>
                    <a:lnTo>
                      <a:pt x="41" y="23"/>
                    </a:lnTo>
                    <a:lnTo>
                      <a:pt x="45" y="12"/>
                    </a:lnTo>
                    <a:lnTo>
                      <a:pt x="49" y="19"/>
                    </a:lnTo>
                    <a:lnTo>
                      <a:pt x="52" y="12"/>
                    </a:lnTo>
                    <a:lnTo>
                      <a:pt x="52" y="16"/>
                    </a:lnTo>
                    <a:lnTo>
                      <a:pt x="56" y="23"/>
                    </a:lnTo>
                    <a:lnTo>
                      <a:pt x="60" y="12"/>
                    </a:lnTo>
                    <a:lnTo>
                      <a:pt x="60" y="42"/>
                    </a:lnTo>
                    <a:lnTo>
                      <a:pt x="64" y="12"/>
                    </a:lnTo>
                    <a:lnTo>
                      <a:pt x="64" y="8"/>
                    </a:lnTo>
                    <a:lnTo>
                      <a:pt x="67" y="23"/>
                    </a:lnTo>
                    <a:lnTo>
                      <a:pt x="67" y="31"/>
                    </a:lnTo>
                    <a:lnTo>
                      <a:pt x="71" y="16"/>
                    </a:lnTo>
                    <a:lnTo>
                      <a:pt x="75" y="27"/>
                    </a:lnTo>
                    <a:lnTo>
                      <a:pt x="79" y="12"/>
                    </a:lnTo>
                    <a:lnTo>
                      <a:pt x="79" y="8"/>
                    </a:lnTo>
                    <a:lnTo>
                      <a:pt x="82" y="23"/>
                    </a:lnTo>
                    <a:lnTo>
                      <a:pt x="86" y="12"/>
                    </a:lnTo>
                    <a:lnTo>
                      <a:pt x="86" y="8"/>
                    </a:lnTo>
                    <a:lnTo>
                      <a:pt x="90" y="12"/>
                    </a:lnTo>
                    <a:lnTo>
                      <a:pt x="90" y="16"/>
                    </a:lnTo>
                    <a:lnTo>
                      <a:pt x="94" y="8"/>
                    </a:lnTo>
                    <a:lnTo>
                      <a:pt x="98" y="19"/>
                    </a:lnTo>
                    <a:lnTo>
                      <a:pt x="98" y="12"/>
                    </a:lnTo>
                    <a:lnTo>
                      <a:pt x="101" y="19"/>
                    </a:lnTo>
                    <a:lnTo>
                      <a:pt x="101" y="12"/>
                    </a:lnTo>
                    <a:lnTo>
                      <a:pt x="105" y="38"/>
                    </a:lnTo>
                    <a:lnTo>
                      <a:pt x="105" y="34"/>
                    </a:lnTo>
                    <a:lnTo>
                      <a:pt x="109" y="16"/>
                    </a:lnTo>
                    <a:lnTo>
                      <a:pt x="109" y="27"/>
                    </a:lnTo>
                    <a:lnTo>
                      <a:pt x="113" y="16"/>
                    </a:lnTo>
                    <a:lnTo>
                      <a:pt x="116" y="12"/>
                    </a:lnTo>
                    <a:lnTo>
                      <a:pt x="120" y="27"/>
                    </a:lnTo>
                    <a:lnTo>
                      <a:pt x="124" y="16"/>
                    </a:lnTo>
                    <a:lnTo>
                      <a:pt x="128" y="23"/>
                    </a:lnTo>
                    <a:lnTo>
                      <a:pt x="128" y="38"/>
                    </a:lnTo>
                    <a:lnTo>
                      <a:pt x="131" y="16"/>
                    </a:lnTo>
                    <a:lnTo>
                      <a:pt x="135" y="34"/>
                    </a:lnTo>
                    <a:lnTo>
                      <a:pt x="135" y="31"/>
                    </a:lnTo>
                    <a:lnTo>
                      <a:pt x="139" y="12"/>
                    </a:lnTo>
                    <a:lnTo>
                      <a:pt x="143" y="19"/>
                    </a:lnTo>
                    <a:lnTo>
                      <a:pt x="147" y="34"/>
                    </a:lnTo>
                    <a:lnTo>
                      <a:pt x="147" y="27"/>
                    </a:lnTo>
                    <a:lnTo>
                      <a:pt x="150" y="12"/>
                    </a:lnTo>
                    <a:lnTo>
                      <a:pt x="150" y="16"/>
                    </a:lnTo>
                    <a:lnTo>
                      <a:pt x="154" y="31"/>
                    </a:lnTo>
                    <a:lnTo>
                      <a:pt x="158" y="16"/>
                    </a:lnTo>
                    <a:lnTo>
                      <a:pt x="158" y="27"/>
                    </a:lnTo>
                    <a:lnTo>
                      <a:pt x="162" y="19"/>
                    </a:lnTo>
                    <a:lnTo>
                      <a:pt x="162" y="23"/>
                    </a:lnTo>
                    <a:lnTo>
                      <a:pt x="165" y="16"/>
                    </a:lnTo>
                    <a:lnTo>
                      <a:pt x="165" y="19"/>
                    </a:lnTo>
                    <a:lnTo>
                      <a:pt x="169" y="16"/>
                    </a:lnTo>
                    <a:lnTo>
                      <a:pt x="173" y="42"/>
                    </a:lnTo>
                    <a:lnTo>
                      <a:pt x="173" y="31"/>
                    </a:lnTo>
                    <a:lnTo>
                      <a:pt x="177" y="16"/>
                    </a:lnTo>
                    <a:lnTo>
                      <a:pt x="177" y="23"/>
                    </a:lnTo>
                    <a:lnTo>
                      <a:pt x="180" y="12"/>
                    </a:lnTo>
                    <a:lnTo>
                      <a:pt x="184" y="16"/>
                    </a:lnTo>
                    <a:lnTo>
                      <a:pt x="184" y="12"/>
                    </a:lnTo>
                    <a:lnTo>
                      <a:pt x="188" y="16"/>
                    </a:lnTo>
                    <a:lnTo>
                      <a:pt x="192" y="12"/>
                    </a:lnTo>
                    <a:lnTo>
                      <a:pt x="196" y="16"/>
                    </a:lnTo>
                    <a:lnTo>
                      <a:pt x="199" y="12"/>
                    </a:lnTo>
                    <a:lnTo>
                      <a:pt x="203" y="16"/>
                    </a:lnTo>
                    <a:lnTo>
                      <a:pt x="207" y="12"/>
                    </a:lnTo>
                    <a:lnTo>
                      <a:pt x="211" y="16"/>
                    </a:lnTo>
                    <a:lnTo>
                      <a:pt x="211" y="12"/>
                    </a:lnTo>
                    <a:lnTo>
                      <a:pt x="214" y="16"/>
                    </a:lnTo>
                    <a:lnTo>
                      <a:pt x="218" y="12"/>
                    </a:lnTo>
                    <a:lnTo>
                      <a:pt x="218" y="16"/>
                    </a:lnTo>
                    <a:lnTo>
                      <a:pt x="222" y="16"/>
                    </a:lnTo>
                    <a:lnTo>
                      <a:pt x="226" y="16"/>
                    </a:lnTo>
                    <a:lnTo>
                      <a:pt x="229" y="16"/>
                    </a:lnTo>
                    <a:lnTo>
                      <a:pt x="233" y="16"/>
                    </a:lnTo>
                    <a:lnTo>
                      <a:pt x="237" y="16"/>
                    </a:lnTo>
                    <a:lnTo>
                      <a:pt x="241" y="16"/>
                    </a:lnTo>
                    <a:lnTo>
                      <a:pt x="245" y="16"/>
                    </a:lnTo>
                    <a:lnTo>
                      <a:pt x="248" y="16"/>
                    </a:lnTo>
                    <a:lnTo>
                      <a:pt x="252" y="16"/>
                    </a:lnTo>
                    <a:lnTo>
                      <a:pt x="256" y="16"/>
                    </a:lnTo>
                    <a:lnTo>
                      <a:pt x="260" y="16"/>
                    </a:lnTo>
                    <a:lnTo>
                      <a:pt x="263" y="16"/>
                    </a:lnTo>
                    <a:lnTo>
                      <a:pt x="267" y="16"/>
                    </a:lnTo>
                    <a:lnTo>
                      <a:pt x="271" y="16"/>
                    </a:lnTo>
                    <a:lnTo>
                      <a:pt x="275" y="16"/>
                    </a:lnTo>
                    <a:lnTo>
                      <a:pt x="275" y="12"/>
                    </a:lnTo>
                    <a:lnTo>
                      <a:pt x="278" y="16"/>
                    </a:lnTo>
                    <a:lnTo>
                      <a:pt x="282" y="12"/>
                    </a:lnTo>
                    <a:lnTo>
                      <a:pt x="286" y="16"/>
                    </a:lnTo>
                    <a:lnTo>
                      <a:pt x="290" y="12"/>
                    </a:lnTo>
                    <a:lnTo>
                      <a:pt x="294" y="12"/>
                    </a:lnTo>
                    <a:lnTo>
                      <a:pt x="297" y="12"/>
                    </a:lnTo>
                    <a:lnTo>
                      <a:pt x="301" y="12"/>
                    </a:lnTo>
                    <a:lnTo>
                      <a:pt x="305" y="12"/>
                    </a:lnTo>
                    <a:lnTo>
                      <a:pt x="309" y="12"/>
                    </a:lnTo>
                    <a:lnTo>
                      <a:pt x="312" y="12"/>
                    </a:lnTo>
                    <a:lnTo>
                      <a:pt x="316" y="12"/>
                    </a:lnTo>
                    <a:lnTo>
                      <a:pt x="320" y="12"/>
                    </a:lnTo>
                    <a:lnTo>
                      <a:pt x="324" y="12"/>
                    </a:lnTo>
                    <a:lnTo>
                      <a:pt x="327" y="12"/>
                    </a:lnTo>
                    <a:lnTo>
                      <a:pt x="331" y="16"/>
                    </a:lnTo>
                    <a:lnTo>
                      <a:pt x="335" y="16"/>
                    </a:lnTo>
                    <a:lnTo>
                      <a:pt x="339" y="19"/>
                    </a:lnTo>
                    <a:lnTo>
                      <a:pt x="343" y="34"/>
                    </a:lnTo>
                    <a:lnTo>
                      <a:pt x="346" y="65"/>
                    </a:lnTo>
                    <a:lnTo>
                      <a:pt x="346" y="80"/>
                    </a:lnTo>
                    <a:lnTo>
                      <a:pt x="350" y="65"/>
                    </a:lnTo>
                    <a:lnTo>
                      <a:pt x="354" y="27"/>
                    </a:lnTo>
                    <a:lnTo>
                      <a:pt x="358" y="16"/>
                    </a:lnTo>
                    <a:lnTo>
                      <a:pt x="361" y="12"/>
                    </a:lnTo>
                    <a:lnTo>
                      <a:pt x="365" y="12"/>
                    </a:lnTo>
                    <a:lnTo>
                      <a:pt x="369" y="8"/>
                    </a:lnTo>
                    <a:lnTo>
                      <a:pt x="373" y="8"/>
                    </a:lnTo>
                    <a:lnTo>
                      <a:pt x="376" y="8"/>
                    </a:lnTo>
                    <a:lnTo>
                      <a:pt x="380" y="8"/>
                    </a:lnTo>
                    <a:lnTo>
                      <a:pt x="384" y="8"/>
                    </a:lnTo>
                    <a:lnTo>
                      <a:pt x="388" y="8"/>
                    </a:lnTo>
                    <a:lnTo>
                      <a:pt x="392" y="8"/>
                    </a:lnTo>
                    <a:lnTo>
                      <a:pt x="395" y="8"/>
                    </a:lnTo>
                    <a:lnTo>
                      <a:pt x="399" y="8"/>
                    </a:lnTo>
                    <a:lnTo>
                      <a:pt x="403" y="12"/>
                    </a:lnTo>
                    <a:lnTo>
                      <a:pt x="407" y="12"/>
                    </a:lnTo>
                    <a:lnTo>
                      <a:pt x="410" y="16"/>
                    </a:lnTo>
                    <a:lnTo>
                      <a:pt x="414" y="27"/>
                    </a:lnTo>
                    <a:lnTo>
                      <a:pt x="418" y="38"/>
                    </a:lnTo>
                    <a:lnTo>
                      <a:pt x="422" y="27"/>
                    </a:lnTo>
                    <a:lnTo>
                      <a:pt x="425" y="16"/>
                    </a:lnTo>
                    <a:lnTo>
                      <a:pt x="429" y="16"/>
                    </a:lnTo>
                    <a:lnTo>
                      <a:pt x="433" y="12"/>
                    </a:lnTo>
                    <a:lnTo>
                      <a:pt x="437" y="12"/>
                    </a:lnTo>
                    <a:lnTo>
                      <a:pt x="441" y="16"/>
                    </a:lnTo>
                    <a:lnTo>
                      <a:pt x="444" y="19"/>
                    </a:lnTo>
                    <a:lnTo>
                      <a:pt x="448" y="19"/>
                    </a:lnTo>
                    <a:lnTo>
                      <a:pt x="452" y="31"/>
                    </a:lnTo>
                    <a:lnTo>
                      <a:pt x="456" y="19"/>
                    </a:lnTo>
                    <a:lnTo>
                      <a:pt x="459" y="8"/>
                    </a:lnTo>
                    <a:lnTo>
                      <a:pt x="463" y="8"/>
                    </a:lnTo>
                    <a:lnTo>
                      <a:pt x="467" y="8"/>
                    </a:lnTo>
                    <a:lnTo>
                      <a:pt x="471" y="8"/>
                    </a:lnTo>
                    <a:lnTo>
                      <a:pt x="474" y="12"/>
                    </a:lnTo>
                    <a:lnTo>
                      <a:pt x="474" y="8"/>
                    </a:lnTo>
                    <a:lnTo>
                      <a:pt x="478" y="8"/>
                    </a:lnTo>
                    <a:lnTo>
                      <a:pt x="482" y="4"/>
                    </a:lnTo>
                    <a:lnTo>
                      <a:pt x="486" y="4"/>
                    </a:lnTo>
                    <a:lnTo>
                      <a:pt x="490" y="4"/>
                    </a:lnTo>
                    <a:lnTo>
                      <a:pt x="493" y="4"/>
                    </a:lnTo>
                    <a:lnTo>
                      <a:pt x="497" y="4"/>
                    </a:lnTo>
                    <a:lnTo>
                      <a:pt x="501" y="4"/>
                    </a:lnTo>
                    <a:lnTo>
                      <a:pt x="505" y="4"/>
                    </a:lnTo>
                    <a:lnTo>
                      <a:pt x="508" y="4"/>
                    </a:lnTo>
                    <a:lnTo>
                      <a:pt x="512" y="4"/>
                    </a:lnTo>
                    <a:lnTo>
                      <a:pt x="516" y="4"/>
                    </a:lnTo>
                    <a:lnTo>
                      <a:pt x="520" y="4"/>
                    </a:lnTo>
                    <a:lnTo>
                      <a:pt x="523" y="4"/>
                    </a:lnTo>
                    <a:lnTo>
                      <a:pt x="527" y="4"/>
                    </a:lnTo>
                    <a:lnTo>
                      <a:pt x="531" y="4"/>
                    </a:lnTo>
                    <a:lnTo>
                      <a:pt x="535" y="4"/>
                    </a:lnTo>
                    <a:lnTo>
                      <a:pt x="539" y="4"/>
                    </a:lnTo>
                    <a:lnTo>
                      <a:pt x="542" y="4"/>
                    </a:lnTo>
                    <a:lnTo>
                      <a:pt x="546" y="4"/>
                    </a:lnTo>
                    <a:lnTo>
                      <a:pt x="550" y="4"/>
                    </a:lnTo>
                    <a:lnTo>
                      <a:pt x="554" y="4"/>
                    </a:lnTo>
                    <a:lnTo>
                      <a:pt x="557" y="4"/>
                    </a:lnTo>
                    <a:lnTo>
                      <a:pt x="561" y="4"/>
                    </a:lnTo>
                    <a:lnTo>
                      <a:pt x="565" y="4"/>
                    </a:lnTo>
                    <a:lnTo>
                      <a:pt x="569" y="4"/>
                    </a:lnTo>
                    <a:lnTo>
                      <a:pt x="573" y="4"/>
                    </a:lnTo>
                    <a:lnTo>
                      <a:pt x="576" y="4"/>
                    </a:lnTo>
                    <a:lnTo>
                      <a:pt x="580" y="4"/>
                    </a:lnTo>
                    <a:lnTo>
                      <a:pt x="584" y="4"/>
                    </a:lnTo>
                    <a:lnTo>
                      <a:pt x="588" y="4"/>
                    </a:lnTo>
                    <a:lnTo>
                      <a:pt x="591" y="4"/>
                    </a:lnTo>
                    <a:lnTo>
                      <a:pt x="595" y="4"/>
                    </a:lnTo>
                    <a:lnTo>
                      <a:pt x="599" y="4"/>
                    </a:lnTo>
                    <a:lnTo>
                      <a:pt x="603" y="4"/>
                    </a:lnTo>
                    <a:lnTo>
                      <a:pt x="606" y="4"/>
                    </a:lnTo>
                    <a:lnTo>
                      <a:pt x="610" y="4"/>
                    </a:lnTo>
                    <a:lnTo>
                      <a:pt x="614" y="4"/>
                    </a:lnTo>
                    <a:lnTo>
                      <a:pt x="618" y="4"/>
                    </a:lnTo>
                    <a:lnTo>
                      <a:pt x="622" y="4"/>
                    </a:lnTo>
                    <a:lnTo>
                      <a:pt x="625" y="4"/>
                    </a:lnTo>
                    <a:lnTo>
                      <a:pt x="629" y="4"/>
                    </a:lnTo>
                    <a:lnTo>
                      <a:pt x="633" y="4"/>
                    </a:lnTo>
                    <a:lnTo>
                      <a:pt x="637" y="4"/>
                    </a:lnTo>
                    <a:lnTo>
                      <a:pt x="640" y="4"/>
                    </a:lnTo>
                    <a:lnTo>
                      <a:pt x="644" y="4"/>
                    </a:lnTo>
                    <a:lnTo>
                      <a:pt x="648" y="4"/>
                    </a:lnTo>
                    <a:lnTo>
                      <a:pt x="652" y="4"/>
                    </a:lnTo>
                    <a:lnTo>
                      <a:pt x="655" y="4"/>
                    </a:lnTo>
                    <a:lnTo>
                      <a:pt x="659" y="8"/>
                    </a:lnTo>
                    <a:lnTo>
                      <a:pt x="663" y="8"/>
                    </a:lnTo>
                    <a:lnTo>
                      <a:pt x="667" y="12"/>
                    </a:lnTo>
                    <a:lnTo>
                      <a:pt x="671" y="12"/>
                    </a:lnTo>
                    <a:lnTo>
                      <a:pt x="674" y="12"/>
                    </a:lnTo>
                    <a:lnTo>
                      <a:pt x="678" y="16"/>
                    </a:lnTo>
                    <a:lnTo>
                      <a:pt x="682" y="27"/>
                    </a:lnTo>
                    <a:lnTo>
                      <a:pt x="686" y="34"/>
                    </a:lnTo>
                    <a:lnTo>
                      <a:pt x="686" y="31"/>
                    </a:lnTo>
                    <a:lnTo>
                      <a:pt x="689" y="27"/>
                    </a:lnTo>
                    <a:lnTo>
                      <a:pt x="693" y="31"/>
                    </a:lnTo>
                    <a:lnTo>
                      <a:pt x="697" y="38"/>
                    </a:lnTo>
                    <a:lnTo>
                      <a:pt x="701" y="49"/>
                    </a:lnTo>
                    <a:lnTo>
                      <a:pt x="704" y="61"/>
                    </a:lnTo>
                    <a:lnTo>
                      <a:pt x="708" y="76"/>
                    </a:lnTo>
                    <a:lnTo>
                      <a:pt x="712" y="114"/>
                    </a:lnTo>
                    <a:lnTo>
                      <a:pt x="716" y="234"/>
                    </a:lnTo>
                    <a:lnTo>
                      <a:pt x="720" y="475"/>
                    </a:lnTo>
                    <a:lnTo>
                      <a:pt x="720" y="434"/>
                    </a:lnTo>
                    <a:lnTo>
                      <a:pt x="723" y="68"/>
                    </a:lnTo>
                    <a:lnTo>
                      <a:pt x="727" y="31"/>
                    </a:lnTo>
                    <a:lnTo>
                      <a:pt x="731" y="23"/>
                    </a:lnTo>
                    <a:lnTo>
                      <a:pt x="735" y="19"/>
                    </a:lnTo>
                    <a:lnTo>
                      <a:pt x="738" y="16"/>
                    </a:lnTo>
                    <a:lnTo>
                      <a:pt x="742" y="12"/>
                    </a:lnTo>
                    <a:lnTo>
                      <a:pt x="746" y="12"/>
                    </a:lnTo>
                    <a:lnTo>
                      <a:pt x="750" y="12"/>
                    </a:lnTo>
                    <a:lnTo>
                      <a:pt x="753" y="8"/>
                    </a:lnTo>
                    <a:lnTo>
                      <a:pt x="757" y="8"/>
                    </a:lnTo>
                    <a:lnTo>
                      <a:pt x="761" y="4"/>
                    </a:lnTo>
                    <a:lnTo>
                      <a:pt x="765" y="4"/>
                    </a:lnTo>
                    <a:lnTo>
                      <a:pt x="769" y="4"/>
                    </a:lnTo>
                    <a:lnTo>
                      <a:pt x="772" y="4"/>
                    </a:lnTo>
                    <a:lnTo>
                      <a:pt x="776" y="4"/>
                    </a:lnTo>
                    <a:lnTo>
                      <a:pt x="780" y="4"/>
                    </a:lnTo>
                    <a:lnTo>
                      <a:pt x="784" y="0"/>
                    </a:lnTo>
                    <a:lnTo>
                      <a:pt x="787" y="0"/>
                    </a:lnTo>
                    <a:lnTo>
                      <a:pt x="791" y="0"/>
                    </a:lnTo>
                    <a:lnTo>
                      <a:pt x="795" y="0"/>
                    </a:lnTo>
                    <a:lnTo>
                      <a:pt x="799" y="0"/>
                    </a:lnTo>
                    <a:lnTo>
                      <a:pt x="802" y="0"/>
                    </a:lnTo>
                    <a:lnTo>
                      <a:pt x="806" y="0"/>
                    </a:lnTo>
                    <a:lnTo>
                      <a:pt x="810" y="0"/>
                    </a:lnTo>
                    <a:lnTo>
                      <a:pt x="814" y="0"/>
                    </a:lnTo>
                    <a:lnTo>
                      <a:pt x="818" y="0"/>
                    </a:lnTo>
                    <a:lnTo>
                      <a:pt x="821" y="0"/>
                    </a:lnTo>
                    <a:lnTo>
                      <a:pt x="825" y="0"/>
                    </a:lnTo>
                    <a:lnTo>
                      <a:pt x="829" y="0"/>
                    </a:lnTo>
                    <a:lnTo>
                      <a:pt x="833" y="0"/>
                    </a:lnTo>
                    <a:lnTo>
                      <a:pt x="836" y="0"/>
                    </a:lnTo>
                    <a:lnTo>
                      <a:pt x="840" y="0"/>
                    </a:lnTo>
                    <a:lnTo>
                      <a:pt x="844" y="0"/>
                    </a:lnTo>
                    <a:lnTo>
                      <a:pt x="848" y="0"/>
                    </a:lnTo>
                    <a:lnTo>
                      <a:pt x="851" y="0"/>
                    </a:lnTo>
                    <a:lnTo>
                      <a:pt x="855" y="0"/>
                    </a:lnTo>
                    <a:lnTo>
                      <a:pt x="859" y="0"/>
                    </a:lnTo>
                    <a:lnTo>
                      <a:pt x="863" y="0"/>
                    </a:lnTo>
                    <a:lnTo>
                      <a:pt x="867" y="0"/>
                    </a:lnTo>
                    <a:lnTo>
                      <a:pt x="870" y="0"/>
                    </a:lnTo>
                    <a:lnTo>
                      <a:pt x="874" y="0"/>
                    </a:lnTo>
                    <a:lnTo>
                      <a:pt x="878" y="0"/>
                    </a:lnTo>
                    <a:lnTo>
                      <a:pt x="882" y="0"/>
                    </a:lnTo>
                    <a:lnTo>
                      <a:pt x="885" y="0"/>
                    </a:lnTo>
                    <a:lnTo>
                      <a:pt x="889" y="0"/>
                    </a:lnTo>
                    <a:lnTo>
                      <a:pt x="893" y="0"/>
                    </a:lnTo>
                    <a:lnTo>
                      <a:pt x="897" y="4"/>
                    </a:lnTo>
                    <a:lnTo>
                      <a:pt x="897" y="0"/>
                    </a:lnTo>
                    <a:lnTo>
                      <a:pt x="900" y="4"/>
                    </a:lnTo>
                    <a:lnTo>
                      <a:pt x="904" y="4"/>
                    </a:lnTo>
                    <a:lnTo>
                      <a:pt x="908" y="4"/>
                    </a:lnTo>
                    <a:lnTo>
                      <a:pt x="912" y="4"/>
                    </a:lnTo>
                    <a:lnTo>
                      <a:pt x="916" y="4"/>
                    </a:lnTo>
                    <a:lnTo>
                      <a:pt x="919" y="4"/>
                    </a:lnTo>
                    <a:lnTo>
                      <a:pt x="923" y="4"/>
                    </a:lnTo>
                    <a:lnTo>
                      <a:pt x="927" y="4"/>
                    </a:lnTo>
                    <a:lnTo>
                      <a:pt x="931" y="4"/>
                    </a:lnTo>
                    <a:lnTo>
                      <a:pt x="934" y="4"/>
                    </a:lnTo>
                    <a:lnTo>
                      <a:pt x="938" y="8"/>
                    </a:lnTo>
                    <a:lnTo>
                      <a:pt x="942" y="8"/>
                    </a:lnTo>
                    <a:lnTo>
                      <a:pt x="946" y="12"/>
                    </a:lnTo>
                    <a:lnTo>
                      <a:pt x="949" y="12"/>
                    </a:lnTo>
                    <a:lnTo>
                      <a:pt x="953" y="16"/>
                    </a:lnTo>
                    <a:lnTo>
                      <a:pt x="957" y="23"/>
                    </a:lnTo>
                    <a:lnTo>
                      <a:pt x="961" y="31"/>
                    </a:lnTo>
                    <a:lnTo>
                      <a:pt x="965" y="38"/>
                    </a:lnTo>
                    <a:lnTo>
                      <a:pt x="968" y="49"/>
                    </a:lnTo>
                    <a:lnTo>
                      <a:pt x="972" y="53"/>
                    </a:lnTo>
                    <a:lnTo>
                      <a:pt x="976" y="53"/>
                    </a:lnTo>
                    <a:lnTo>
                      <a:pt x="980" y="49"/>
                    </a:lnTo>
                    <a:lnTo>
                      <a:pt x="983" y="46"/>
                    </a:lnTo>
                    <a:lnTo>
                      <a:pt x="987" y="53"/>
                    </a:lnTo>
                    <a:lnTo>
                      <a:pt x="991" y="72"/>
                    </a:lnTo>
                    <a:lnTo>
                      <a:pt x="995" y="83"/>
                    </a:lnTo>
                    <a:lnTo>
                      <a:pt x="995" y="76"/>
                    </a:lnTo>
                    <a:lnTo>
                      <a:pt x="998" y="46"/>
                    </a:lnTo>
                    <a:lnTo>
                      <a:pt x="1002" y="27"/>
                    </a:lnTo>
                    <a:lnTo>
                      <a:pt x="1006" y="19"/>
                    </a:lnTo>
                    <a:lnTo>
                      <a:pt x="1010" y="16"/>
                    </a:lnTo>
                    <a:lnTo>
                      <a:pt x="1014" y="12"/>
                    </a:lnTo>
                    <a:lnTo>
                      <a:pt x="1017" y="8"/>
                    </a:lnTo>
                    <a:lnTo>
                      <a:pt x="1021" y="8"/>
                    </a:lnTo>
                    <a:lnTo>
                      <a:pt x="1025" y="4"/>
                    </a:lnTo>
                    <a:lnTo>
                      <a:pt x="1029" y="8"/>
                    </a:lnTo>
                    <a:lnTo>
                      <a:pt x="1029" y="4"/>
                    </a:lnTo>
                    <a:lnTo>
                      <a:pt x="1032" y="4"/>
                    </a:lnTo>
                    <a:lnTo>
                      <a:pt x="1036" y="8"/>
                    </a:lnTo>
                    <a:lnTo>
                      <a:pt x="1040" y="4"/>
                    </a:lnTo>
                    <a:lnTo>
                      <a:pt x="1040" y="12"/>
                    </a:lnTo>
                    <a:lnTo>
                      <a:pt x="1044" y="4"/>
                    </a:lnTo>
                    <a:lnTo>
                      <a:pt x="1047" y="4"/>
                    </a:lnTo>
                    <a:lnTo>
                      <a:pt x="1051" y="4"/>
                    </a:lnTo>
                    <a:lnTo>
                      <a:pt x="1055" y="8"/>
                    </a:lnTo>
                    <a:lnTo>
                      <a:pt x="1059" y="4"/>
                    </a:lnTo>
                    <a:lnTo>
                      <a:pt x="1063" y="4"/>
                    </a:lnTo>
                    <a:lnTo>
                      <a:pt x="1066" y="4"/>
                    </a:lnTo>
                    <a:lnTo>
                      <a:pt x="1070" y="12"/>
                    </a:lnTo>
                    <a:lnTo>
                      <a:pt x="1070" y="4"/>
                    </a:lnTo>
                    <a:lnTo>
                      <a:pt x="1074" y="8"/>
                    </a:lnTo>
                    <a:lnTo>
                      <a:pt x="1074" y="4"/>
                    </a:lnTo>
                    <a:lnTo>
                      <a:pt x="1078" y="4"/>
                    </a:lnTo>
                    <a:lnTo>
                      <a:pt x="1081" y="4"/>
                    </a:lnTo>
                    <a:lnTo>
                      <a:pt x="1081" y="8"/>
                    </a:lnTo>
                    <a:lnTo>
                      <a:pt x="1085" y="4"/>
                    </a:lnTo>
                    <a:lnTo>
                      <a:pt x="1089" y="4"/>
                    </a:lnTo>
                    <a:lnTo>
                      <a:pt x="1093" y="8"/>
                    </a:lnTo>
                    <a:lnTo>
                      <a:pt x="1096" y="8"/>
                    </a:lnTo>
                    <a:lnTo>
                      <a:pt x="1100" y="16"/>
                    </a:lnTo>
                    <a:lnTo>
                      <a:pt x="1104" y="19"/>
                    </a:lnTo>
                    <a:lnTo>
                      <a:pt x="1108" y="27"/>
                    </a:lnTo>
                    <a:lnTo>
                      <a:pt x="1112" y="31"/>
                    </a:lnTo>
                    <a:lnTo>
                      <a:pt x="1115" y="34"/>
                    </a:lnTo>
                    <a:lnTo>
                      <a:pt x="1119" y="34"/>
                    </a:lnTo>
                    <a:lnTo>
                      <a:pt x="1119" y="31"/>
                    </a:lnTo>
                    <a:lnTo>
                      <a:pt x="1123" y="34"/>
                    </a:lnTo>
                    <a:lnTo>
                      <a:pt x="1127" y="23"/>
                    </a:lnTo>
                    <a:lnTo>
                      <a:pt x="1130" y="19"/>
                    </a:lnTo>
                    <a:lnTo>
                      <a:pt x="1134" y="16"/>
                    </a:lnTo>
                    <a:lnTo>
                      <a:pt x="1138" y="12"/>
                    </a:lnTo>
                    <a:lnTo>
                      <a:pt x="1138" y="16"/>
                    </a:lnTo>
                    <a:lnTo>
                      <a:pt x="1142" y="12"/>
                    </a:lnTo>
                    <a:lnTo>
                      <a:pt x="1145" y="12"/>
                    </a:lnTo>
                    <a:lnTo>
                      <a:pt x="1149" y="16"/>
                    </a:lnTo>
                    <a:lnTo>
                      <a:pt x="1153" y="16"/>
                    </a:lnTo>
                    <a:lnTo>
                      <a:pt x="1157" y="8"/>
                    </a:lnTo>
                    <a:lnTo>
                      <a:pt x="1161" y="8"/>
                    </a:lnTo>
                    <a:lnTo>
                      <a:pt x="1164" y="4"/>
                    </a:lnTo>
                    <a:lnTo>
                      <a:pt x="1168" y="4"/>
                    </a:lnTo>
                    <a:lnTo>
                      <a:pt x="1172" y="8"/>
                    </a:lnTo>
                    <a:lnTo>
                      <a:pt x="1176" y="8"/>
                    </a:lnTo>
                    <a:lnTo>
                      <a:pt x="1179" y="16"/>
                    </a:lnTo>
                    <a:lnTo>
                      <a:pt x="1183" y="27"/>
                    </a:lnTo>
                    <a:lnTo>
                      <a:pt x="1183" y="34"/>
                    </a:lnTo>
                    <a:lnTo>
                      <a:pt x="1187" y="23"/>
                    </a:lnTo>
                    <a:lnTo>
                      <a:pt x="1191" y="19"/>
                    </a:lnTo>
                    <a:lnTo>
                      <a:pt x="1194" y="12"/>
                    </a:lnTo>
                    <a:lnTo>
                      <a:pt x="1198" y="8"/>
                    </a:lnTo>
                    <a:lnTo>
                      <a:pt x="1202" y="8"/>
                    </a:lnTo>
                    <a:lnTo>
                      <a:pt x="1206" y="4"/>
                    </a:lnTo>
                    <a:lnTo>
                      <a:pt x="1206" y="8"/>
                    </a:lnTo>
                    <a:lnTo>
                      <a:pt x="1210" y="4"/>
                    </a:lnTo>
                    <a:lnTo>
                      <a:pt x="1210" y="8"/>
                    </a:lnTo>
                    <a:lnTo>
                      <a:pt x="1213" y="8"/>
                    </a:lnTo>
                    <a:lnTo>
                      <a:pt x="1217" y="8"/>
                    </a:lnTo>
                    <a:lnTo>
                      <a:pt x="1217" y="12"/>
                    </a:lnTo>
                    <a:lnTo>
                      <a:pt x="1221" y="8"/>
                    </a:lnTo>
                    <a:lnTo>
                      <a:pt x="1225" y="12"/>
                    </a:lnTo>
                    <a:lnTo>
                      <a:pt x="1228" y="19"/>
                    </a:lnTo>
                    <a:lnTo>
                      <a:pt x="1232" y="23"/>
                    </a:lnTo>
                    <a:lnTo>
                      <a:pt x="1236" y="34"/>
                    </a:lnTo>
                    <a:lnTo>
                      <a:pt x="1240" y="46"/>
                    </a:lnTo>
                    <a:lnTo>
                      <a:pt x="1243" y="61"/>
                    </a:lnTo>
                    <a:lnTo>
                      <a:pt x="1247" y="87"/>
                    </a:lnTo>
                    <a:lnTo>
                      <a:pt x="1251" y="110"/>
                    </a:lnTo>
                    <a:lnTo>
                      <a:pt x="1255" y="129"/>
                    </a:lnTo>
                    <a:lnTo>
                      <a:pt x="1259" y="140"/>
                    </a:lnTo>
                    <a:lnTo>
                      <a:pt x="1262" y="136"/>
                    </a:lnTo>
                    <a:lnTo>
                      <a:pt x="1266" y="117"/>
                    </a:lnTo>
                    <a:lnTo>
                      <a:pt x="1270" y="98"/>
                    </a:lnTo>
                    <a:lnTo>
                      <a:pt x="1274" y="76"/>
                    </a:lnTo>
                    <a:lnTo>
                      <a:pt x="1277" y="57"/>
                    </a:lnTo>
                    <a:lnTo>
                      <a:pt x="1281" y="42"/>
                    </a:lnTo>
                    <a:lnTo>
                      <a:pt x="1285" y="34"/>
                    </a:lnTo>
                    <a:lnTo>
                      <a:pt x="1289" y="27"/>
                    </a:lnTo>
                    <a:lnTo>
                      <a:pt x="1292" y="23"/>
                    </a:lnTo>
                    <a:lnTo>
                      <a:pt x="1296" y="19"/>
                    </a:lnTo>
                    <a:lnTo>
                      <a:pt x="1300" y="16"/>
                    </a:lnTo>
                    <a:lnTo>
                      <a:pt x="1300" y="19"/>
                    </a:lnTo>
                    <a:lnTo>
                      <a:pt x="1304" y="16"/>
                    </a:lnTo>
                    <a:lnTo>
                      <a:pt x="1308" y="19"/>
                    </a:lnTo>
                    <a:lnTo>
                      <a:pt x="1311" y="23"/>
                    </a:lnTo>
                    <a:lnTo>
                      <a:pt x="1315" y="34"/>
                    </a:lnTo>
                    <a:lnTo>
                      <a:pt x="1319" y="61"/>
                    </a:lnTo>
                    <a:lnTo>
                      <a:pt x="1323" y="95"/>
                    </a:lnTo>
                    <a:lnTo>
                      <a:pt x="1326" y="129"/>
                    </a:lnTo>
                    <a:lnTo>
                      <a:pt x="1330" y="151"/>
                    </a:lnTo>
                    <a:lnTo>
                      <a:pt x="1334" y="155"/>
                    </a:lnTo>
                    <a:lnTo>
                      <a:pt x="1334" y="151"/>
                    </a:lnTo>
                    <a:lnTo>
                      <a:pt x="1338" y="129"/>
                    </a:lnTo>
                    <a:lnTo>
                      <a:pt x="1341" y="91"/>
                    </a:lnTo>
                    <a:lnTo>
                      <a:pt x="1345" y="61"/>
                    </a:lnTo>
                    <a:lnTo>
                      <a:pt x="1349" y="42"/>
                    </a:lnTo>
                    <a:lnTo>
                      <a:pt x="1353" y="31"/>
                    </a:lnTo>
                    <a:lnTo>
                      <a:pt x="1357" y="23"/>
                    </a:lnTo>
                    <a:lnTo>
                      <a:pt x="1360" y="19"/>
                    </a:lnTo>
                    <a:lnTo>
                      <a:pt x="1364" y="19"/>
                    </a:lnTo>
                    <a:lnTo>
                      <a:pt x="1368" y="12"/>
                    </a:lnTo>
                    <a:lnTo>
                      <a:pt x="1372" y="8"/>
                    </a:lnTo>
                    <a:lnTo>
                      <a:pt x="1375" y="4"/>
                    </a:lnTo>
                    <a:lnTo>
                      <a:pt x="1379" y="4"/>
                    </a:lnTo>
                    <a:lnTo>
                      <a:pt x="1383" y="4"/>
                    </a:lnTo>
                    <a:lnTo>
                      <a:pt x="1387" y="4"/>
                    </a:lnTo>
                    <a:lnTo>
                      <a:pt x="1390" y="4"/>
                    </a:lnTo>
                    <a:lnTo>
                      <a:pt x="1394" y="4"/>
                    </a:lnTo>
                    <a:lnTo>
                      <a:pt x="1398" y="12"/>
                    </a:lnTo>
                    <a:lnTo>
                      <a:pt x="1402" y="19"/>
                    </a:lnTo>
                    <a:lnTo>
                      <a:pt x="1406" y="16"/>
                    </a:lnTo>
                    <a:lnTo>
                      <a:pt x="1409" y="12"/>
                    </a:lnTo>
                    <a:lnTo>
                      <a:pt x="1413" y="8"/>
                    </a:lnTo>
                    <a:lnTo>
                      <a:pt x="1417" y="8"/>
                    </a:lnTo>
                    <a:lnTo>
                      <a:pt x="1421" y="8"/>
                    </a:lnTo>
                    <a:lnTo>
                      <a:pt x="1424" y="8"/>
                    </a:lnTo>
                    <a:lnTo>
                      <a:pt x="1428" y="8"/>
                    </a:lnTo>
                    <a:lnTo>
                      <a:pt x="1432" y="4"/>
                    </a:lnTo>
                    <a:lnTo>
                      <a:pt x="1436" y="4"/>
                    </a:lnTo>
                    <a:lnTo>
                      <a:pt x="1439" y="4"/>
                    </a:lnTo>
                    <a:lnTo>
                      <a:pt x="1443" y="4"/>
                    </a:lnTo>
                    <a:lnTo>
                      <a:pt x="1447" y="4"/>
                    </a:lnTo>
                    <a:lnTo>
                      <a:pt x="1451" y="4"/>
                    </a:lnTo>
                    <a:lnTo>
                      <a:pt x="1455" y="4"/>
                    </a:lnTo>
                    <a:lnTo>
                      <a:pt x="1458" y="4"/>
                    </a:lnTo>
                    <a:lnTo>
                      <a:pt x="1462" y="4"/>
                    </a:lnTo>
                    <a:lnTo>
                      <a:pt x="1466" y="12"/>
                    </a:lnTo>
                    <a:lnTo>
                      <a:pt x="1470" y="23"/>
                    </a:lnTo>
                    <a:lnTo>
                      <a:pt x="1473" y="8"/>
                    </a:lnTo>
                    <a:lnTo>
                      <a:pt x="1477" y="4"/>
                    </a:lnTo>
                    <a:lnTo>
                      <a:pt x="1481" y="4"/>
                    </a:lnTo>
                    <a:lnTo>
                      <a:pt x="1485" y="0"/>
                    </a:lnTo>
                    <a:lnTo>
                      <a:pt x="1488" y="4"/>
                    </a:lnTo>
                    <a:lnTo>
                      <a:pt x="1492" y="4"/>
                    </a:lnTo>
                    <a:lnTo>
                      <a:pt x="1496" y="4"/>
                    </a:lnTo>
                    <a:lnTo>
                      <a:pt x="1500" y="12"/>
                    </a:lnTo>
                    <a:lnTo>
                      <a:pt x="1504" y="23"/>
                    </a:lnTo>
                    <a:lnTo>
                      <a:pt x="1507" y="31"/>
                    </a:lnTo>
                    <a:lnTo>
                      <a:pt x="1511" y="34"/>
                    </a:lnTo>
                    <a:lnTo>
                      <a:pt x="1515" y="27"/>
                    </a:lnTo>
                    <a:lnTo>
                      <a:pt x="1519" y="16"/>
                    </a:lnTo>
                    <a:lnTo>
                      <a:pt x="1522" y="8"/>
                    </a:lnTo>
                    <a:lnTo>
                      <a:pt x="1526" y="8"/>
                    </a:lnTo>
                    <a:lnTo>
                      <a:pt x="1530" y="4"/>
                    </a:lnTo>
                    <a:lnTo>
                      <a:pt x="1534" y="4"/>
                    </a:lnTo>
                    <a:lnTo>
                      <a:pt x="1537" y="4"/>
                    </a:lnTo>
                    <a:lnTo>
                      <a:pt x="1541" y="8"/>
                    </a:lnTo>
                    <a:lnTo>
                      <a:pt x="1545" y="8"/>
                    </a:lnTo>
                    <a:lnTo>
                      <a:pt x="1549" y="16"/>
                    </a:lnTo>
                    <a:lnTo>
                      <a:pt x="1553" y="27"/>
                    </a:lnTo>
                    <a:lnTo>
                      <a:pt x="1556" y="53"/>
                    </a:lnTo>
                    <a:lnTo>
                      <a:pt x="1560" y="80"/>
                    </a:lnTo>
                    <a:lnTo>
                      <a:pt x="1564" y="110"/>
                    </a:lnTo>
                    <a:lnTo>
                      <a:pt x="1568" y="125"/>
                    </a:lnTo>
                    <a:lnTo>
                      <a:pt x="1571" y="117"/>
                    </a:lnTo>
                    <a:lnTo>
                      <a:pt x="1575" y="87"/>
                    </a:lnTo>
                    <a:lnTo>
                      <a:pt x="1579" y="53"/>
                    </a:lnTo>
                    <a:lnTo>
                      <a:pt x="1583" y="31"/>
                    </a:lnTo>
                    <a:lnTo>
                      <a:pt x="1586" y="19"/>
                    </a:lnTo>
                    <a:lnTo>
                      <a:pt x="1590" y="16"/>
                    </a:lnTo>
                    <a:lnTo>
                      <a:pt x="1594" y="12"/>
                    </a:lnTo>
                    <a:lnTo>
                      <a:pt x="1598" y="8"/>
                    </a:lnTo>
                    <a:lnTo>
                      <a:pt x="1602" y="8"/>
                    </a:lnTo>
                    <a:lnTo>
                      <a:pt x="1605" y="8"/>
                    </a:lnTo>
                    <a:lnTo>
                      <a:pt x="1609" y="8"/>
                    </a:lnTo>
                    <a:lnTo>
                      <a:pt x="1613" y="8"/>
                    </a:lnTo>
                    <a:lnTo>
                      <a:pt x="1617" y="8"/>
                    </a:lnTo>
                    <a:lnTo>
                      <a:pt x="1620" y="12"/>
                    </a:lnTo>
                    <a:lnTo>
                      <a:pt x="1624" y="12"/>
                    </a:lnTo>
                    <a:lnTo>
                      <a:pt x="1628" y="16"/>
                    </a:lnTo>
                    <a:lnTo>
                      <a:pt x="1632" y="23"/>
                    </a:lnTo>
                    <a:lnTo>
                      <a:pt x="1635" y="34"/>
                    </a:lnTo>
                    <a:lnTo>
                      <a:pt x="1639" y="38"/>
                    </a:lnTo>
                    <a:lnTo>
                      <a:pt x="1643" y="42"/>
                    </a:lnTo>
                    <a:lnTo>
                      <a:pt x="1647" y="53"/>
                    </a:lnTo>
                    <a:lnTo>
                      <a:pt x="1651" y="65"/>
                    </a:lnTo>
                    <a:lnTo>
                      <a:pt x="1654" y="76"/>
                    </a:lnTo>
                    <a:lnTo>
                      <a:pt x="1658" y="80"/>
                    </a:lnTo>
                    <a:lnTo>
                      <a:pt x="1662" y="76"/>
                    </a:lnTo>
                    <a:lnTo>
                      <a:pt x="1666" y="72"/>
                    </a:lnTo>
                    <a:lnTo>
                      <a:pt x="1669" y="76"/>
                    </a:lnTo>
                    <a:lnTo>
                      <a:pt x="1673" y="87"/>
                    </a:lnTo>
                    <a:lnTo>
                      <a:pt x="1677" y="102"/>
                    </a:lnTo>
                    <a:lnTo>
                      <a:pt x="1681" y="121"/>
                    </a:lnTo>
                    <a:lnTo>
                      <a:pt x="1684" y="147"/>
                    </a:lnTo>
                    <a:lnTo>
                      <a:pt x="1688" y="178"/>
                    </a:lnTo>
                    <a:lnTo>
                      <a:pt x="1692" y="219"/>
                    </a:lnTo>
                    <a:lnTo>
                      <a:pt x="1696" y="279"/>
                    </a:lnTo>
                    <a:lnTo>
                      <a:pt x="1700" y="351"/>
                    </a:lnTo>
                    <a:lnTo>
                      <a:pt x="1703" y="453"/>
                    </a:lnTo>
                    <a:lnTo>
                      <a:pt x="1707" y="585"/>
                    </a:lnTo>
                    <a:lnTo>
                      <a:pt x="1711" y="720"/>
                    </a:lnTo>
                    <a:lnTo>
                      <a:pt x="1715" y="769"/>
                    </a:lnTo>
                    <a:lnTo>
                      <a:pt x="1718" y="769"/>
                    </a:lnTo>
                    <a:lnTo>
                      <a:pt x="1722" y="769"/>
                    </a:lnTo>
                    <a:lnTo>
                      <a:pt x="1726" y="769"/>
                    </a:lnTo>
                    <a:lnTo>
                      <a:pt x="1730" y="769"/>
                    </a:lnTo>
                    <a:lnTo>
                      <a:pt x="1733" y="758"/>
                    </a:lnTo>
                    <a:lnTo>
                      <a:pt x="1737" y="686"/>
                    </a:lnTo>
                    <a:lnTo>
                      <a:pt x="1741" y="588"/>
                    </a:lnTo>
                    <a:lnTo>
                      <a:pt x="1745" y="468"/>
                    </a:lnTo>
                    <a:lnTo>
                      <a:pt x="1749" y="336"/>
                    </a:lnTo>
                    <a:lnTo>
                      <a:pt x="1752" y="245"/>
                    </a:lnTo>
                    <a:lnTo>
                      <a:pt x="1756" y="185"/>
                    </a:lnTo>
                    <a:lnTo>
                      <a:pt x="1760" y="147"/>
                    </a:lnTo>
                    <a:lnTo>
                      <a:pt x="1764" y="117"/>
                    </a:lnTo>
                    <a:lnTo>
                      <a:pt x="1767" y="95"/>
                    </a:lnTo>
                    <a:lnTo>
                      <a:pt x="1771" y="80"/>
                    </a:lnTo>
                    <a:lnTo>
                      <a:pt x="1775" y="65"/>
                    </a:lnTo>
                    <a:lnTo>
                      <a:pt x="1779" y="57"/>
                    </a:lnTo>
                    <a:lnTo>
                      <a:pt x="1782" y="49"/>
                    </a:lnTo>
                    <a:lnTo>
                      <a:pt x="1786" y="46"/>
                    </a:lnTo>
                    <a:lnTo>
                      <a:pt x="1790" y="46"/>
                    </a:lnTo>
                    <a:lnTo>
                      <a:pt x="1794" y="49"/>
                    </a:lnTo>
                    <a:lnTo>
                      <a:pt x="1798" y="53"/>
                    </a:lnTo>
                    <a:lnTo>
                      <a:pt x="1801" y="61"/>
                    </a:lnTo>
                    <a:lnTo>
                      <a:pt x="1805" y="72"/>
                    </a:lnTo>
                    <a:lnTo>
                      <a:pt x="1809" y="87"/>
                    </a:lnTo>
                    <a:lnTo>
                      <a:pt x="1813" y="110"/>
                    </a:lnTo>
                    <a:lnTo>
                      <a:pt x="1816" y="140"/>
                    </a:lnTo>
                    <a:lnTo>
                      <a:pt x="1820" y="174"/>
                    </a:lnTo>
                    <a:lnTo>
                      <a:pt x="1824" y="212"/>
                    </a:lnTo>
                    <a:lnTo>
                      <a:pt x="1828" y="264"/>
                    </a:lnTo>
                    <a:lnTo>
                      <a:pt x="1831" y="325"/>
                    </a:lnTo>
                    <a:lnTo>
                      <a:pt x="1835" y="407"/>
                    </a:lnTo>
                    <a:lnTo>
                      <a:pt x="1839" y="509"/>
                    </a:lnTo>
                    <a:lnTo>
                      <a:pt x="1843" y="615"/>
                    </a:lnTo>
                    <a:lnTo>
                      <a:pt x="1847" y="705"/>
                    </a:lnTo>
                    <a:lnTo>
                      <a:pt x="1850" y="762"/>
                    </a:lnTo>
                    <a:lnTo>
                      <a:pt x="1854" y="769"/>
                    </a:lnTo>
                    <a:lnTo>
                      <a:pt x="1858" y="769"/>
                    </a:lnTo>
                    <a:lnTo>
                      <a:pt x="1862" y="769"/>
                    </a:lnTo>
                    <a:lnTo>
                      <a:pt x="1865" y="769"/>
                    </a:lnTo>
                    <a:lnTo>
                      <a:pt x="1869" y="769"/>
                    </a:lnTo>
                    <a:lnTo>
                      <a:pt x="1873" y="769"/>
                    </a:lnTo>
                    <a:lnTo>
                      <a:pt x="1877" y="769"/>
                    </a:lnTo>
                    <a:lnTo>
                      <a:pt x="1880" y="769"/>
                    </a:lnTo>
                    <a:lnTo>
                      <a:pt x="1884" y="758"/>
                    </a:lnTo>
                    <a:lnTo>
                      <a:pt x="1888" y="713"/>
                    </a:lnTo>
                    <a:lnTo>
                      <a:pt x="1892" y="641"/>
                    </a:lnTo>
                    <a:lnTo>
                      <a:pt x="1896" y="570"/>
                    </a:lnTo>
                    <a:lnTo>
                      <a:pt x="1899" y="505"/>
                    </a:lnTo>
                    <a:lnTo>
                      <a:pt x="1903" y="456"/>
                    </a:lnTo>
                    <a:lnTo>
                      <a:pt x="1907" y="415"/>
                    </a:lnTo>
                    <a:lnTo>
                      <a:pt x="1911" y="389"/>
                    </a:lnTo>
                    <a:lnTo>
                      <a:pt x="1914" y="377"/>
                    </a:lnTo>
                    <a:lnTo>
                      <a:pt x="1918" y="374"/>
                    </a:lnTo>
                    <a:lnTo>
                      <a:pt x="1922" y="389"/>
                    </a:lnTo>
                    <a:lnTo>
                      <a:pt x="1926" y="434"/>
                    </a:lnTo>
                    <a:lnTo>
                      <a:pt x="1929" y="543"/>
                    </a:lnTo>
                    <a:lnTo>
                      <a:pt x="1933" y="739"/>
                    </a:lnTo>
                    <a:lnTo>
                      <a:pt x="1937" y="758"/>
                    </a:lnTo>
                    <a:lnTo>
                      <a:pt x="1937" y="747"/>
                    </a:lnTo>
                    <a:lnTo>
                      <a:pt x="1941" y="600"/>
                    </a:lnTo>
                    <a:lnTo>
                      <a:pt x="1945" y="426"/>
                    </a:lnTo>
                    <a:lnTo>
                      <a:pt x="1948" y="370"/>
                    </a:lnTo>
                    <a:lnTo>
                      <a:pt x="1952" y="358"/>
                    </a:lnTo>
                    <a:lnTo>
                      <a:pt x="1952" y="362"/>
                    </a:lnTo>
                    <a:lnTo>
                      <a:pt x="1956" y="392"/>
                    </a:lnTo>
                    <a:lnTo>
                      <a:pt x="1960" y="404"/>
                    </a:lnTo>
                    <a:lnTo>
                      <a:pt x="1963" y="389"/>
                    </a:lnTo>
                    <a:lnTo>
                      <a:pt x="1967" y="381"/>
                    </a:lnTo>
                    <a:lnTo>
                      <a:pt x="1971" y="389"/>
                    </a:lnTo>
                    <a:lnTo>
                      <a:pt x="1975" y="400"/>
                    </a:lnTo>
                    <a:lnTo>
                      <a:pt x="1978" y="419"/>
                    </a:lnTo>
                    <a:lnTo>
                      <a:pt x="1982" y="438"/>
                    </a:lnTo>
                    <a:lnTo>
                      <a:pt x="1986" y="464"/>
                    </a:lnTo>
                    <a:lnTo>
                      <a:pt x="1990" y="483"/>
                    </a:lnTo>
                    <a:lnTo>
                      <a:pt x="1994" y="505"/>
                    </a:lnTo>
                    <a:lnTo>
                      <a:pt x="1997" y="524"/>
                    </a:lnTo>
                    <a:lnTo>
                      <a:pt x="2001" y="547"/>
                    </a:lnTo>
                    <a:lnTo>
                      <a:pt x="2005" y="566"/>
                    </a:lnTo>
                    <a:lnTo>
                      <a:pt x="2009" y="585"/>
                    </a:lnTo>
                    <a:lnTo>
                      <a:pt x="2012" y="607"/>
                    </a:lnTo>
                    <a:lnTo>
                      <a:pt x="2016" y="630"/>
                    </a:lnTo>
                    <a:lnTo>
                      <a:pt x="2020" y="652"/>
                    </a:lnTo>
                    <a:lnTo>
                      <a:pt x="2024" y="671"/>
                    </a:lnTo>
                    <a:lnTo>
                      <a:pt x="2027" y="683"/>
                    </a:lnTo>
                    <a:lnTo>
                      <a:pt x="2031" y="694"/>
                    </a:lnTo>
                    <a:lnTo>
                      <a:pt x="2035" y="709"/>
                    </a:lnTo>
                    <a:lnTo>
                      <a:pt x="2039" y="720"/>
                    </a:lnTo>
                    <a:lnTo>
                      <a:pt x="2043" y="732"/>
                    </a:lnTo>
                    <a:lnTo>
                      <a:pt x="2046" y="739"/>
                    </a:lnTo>
                    <a:lnTo>
                      <a:pt x="2050" y="747"/>
                    </a:lnTo>
                    <a:lnTo>
                      <a:pt x="2054" y="750"/>
                    </a:lnTo>
                    <a:lnTo>
                      <a:pt x="2058" y="758"/>
                    </a:lnTo>
                    <a:lnTo>
                      <a:pt x="2061" y="758"/>
                    </a:lnTo>
                    <a:lnTo>
                      <a:pt x="2065" y="762"/>
                    </a:lnTo>
                    <a:lnTo>
                      <a:pt x="2069" y="765"/>
                    </a:lnTo>
                    <a:lnTo>
                      <a:pt x="2073" y="765"/>
                    </a:lnTo>
                    <a:lnTo>
                      <a:pt x="2076" y="765"/>
                    </a:lnTo>
                    <a:lnTo>
                      <a:pt x="2080" y="769"/>
                    </a:lnTo>
                    <a:lnTo>
                      <a:pt x="2084" y="769"/>
                    </a:lnTo>
                    <a:lnTo>
                      <a:pt x="2088" y="769"/>
                    </a:lnTo>
                    <a:lnTo>
                      <a:pt x="2092" y="769"/>
                    </a:lnTo>
                    <a:lnTo>
                      <a:pt x="2095" y="769"/>
                    </a:lnTo>
                    <a:lnTo>
                      <a:pt x="2099" y="769"/>
                    </a:lnTo>
                    <a:lnTo>
                      <a:pt x="2103" y="769"/>
                    </a:lnTo>
                    <a:lnTo>
                      <a:pt x="2107" y="769"/>
                    </a:lnTo>
                    <a:lnTo>
                      <a:pt x="2110" y="769"/>
                    </a:lnTo>
                    <a:lnTo>
                      <a:pt x="2114" y="769"/>
                    </a:lnTo>
                    <a:lnTo>
                      <a:pt x="2118" y="769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163" name="Freeform 225"/>
              <p:cNvSpPr>
                <a:spLocks/>
              </p:cNvSpPr>
              <p:nvPr/>
            </p:nvSpPr>
            <p:spPr bwMode="auto">
              <a:xfrm>
                <a:off x="3818" y="2837"/>
                <a:ext cx="1" cy="1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0 w 1"/>
                  <a:gd name="T5" fmla="*/ 0 h 1"/>
                  <a:gd name="T6" fmla="*/ 0 w 1"/>
                  <a:gd name="T7" fmla="*/ 0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1"/>
                  <a:gd name="T14" fmla="*/ 1 w 1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164" name="Freeform 226"/>
              <p:cNvSpPr>
                <a:spLocks/>
              </p:cNvSpPr>
              <p:nvPr/>
            </p:nvSpPr>
            <p:spPr bwMode="auto">
              <a:xfrm>
                <a:off x="3826" y="2837"/>
                <a:ext cx="1" cy="1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0 w 1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1"/>
                  <a:gd name="T10" fmla="*/ 0 h 1"/>
                  <a:gd name="T11" fmla="*/ 1 w 1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165" name="Line 227"/>
              <p:cNvSpPr>
                <a:spLocks noChangeShapeType="1"/>
              </p:cNvSpPr>
              <p:nvPr/>
            </p:nvSpPr>
            <p:spPr bwMode="auto">
              <a:xfrm>
                <a:off x="3834" y="2837"/>
                <a:ext cx="1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8" name="Group 305"/>
            <p:cNvGrpSpPr>
              <a:grpSpLocks/>
            </p:cNvGrpSpPr>
            <p:nvPr/>
          </p:nvGrpSpPr>
          <p:grpSpPr bwMode="auto">
            <a:xfrm>
              <a:off x="172" y="2481"/>
              <a:ext cx="2662" cy="1067"/>
              <a:chOff x="1447" y="3140"/>
              <a:chExt cx="2417" cy="1067"/>
            </a:xfrm>
          </p:grpSpPr>
          <p:sp>
            <p:nvSpPr>
              <p:cNvPr id="19" name="Line 233"/>
              <p:cNvSpPr>
                <a:spLocks noChangeShapeType="1"/>
              </p:cNvSpPr>
              <p:nvPr/>
            </p:nvSpPr>
            <p:spPr bwMode="auto">
              <a:xfrm>
                <a:off x="1693" y="4067"/>
                <a:ext cx="2141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" name="Line 234"/>
              <p:cNvSpPr>
                <a:spLocks noChangeShapeType="1"/>
              </p:cNvSpPr>
              <p:nvPr/>
            </p:nvSpPr>
            <p:spPr bwMode="auto">
              <a:xfrm>
                <a:off x="1693" y="406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" name="Line 235"/>
              <p:cNvSpPr>
                <a:spLocks noChangeShapeType="1"/>
              </p:cNvSpPr>
              <p:nvPr/>
            </p:nvSpPr>
            <p:spPr bwMode="auto">
              <a:xfrm>
                <a:off x="1775" y="406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" name="Line 236"/>
              <p:cNvSpPr>
                <a:spLocks noChangeShapeType="1"/>
              </p:cNvSpPr>
              <p:nvPr/>
            </p:nvSpPr>
            <p:spPr bwMode="auto">
              <a:xfrm>
                <a:off x="1858" y="406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" name="Line 237"/>
              <p:cNvSpPr>
                <a:spLocks noChangeShapeType="1"/>
              </p:cNvSpPr>
              <p:nvPr/>
            </p:nvSpPr>
            <p:spPr bwMode="auto">
              <a:xfrm>
                <a:off x="1938" y="406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" name="Line 238"/>
              <p:cNvSpPr>
                <a:spLocks noChangeShapeType="1"/>
              </p:cNvSpPr>
              <p:nvPr/>
            </p:nvSpPr>
            <p:spPr bwMode="auto">
              <a:xfrm>
                <a:off x="2020" y="406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" name="Line 239"/>
              <p:cNvSpPr>
                <a:spLocks noChangeShapeType="1"/>
              </p:cNvSpPr>
              <p:nvPr/>
            </p:nvSpPr>
            <p:spPr bwMode="auto">
              <a:xfrm>
                <a:off x="2103" y="406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" name="Line 240"/>
              <p:cNvSpPr>
                <a:spLocks noChangeShapeType="1"/>
              </p:cNvSpPr>
              <p:nvPr/>
            </p:nvSpPr>
            <p:spPr bwMode="auto">
              <a:xfrm>
                <a:off x="2186" y="406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" name="Line 241"/>
              <p:cNvSpPr>
                <a:spLocks noChangeShapeType="1"/>
              </p:cNvSpPr>
              <p:nvPr/>
            </p:nvSpPr>
            <p:spPr bwMode="auto">
              <a:xfrm>
                <a:off x="2269" y="406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8" name="Line 242"/>
              <p:cNvSpPr>
                <a:spLocks noChangeShapeType="1"/>
              </p:cNvSpPr>
              <p:nvPr/>
            </p:nvSpPr>
            <p:spPr bwMode="auto">
              <a:xfrm>
                <a:off x="2348" y="406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9" name="Line 243"/>
              <p:cNvSpPr>
                <a:spLocks noChangeShapeType="1"/>
              </p:cNvSpPr>
              <p:nvPr/>
            </p:nvSpPr>
            <p:spPr bwMode="auto">
              <a:xfrm>
                <a:off x="2431" y="406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" name="Line 244"/>
              <p:cNvSpPr>
                <a:spLocks noChangeShapeType="1"/>
              </p:cNvSpPr>
              <p:nvPr/>
            </p:nvSpPr>
            <p:spPr bwMode="auto">
              <a:xfrm>
                <a:off x="2514" y="406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" name="Line 245"/>
              <p:cNvSpPr>
                <a:spLocks noChangeShapeType="1"/>
              </p:cNvSpPr>
              <p:nvPr/>
            </p:nvSpPr>
            <p:spPr bwMode="auto">
              <a:xfrm>
                <a:off x="2597" y="406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2" name="Line 246"/>
              <p:cNvSpPr>
                <a:spLocks noChangeShapeType="1"/>
              </p:cNvSpPr>
              <p:nvPr/>
            </p:nvSpPr>
            <p:spPr bwMode="auto">
              <a:xfrm>
                <a:off x="2680" y="406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" name="Line 247"/>
              <p:cNvSpPr>
                <a:spLocks noChangeShapeType="1"/>
              </p:cNvSpPr>
              <p:nvPr/>
            </p:nvSpPr>
            <p:spPr bwMode="auto">
              <a:xfrm>
                <a:off x="2763" y="406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" name="Line 248"/>
              <p:cNvSpPr>
                <a:spLocks noChangeShapeType="1"/>
              </p:cNvSpPr>
              <p:nvPr/>
            </p:nvSpPr>
            <p:spPr bwMode="auto">
              <a:xfrm>
                <a:off x="2846" y="406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" name="Line 249"/>
              <p:cNvSpPr>
                <a:spLocks noChangeShapeType="1"/>
              </p:cNvSpPr>
              <p:nvPr/>
            </p:nvSpPr>
            <p:spPr bwMode="auto">
              <a:xfrm>
                <a:off x="2925" y="406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" name="Line 250"/>
              <p:cNvSpPr>
                <a:spLocks noChangeShapeType="1"/>
              </p:cNvSpPr>
              <p:nvPr/>
            </p:nvSpPr>
            <p:spPr bwMode="auto">
              <a:xfrm>
                <a:off x="3008" y="406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" name="Line 251"/>
              <p:cNvSpPr>
                <a:spLocks noChangeShapeType="1"/>
              </p:cNvSpPr>
              <p:nvPr/>
            </p:nvSpPr>
            <p:spPr bwMode="auto">
              <a:xfrm>
                <a:off x="3091" y="406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" name="Line 252"/>
              <p:cNvSpPr>
                <a:spLocks noChangeShapeType="1"/>
              </p:cNvSpPr>
              <p:nvPr/>
            </p:nvSpPr>
            <p:spPr bwMode="auto">
              <a:xfrm>
                <a:off x="3174" y="406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" name="Line 253"/>
              <p:cNvSpPr>
                <a:spLocks noChangeShapeType="1"/>
              </p:cNvSpPr>
              <p:nvPr/>
            </p:nvSpPr>
            <p:spPr bwMode="auto">
              <a:xfrm>
                <a:off x="3257" y="406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0" name="Line 254"/>
              <p:cNvSpPr>
                <a:spLocks noChangeShapeType="1"/>
              </p:cNvSpPr>
              <p:nvPr/>
            </p:nvSpPr>
            <p:spPr bwMode="auto">
              <a:xfrm>
                <a:off x="3340" y="406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" name="Line 255"/>
              <p:cNvSpPr>
                <a:spLocks noChangeShapeType="1"/>
              </p:cNvSpPr>
              <p:nvPr/>
            </p:nvSpPr>
            <p:spPr bwMode="auto">
              <a:xfrm>
                <a:off x="3423" y="406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" name="Line 256"/>
              <p:cNvSpPr>
                <a:spLocks noChangeShapeType="1"/>
              </p:cNvSpPr>
              <p:nvPr/>
            </p:nvSpPr>
            <p:spPr bwMode="auto">
              <a:xfrm>
                <a:off x="3506" y="406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5" name="Line 257"/>
              <p:cNvSpPr>
                <a:spLocks noChangeShapeType="1"/>
              </p:cNvSpPr>
              <p:nvPr/>
            </p:nvSpPr>
            <p:spPr bwMode="auto">
              <a:xfrm>
                <a:off x="3585" y="406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6" name="Line 258"/>
              <p:cNvSpPr>
                <a:spLocks noChangeShapeType="1"/>
              </p:cNvSpPr>
              <p:nvPr/>
            </p:nvSpPr>
            <p:spPr bwMode="auto">
              <a:xfrm>
                <a:off x="3668" y="406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7" name="Line 259"/>
              <p:cNvSpPr>
                <a:spLocks noChangeShapeType="1"/>
              </p:cNvSpPr>
              <p:nvPr/>
            </p:nvSpPr>
            <p:spPr bwMode="auto">
              <a:xfrm>
                <a:off x="3751" y="406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8" name="Line 260"/>
              <p:cNvSpPr>
                <a:spLocks noChangeShapeType="1"/>
              </p:cNvSpPr>
              <p:nvPr/>
            </p:nvSpPr>
            <p:spPr bwMode="auto">
              <a:xfrm>
                <a:off x="3834" y="4067"/>
                <a:ext cx="1" cy="15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9" name="Line 261"/>
              <p:cNvSpPr>
                <a:spLocks noChangeShapeType="1"/>
              </p:cNvSpPr>
              <p:nvPr/>
            </p:nvSpPr>
            <p:spPr bwMode="auto">
              <a:xfrm flipV="1">
                <a:off x="1693" y="3185"/>
                <a:ext cx="1" cy="882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0" name="Line 262"/>
              <p:cNvSpPr>
                <a:spLocks noChangeShapeType="1"/>
              </p:cNvSpPr>
              <p:nvPr/>
            </p:nvSpPr>
            <p:spPr bwMode="auto">
              <a:xfrm flipH="1">
                <a:off x="1677" y="4067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" name="Line 263"/>
              <p:cNvSpPr>
                <a:spLocks noChangeShapeType="1"/>
              </p:cNvSpPr>
              <p:nvPr/>
            </p:nvSpPr>
            <p:spPr bwMode="auto">
              <a:xfrm flipH="1">
                <a:off x="1677" y="4022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" name="Line 264"/>
              <p:cNvSpPr>
                <a:spLocks noChangeShapeType="1"/>
              </p:cNvSpPr>
              <p:nvPr/>
            </p:nvSpPr>
            <p:spPr bwMode="auto">
              <a:xfrm flipH="1">
                <a:off x="1677" y="3980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" name="Line 265"/>
              <p:cNvSpPr>
                <a:spLocks noChangeShapeType="1"/>
              </p:cNvSpPr>
              <p:nvPr/>
            </p:nvSpPr>
            <p:spPr bwMode="auto">
              <a:xfrm flipH="1">
                <a:off x="1677" y="3935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" name="Line 266"/>
              <p:cNvSpPr>
                <a:spLocks noChangeShapeType="1"/>
              </p:cNvSpPr>
              <p:nvPr/>
            </p:nvSpPr>
            <p:spPr bwMode="auto">
              <a:xfrm flipH="1">
                <a:off x="1677" y="3890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" name="Line 267"/>
              <p:cNvSpPr>
                <a:spLocks noChangeShapeType="1"/>
              </p:cNvSpPr>
              <p:nvPr/>
            </p:nvSpPr>
            <p:spPr bwMode="auto">
              <a:xfrm flipH="1">
                <a:off x="1677" y="3845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6" name="Line 268"/>
              <p:cNvSpPr>
                <a:spLocks noChangeShapeType="1"/>
              </p:cNvSpPr>
              <p:nvPr/>
            </p:nvSpPr>
            <p:spPr bwMode="auto">
              <a:xfrm flipH="1">
                <a:off x="1677" y="3803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" name="Line 269"/>
              <p:cNvSpPr>
                <a:spLocks noChangeShapeType="1"/>
              </p:cNvSpPr>
              <p:nvPr/>
            </p:nvSpPr>
            <p:spPr bwMode="auto">
              <a:xfrm flipH="1">
                <a:off x="1677" y="3758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8" name="Line 270"/>
              <p:cNvSpPr>
                <a:spLocks noChangeShapeType="1"/>
              </p:cNvSpPr>
              <p:nvPr/>
            </p:nvSpPr>
            <p:spPr bwMode="auto">
              <a:xfrm flipH="1">
                <a:off x="1677" y="3713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9" name="Line 271"/>
              <p:cNvSpPr>
                <a:spLocks noChangeShapeType="1"/>
              </p:cNvSpPr>
              <p:nvPr/>
            </p:nvSpPr>
            <p:spPr bwMode="auto">
              <a:xfrm flipH="1">
                <a:off x="1677" y="3671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0" name="Line 272"/>
              <p:cNvSpPr>
                <a:spLocks noChangeShapeType="1"/>
              </p:cNvSpPr>
              <p:nvPr/>
            </p:nvSpPr>
            <p:spPr bwMode="auto">
              <a:xfrm flipH="1">
                <a:off x="1677" y="3626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1" name="Line 273"/>
              <p:cNvSpPr>
                <a:spLocks noChangeShapeType="1"/>
              </p:cNvSpPr>
              <p:nvPr/>
            </p:nvSpPr>
            <p:spPr bwMode="auto">
              <a:xfrm flipH="1">
                <a:off x="1677" y="3581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" name="Line 274"/>
              <p:cNvSpPr>
                <a:spLocks noChangeShapeType="1"/>
              </p:cNvSpPr>
              <p:nvPr/>
            </p:nvSpPr>
            <p:spPr bwMode="auto">
              <a:xfrm flipH="1">
                <a:off x="1677" y="3540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3" name="Line 275"/>
              <p:cNvSpPr>
                <a:spLocks noChangeShapeType="1"/>
              </p:cNvSpPr>
              <p:nvPr/>
            </p:nvSpPr>
            <p:spPr bwMode="auto">
              <a:xfrm flipH="1">
                <a:off x="1677" y="3494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" name="Line 276"/>
              <p:cNvSpPr>
                <a:spLocks noChangeShapeType="1"/>
              </p:cNvSpPr>
              <p:nvPr/>
            </p:nvSpPr>
            <p:spPr bwMode="auto">
              <a:xfrm flipH="1">
                <a:off x="1677" y="3449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5" name="Line 277"/>
              <p:cNvSpPr>
                <a:spLocks noChangeShapeType="1"/>
              </p:cNvSpPr>
              <p:nvPr/>
            </p:nvSpPr>
            <p:spPr bwMode="auto">
              <a:xfrm flipH="1">
                <a:off x="1677" y="3404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6" name="Line 278"/>
              <p:cNvSpPr>
                <a:spLocks noChangeShapeType="1"/>
              </p:cNvSpPr>
              <p:nvPr/>
            </p:nvSpPr>
            <p:spPr bwMode="auto">
              <a:xfrm flipH="1">
                <a:off x="1677" y="3362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7" name="Line 279"/>
              <p:cNvSpPr>
                <a:spLocks noChangeShapeType="1"/>
              </p:cNvSpPr>
              <p:nvPr/>
            </p:nvSpPr>
            <p:spPr bwMode="auto">
              <a:xfrm flipH="1">
                <a:off x="1677" y="3317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8" name="Line 280"/>
              <p:cNvSpPr>
                <a:spLocks noChangeShapeType="1"/>
              </p:cNvSpPr>
              <p:nvPr/>
            </p:nvSpPr>
            <p:spPr bwMode="auto">
              <a:xfrm flipH="1">
                <a:off x="1677" y="3272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9" name="Line 281"/>
              <p:cNvSpPr>
                <a:spLocks noChangeShapeType="1"/>
              </p:cNvSpPr>
              <p:nvPr/>
            </p:nvSpPr>
            <p:spPr bwMode="auto">
              <a:xfrm flipH="1">
                <a:off x="1677" y="3231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0" name="Line 282"/>
              <p:cNvSpPr>
                <a:spLocks noChangeShapeType="1"/>
              </p:cNvSpPr>
              <p:nvPr/>
            </p:nvSpPr>
            <p:spPr bwMode="auto">
              <a:xfrm flipH="1">
                <a:off x="1677" y="3185"/>
                <a:ext cx="16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1" name="Rectangle 283"/>
              <p:cNvSpPr>
                <a:spLocks noChangeArrowheads="1"/>
              </p:cNvSpPr>
              <p:nvPr/>
            </p:nvSpPr>
            <p:spPr bwMode="auto">
              <a:xfrm>
                <a:off x="1612" y="4097"/>
                <a:ext cx="12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4000,0</a:t>
                </a:r>
                <a:endParaRPr lang="pl-PL"/>
              </a:p>
            </p:txBody>
          </p:sp>
          <p:sp>
            <p:nvSpPr>
              <p:cNvPr id="72" name="Rectangle 284"/>
              <p:cNvSpPr>
                <a:spLocks noChangeArrowheads="1"/>
              </p:cNvSpPr>
              <p:nvPr/>
            </p:nvSpPr>
            <p:spPr bwMode="auto">
              <a:xfrm>
                <a:off x="2041" y="4097"/>
                <a:ext cx="87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3000</a:t>
                </a:r>
                <a:endParaRPr lang="pl-PL"/>
              </a:p>
            </p:txBody>
          </p:sp>
          <p:sp>
            <p:nvSpPr>
              <p:cNvPr id="73" name="Rectangle 285"/>
              <p:cNvSpPr>
                <a:spLocks noChangeArrowheads="1"/>
              </p:cNvSpPr>
              <p:nvPr/>
            </p:nvSpPr>
            <p:spPr bwMode="auto">
              <a:xfrm>
                <a:off x="2452" y="4097"/>
                <a:ext cx="87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2000</a:t>
                </a:r>
                <a:endParaRPr lang="pl-PL"/>
              </a:p>
            </p:txBody>
          </p:sp>
          <p:sp>
            <p:nvSpPr>
              <p:cNvPr id="74" name="Rectangle 286"/>
              <p:cNvSpPr>
                <a:spLocks noChangeArrowheads="1"/>
              </p:cNvSpPr>
              <p:nvPr/>
            </p:nvSpPr>
            <p:spPr bwMode="auto">
              <a:xfrm>
                <a:off x="2863" y="4097"/>
                <a:ext cx="88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1500</a:t>
                </a:r>
                <a:endParaRPr lang="pl-PL"/>
              </a:p>
            </p:txBody>
          </p:sp>
          <p:sp>
            <p:nvSpPr>
              <p:cNvPr id="75" name="Rectangle 287"/>
              <p:cNvSpPr>
                <a:spLocks noChangeArrowheads="1"/>
              </p:cNvSpPr>
              <p:nvPr/>
            </p:nvSpPr>
            <p:spPr bwMode="auto">
              <a:xfrm>
                <a:off x="3278" y="4097"/>
                <a:ext cx="88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1000</a:t>
                </a:r>
                <a:endParaRPr lang="pl-PL"/>
              </a:p>
            </p:txBody>
          </p:sp>
          <p:sp>
            <p:nvSpPr>
              <p:cNvPr id="76" name="Rectangle 288"/>
              <p:cNvSpPr>
                <a:spLocks noChangeArrowheads="1"/>
              </p:cNvSpPr>
              <p:nvPr/>
            </p:nvSpPr>
            <p:spPr bwMode="auto">
              <a:xfrm>
                <a:off x="3766" y="4097"/>
                <a:ext cx="98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400,0</a:t>
                </a:r>
                <a:endParaRPr lang="pl-PL"/>
              </a:p>
            </p:txBody>
          </p:sp>
          <p:sp>
            <p:nvSpPr>
              <p:cNvPr id="77" name="Rectangle 289"/>
              <p:cNvSpPr>
                <a:spLocks noChangeArrowheads="1"/>
              </p:cNvSpPr>
              <p:nvPr/>
            </p:nvSpPr>
            <p:spPr bwMode="auto">
              <a:xfrm>
                <a:off x="1553" y="4022"/>
                <a:ext cx="77" cy="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0,00</a:t>
                </a:r>
                <a:endParaRPr lang="pl-PL"/>
              </a:p>
            </p:txBody>
          </p:sp>
          <p:sp>
            <p:nvSpPr>
              <p:cNvPr id="78" name="Rectangle 290"/>
              <p:cNvSpPr>
                <a:spLocks noChangeArrowheads="1"/>
              </p:cNvSpPr>
              <p:nvPr/>
            </p:nvSpPr>
            <p:spPr bwMode="auto">
              <a:xfrm>
                <a:off x="1553" y="3935"/>
                <a:ext cx="77" cy="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10,0</a:t>
                </a:r>
                <a:endParaRPr lang="pl-PL"/>
              </a:p>
            </p:txBody>
          </p:sp>
          <p:sp>
            <p:nvSpPr>
              <p:cNvPr id="79" name="Rectangle 291"/>
              <p:cNvSpPr>
                <a:spLocks noChangeArrowheads="1"/>
              </p:cNvSpPr>
              <p:nvPr/>
            </p:nvSpPr>
            <p:spPr bwMode="auto">
              <a:xfrm>
                <a:off x="1553" y="3845"/>
                <a:ext cx="77" cy="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20,0</a:t>
                </a:r>
                <a:endParaRPr lang="pl-PL"/>
              </a:p>
            </p:txBody>
          </p:sp>
          <p:sp>
            <p:nvSpPr>
              <p:cNvPr id="80" name="Rectangle 292"/>
              <p:cNvSpPr>
                <a:spLocks noChangeArrowheads="1"/>
              </p:cNvSpPr>
              <p:nvPr/>
            </p:nvSpPr>
            <p:spPr bwMode="auto">
              <a:xfrm>
                <a:off x="1553" y="3758"/>
                <a:ext cx="77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30,0</a:t>
                </a:r>
                <a:endParaRPr lang="pl-PL"/>
              </a:p>
            </p:txBody>
          </p:sp>
          <p:sp>
            <p:nvSpPr>
              <p:cNvPr id="81" name="Rectangle 293"/>
              <p:cNvSpPr>
                <a:spLocks noChangeArrowheads="1"/>
              </p:cNvSpPr>
              <p:nvPr/>
            </p:nvSpPr>
            <p:spPr bwMode="auto">
              <a:xfrm>
                <a:off x="1553" y="3668"/>
                <a:ext cx="77" cy="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40,0</a:t>
                </a:r>
                <a:endParaRPr lang="pl-PL"/>
              </a:p>
            </p:txBody>
          </p:sp>
          <p:sp>
            <p:nvSpPr>
              <p:cNvPr id="82" name="Rectangle 294"/>
              <p:cNvSpPr>
                <a:spLocks noChangeArrowheads="1"/>
              </p:cNvSpPr>
              <p:nvPr/>
            </p:nvSpPr>
            <p:spPr bwMode="auto">
              <a:xfrm>
                <a:off x="1553" y="3581"/>
                <a:ext cx="77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50,0</a:t>
                </a:r>
                <a:endParaRPr lang="pl-PL"/>
              </a:p>
            </p:txBody>
          </p:sp>
          <p:sp>
            <p:nvSpPr>
              <p:cNvPr id="83" name="Rectangle 295"/>
              <p:cNvSpPr>
                <a:spLocks noChangeArrowheads="1"/>
              </p:cNvSpPr>
              <p:nvPr/>
            </p:nvSpPr>
            <p:spPr bwMode="auto">
              <a:xfrm>
                <a:off x="1553" y="3495"/>
                <a:ext cx="77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60,0</a:t>
                </a:r>
                <a:endParaRPr lang="pl-PL"/>
              </a:p>
            </p:txBody>
          </p:sp>
          <p:sp>
            <p:nvSpPr>
              <p:cNvPr id="84" name="Rectangle 296"/>
              <p:cNvSpPr>
                <a:spLocks noChangeArrowheads="1"/>
              </p:cNvSpPr>
              <p:nvPr/>
            </p:nvSpPr>
            <p:spPr bwMode="auto">
              <a:xfrm>
                <a:off x="1553" y="3404"/>
                <a:ext cx="77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70,0</a:t>
                </a:r>
                <a:endParaRPr lang="pl-PL"/>
              </a:p>
            </p:txBody>
          </p:sp>
          <p:sp>
            <p:nvSpPr>
              <p:cNvPr id="85" name="Rectangle 297"/>
              <p:cNvSpPr>
                <a:spLocks noChangeArrowheads="1"/>
              </p:cNvSpPr>
              <p:nvPr/>
            </p:nvSpPr>
            <p:spPr bwMode="auto">
              <a:xfrm>
                <a:off x="1553" y="3317"/>
                <a:ext cx="77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80,0</a:t>
                </a:r>
                <a:endParaRPr lang="pl-PL"/>
              </a:p>
            </p:txBody>
          </p:sp>
          <p:sp>
            <p:nvSpPr>
              <p:cNvPr id="86" name="Rectangle 298"/>
              <p:cNvSpPr>
                <a:spLocks noChangeArrowheads="1"/>
              </p:cNvSpPr>
              <p:nvPr/>
            </p:nvSpPr>
            <p:spPr bwMode="auto">
              <a:xfrm>
                <a:off x="1553" y="3227"/>
                <a:ext cx="77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90,0</a:t>
                </a:r>
                <a:endParaRPr lang="pl-PL"/>
              </a:p>
            </p:txBody>
          </p:sp>
          <p:sp>
            <p:nvSpPr>
              <p:cNvPr id="87" name="Rectangle 299"/>
              <p:cNvSpPr>
                <a:spLocks noChangeArrowheads="1"/>
              </p:cNvSpPr>
              <p:nvPr/>
            </p:nvSpPr>
            <p:spPr bwMode="auto">
              <a:xfrm>
                <a:off x="1500" y="3140"/>
                <a:ext cx="120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100,00</a:t>
                </a:r>
                <a:endParaRPr lang="pl-PL"/>
              </a:p>
            </p:txBody>
          </p:sp>
          <p:sp>
            <p:nvSpPr>
              <p:cNvPr id="88" name="Rectangle 300"/>
              <p:cNvSpPr>
                <a:spLocks noChangeArrowheads="1"/>
              </p:cNvSpPr>
              <p:nvPr/>
            </p:nvSpPr>
            <p:spPr bwMode="auto">
              <a:xfrm>
                <a:off x="2701" y="4154"/>
                <a:ext cx="89" cy="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cm-1</a:t>
                </a:r>
                <a:endParaRPr lang="pl-PL"/>
              </a:p>
            </p:txBody>
          </p:sp>
          <p:sp>
            <p:nvSpPr>
              <p:cNvPr id="89" name="Rectangle 301"/>
              <p:cNvSpPr>
                <a:spLocks noChangeArrowheads="1"/>
              </p:cNvSpPr>
              <p:nvPr/>
            </p:nvSpPr>
            <p:spPr bwMode="auto">
              <a:xfrm>
                <a:off x="1447" y="3626"/>
                <a:ext cx="74" cy="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l"/>
                <a:r>
                  <a:rPr lang="pl-PL" sz="600">
                    <a:solidFill>
                      <a:srgbClr val="000000"/>
                    </a:solidFill>
                  </a:rPr>
                  <a:t>%T </a:t>
                </a:r>
                <a:endParaRPr lang="pl-PL"/>
              </a:p>
            </p:txBody>
          </p:sp>
          <p:sp>
            <p:nvSpPr>
              <p:cNvPr id="90" name="Freeform 302"/>
              <p:cNvSpPr>
                <a:spLocks/>
              </p:cNvSpPr>
              <p:nvPr/>
            </p:nvSpPr>
            <p:spPr bwMode="auto">
              <a:xfrm>
                <a:off x="1693" y="3298"/>
                <a:ext cx="2125" cy="769"/>
              </a:xfrm>
              <a:custGeom>
                <a:avLst/>
                <a:gdLst>
                  <a:gd name="T0" fmla="*/ 33 w 2125"/>
                  <a:gd name="T1" fmla="*/ 12 h 769"/>
                  <a:gd name="T2" fmla="*/ 67 w 2125"/>
                  <a:gd name="T3" fmla="*/ 15 h 769"/>
                  <a:gd name="T4" fmla="*/ 101 w 2125"/>
                  <a:gd name="T5" fmla="*/ 15 h 769"/>
                  <a:gd name="T6" fmla="*/ 135 w 2125"/>
                  <a:gd name="T7" fmla="*/ 42 h 769"/>
                  <a:gd name="T8" fmla="*/ 169 w 2125"/>
                  <a:gd name="T9" fmla="*/ 23 h 769"/>
                  <a:gd name="T10" fmla="*/ 203 w 2125"/>
                  <a:gd name="T11" fmla="*/ 15 h 769"/>
                  <a:gd name="T12" fmla="*/ 237 w 2125"/>
                  <a:gd name="T13" fmla="*/ 19 h 769"/>
                  <a:gd name="T14" fmla="*/ 271 w 2125"/>
                  <a:gd name="T15" fmla="*/ 15 h 769"/>
                  <a:gd name="T16" fmla="*/ 305 w 2125"/>
                  <a:gd name="T17" fmla="*/ 15 h 769"/>
                  <a:gd name="T18" fmla="*/ 339 w 2125"/>
                  <a:gd name="T19" fmla="*/ 19 h 769"/>
                  <a:gd name="T20" fmla="*/ 373 w 2125"/>
                  <a:gd name="T21" fmla="*/ 79 h 769"/>
                  <a:gd name="T22" fmla="*/ 407 w 2125"/>
                  <a:gd name="T23" fmla="*/ 445 h 769"/>
                  <a:gd name="T24" fmla="*/ 441 w 2125"/>
                  <a:gd name="T25" fmla="*/ 23 h 769"/>
                  <a:gd name="T26" fmla="*/ 474 w 2125"/>
                  <a:gd name="T27" fmla="*/ 12 h 769"/>
                  <a:gd name="T28" fmla="*/ 508 w 2125"/>
                  <a:gd name="T29" fmla="*/ 4 h 769"/>
                  <a:gd name="T30" fmla="*/ 542 w 2125"/>
                  <a:gd name="T31" fmla="*/ 4 h 769"/>
                  <a:gd name="T32" fmla="*/ 576 w 2125"/>
                  <a:gd name="T33" fmla="*/ 4 h 769"/>
                  <a:gd name="T34" fmla="*/ 610 w 2125"/>
                  <a:gd name="T35" fmla="*/ 8 h 769"/>
                  <a:gd name="T36" fmla="*/ 644 w 2125"/>
                  <a:gd name="T37" fmla="*/ 76 h 769"/>
                  <a:gd name="T38" fmla="*/ 678 w 2125"/>
                  <a:gd name="T39" fmla="*/ 8 h 769"/>
                  <a:gd name="T40" fmla="*/ 712 w 2125"/>
                  <a:gd name="T41" fmla="*/ 4 h 769"/>
                  <a:gd name="T42" fmla="*/ 746 w 2125"/>
                  <a:gd name="T43" fmla="*/ 4 h 769"/>
                  <a:gd name="T44" fmla="*/ 780 w 2125"/>
                  <a:gd name="T45" fmla="*/ 0 h 769"/>
                  <a:gd name="T46" fmla="*/ 814 w 2125"/>
                  <a:gd name="T47" fmla="*/ 0 h 769"/>
                  <a:gd name="T48" fmla="*/ 848 w 2125"/>
                  <a:gd name="T49" fmla="*/ 4 h 769"/>
                  <a:gd name="T50" fmla="*/ 882 w 2125"/>
                  <a:gd name="T51" fmla="*/ 0 h 769"/>
                  <a:gd name="T52" fmla="*/ 916 w 2125"/>
                  <a:gd name="T53" fmla="*/ 4 h 769"/>
                  <a:gd name="T54" fmla="*/ 949 w 2125"/>
                  <a:gd name="T55" fmla="*/ 0 h 769"/>
                  <a:gd name="T56" fmla="*/ 983 w 2125"/>
                  <a:gd name="T57" fmla="*/ 0 h 769"/>
                  <a:gd name="T58" fmla="*/ 1017 w 2125"/>
                  <a:gd name="T59" fmla="*/ 4 h 769"/>
                  <a:gd name="T60" fmla="*/ 1051 w 2125"/>
                  <a:gd name="T61" fmla="*/ 4 h 769"/>
                  <a:gd name="T62" fmla="*/ 1085 w 2125"/>
                  <a:gd name="T63" fmla="*/ 0 h 769"/>
                  <a:gd name="T64" fmla="*/ 1119 w 2125"/>
                  <a:gd name="T65" fmla="*/ 4 h 769"/>
                  <a:gd name="T66" fmla="*/ 1153 w 2125"/>
                  <a:gd name="T67" fmla="*/ 34 h 769"/>
                  <a:gd name="T68" fmla="*/ 1187 w 2125"/>
                  <a:gd name="T69" fmla="*/ 34 h 769"/>
                  <a:gd name="T70" fmla="*/ 1221 w 2125"/>
                  <a:gd name="T71" fmla="*/ 144 h 769"/>
                  <a:gd name="T72" fmla="*/ 1255 w 2125"/>
                  <a:gd name="T73" fmla="*/ 95 h 769"/>
                  <a:gd name="T74" fmla="*/ 1289 w 2125"/>
                  <a:gd name="T75" fmla="*/ 98 h 769"/>
                  <a:gd name="T76" fmla="*/ 1323 w 2125"/>
                  <a:gd name="T77" fmla="*/ 23 h 769"/>
                  <a:gd name="T78" fmla="*/ 1357 w 2125"/>
                  <a:gd name="T79" fmla="*/ 8 h 769"/>
                  <a:gd name="T80" fmla="*/ 1390 w 2125"/>
                  <a:gd name="T81" fmla="*/ 19 h 769"/>
                  <a:gd name="T82" fmla="*/ 1424 w 2125"/>
                  <a:gd name="T83" fmla="*/ 79 h 769"/>
                  <a:gd name="T84" fmla="*/ 1458 w 2125"/>
                  <a:gd name="T85" fmla="*/ 517 h 769"/>
                  <a:gd name="T86" fmla="*/ 1492 w 2125"/>
                  <a:gd name="T87" fmla="*/ 193 h 769"/>
                  <a:gd name="T88" fmla="*/ 1526 w 2125"/>
                  <a:gd name="T89" fmla="*/ 38 h 769"/>
                  <a:gd name="T90" fmla="*/ 1560 w 2125"/>
                  <a:gd name="T91" fmla="*/ 12 h 769"/>
                  <a:gd name="T92" fmla="*/ 1594 w 2125"/>
                  <a:gd name="T93" fmla="*/ 19 h 769"/>
                  <a:gd name="T94" fmla="*/ 1628 w 2125"/>
                  <a:gd name="T95" fmla="*/ 49 h 769"/>
                  <a:gd name="T96" fmla="*/ 1662 w 2125"/>
                  <a:gd name="T97" fmla="*/ 12 h 769"/>
                  <a:gd name="T98" fmla="*/ 1696 w 2125"/>
                  <a:gd name="T99" fmla="*/ 38 h 769"/>
                  <a:gd name="T100" fmla="*/ 1730 w 2125"/>
                  <a:gd name="T101" fmla="*/ 15 h 769"/>
                  <a:gd name="T102" fmla="*/ 1764 w 2125"/>
                  <a:gd name="T103" fmla="*/ 57 h 769"/>
                  <a:gd name="T104" fmla="*/ 1798 w 2125"/>
                  <a:gd name="T105" fmla="*/ 215 h 769"/>
                  <a:gd name="T106" fmla="*/ 1831 w 2125"/>
                  <a:gd name="T107" fmla="*/ 769 h 769"/>
                  <a:gd name="T108" fmla="*/ 1865 w 2125"/>
                  <a:gd name="T109" fmla="*/ 769 h 769"/>
                  <a:gd name="T110" fmla="*/ 1899 w 2125"/>
                  <a:gd name="T111" fmla="*/ 400 h 769"/>
                  <a:gd name="T112" fmla="*/ 1933 w 2125"/>
                  <a:gd name="T113" fmla="*/ 275 h 769"/>
                  <a:gd name="T114" fmla="*/ 1967 w 2125"/>
                  <a:gd name="T115" fmla="*/ 370 h 769"/>
                  <a:gd name="T116" fmla="*/ 2001 w 2125"/>
                  <a:gd name="T117" fmla="*/ 543 h 769"/>
                  <a:gd name="T118" fmla="*/ 2035 w 2125"/>
                  <a:gd name="T119" fmla="*/ 705 h 769"/>
                  <a:gd name="T120" fmla="*/ 2069 w 2125"/>
                  <a:gd name="T121" fmla="*/ 765 h 769"/>
                  <a:gd name="T122" fmla="*/ 2103 w 2125"/>
                  <a:gd name="T123" fmla="*/ 769 h 769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w 2125"/>
                  <a:gd name="T187" fmla="*/ 0 h 769"/>
                  <a:gd name="T188" fmla="*/ 2125 w 2125"/>
                  <a:gd name="T189" fmla="*/ 769 h 769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T186" t="T187" r="T188" b="T189"/>
                <a:pathLst>
                  <a:path w="2125" h="769">
                    <a:moveTo>
                      <a:pt x="0" y="12"/>
                    </a:moveTo>
                    <a:lnTo>
                      <a:pt x="3" y="12"/>
                    </a:lnTo>
                    <a:lnTo>
                      <a:pt x="7" y="12"/>
                    </a:lnTo>
                    <a:lnTo>
                      <a:pt x="11" y="12"/>
                    </a:lnTo>
                    <a:lnTo>
                      <a:pt x="15" y="12"/>
                    </a:lnTo>
                    <a:lnTo>
                      <a:pt x="18" y="12"/>
                    </a:lnTo>
                    <a:lnTo>
                      <a:pt x="22" y="12"/>
                    </a:lnTo>
                    <a:lnTo>
                      <a:pt x="26" y="12"/>
                    </a:lnTo>
                    <a:lnTo>
                      <a:pt x="30" y="12"/>
                    </a:lnTo>
                    <a:lnTo>
                      <a:pt x="30" y="8"/>
                    </a:lnTo>
                    <a:lnTo>
                      <a:pt x="33" y="12"/>
                    </a:lnTo>
                    <a:lnTo>
                      <a:pt x="37" y="12"/>
                    </a:lnTo>
                    <a:lnTo>
                      <a:pt x="41" y="12"/>
                    </a:lnTo>
                    <a:lnTo>
                      <a:pt x="45" y="8"/>
                    </a:lnTo>
                    <a:lnTo>
                      <a:pt x="45" y="12"/>
                    </a:lnTo>
                    <a:lnTo>
                      <a:pt x="49" y="15"/>
                    </a:lnTo>
                    <a:lnTo>
                      <a:pt x="52" y="12"/>
                    </a:lnTo>
                    <a:lnTo>
                      <a:pt x="56" y="12"/>
                    </a:lnTo>
                    <a:lnTo>
                      <a:pt x="60" y="8"/>
                    </a:lnTo>
                    <a:lnTo>
                      <a:pt x="60" y="23"/>
                    </a:lnTo>
                    <a:lnTo>
                      <a:pt x="64" y="12"/>
                    </a:lnTo>
                    <a:lnTo>
                      <a:pt x="67" y="15"/>
                    </a:lnTo>
                    <a:lnTo>
                      <a:pt x="71" y="12"/>
                    </a:lnTo>
                    <a:lnTo>
                      <a:pt x="75" y="19"/>
                    </a:lnTo>
                    <a:lnTo>
                      <a:pt x="75" y="12"/>
                    </a:lnTo>
                    <a:lnTo>
                      <a:pt x="79" y="15"/>
                    </a:lnTo>
                    <a:lnTo>
                      <a:pt x="79" y="12"/>
                    </a:lnTo>
                    <a:lnTo>
                      <a:pt x="82" y="19"/>
                    </a:lnTo>
                    <a:lnTo>
                      <a:pt x="86" y="15"/>
                    </a:lnTo>
                    <a:lnTo>
                      <a:pt x="90" y="19"/>
                    </a:lnTo>
                    <a:lnTo>
                      <a:pt x="94" y="23"/>
                    </a:lnTo>
                    <a:lnTo>
                      <a:pt x="98" y="19"/>
                    </a:lnTo>
                    <a:lnTo>
                      <a:pt x="101" y="15"/>
                    </a:lnTo>
                    <a:lnTo>
                      <a:pt x="105" y="23"/>
                    </a:lnTo>
                    <a:lnTo>
                      <a:pt x="105" y="27"/>
                    </a:lnTo>
                    <a:lnTo>
                      <a:pt x="109" y="15"/>
                    </a:lnTo>
                    <a:lnTo>
                      <a:pt x="109" y="23"/>
                    </a:lnTo>
                    <a:lnTo>
                      <a:pt x="113" y="19"/>
                    </a:lnTo>
                    <a:lnTo>
                      <a:pt x="116" y="19"/>
                    </a:lnTo>
                    <a:lnTo>
                      <a:pt x="120" y="30"/>
                    </a:lnTo>
                    <a:lnTo>
                      <a:pt x="120" y="27"/>
                    </a:lnTo>
                    <a:lnTo>
                      <a:pt x="124" y="38"/>
                    </a:lnTo>
                    <a:lnTo>
                      <a:pt x="128" y="64"/>
                    </a:lnTo>
                    <a:lnTo>
                      <a:pt x="131" y="87"/>
                    </a:lnTo>
                    <a:lnTo>
                      <a:pt x="131" y="83"/>
                    </a:lnTo>
                    <a:lnTo>
                      <a:pt x="135" y="42"/>
                    </a:lnTo>
                    <a:lnTo>
                      <a:pt x="139" y="23"/>
                    </a:lnTo>
                    <a:lnTo>
                      <a:pt x="143" y="23"/>
                    </a:lnTo>
                    <a:lnTo>
                      <a:pt x="147" y="15"/>
                    </a:lnTo>
                    <a:lnTo>
                      <a:pt x="150" y="23"/>
                    </a:lnTo>
                    <a:lnTo>
                      <a:pt x="154" y="30"/>
                    </a:lnTo>
                    <a:lnTo>
                      <a:pt x="154" y="27"/>
                    </a:lnTo>
                    <a:lnTo>
                      <a:pt x="158" y="30"/>
                    </a:lnTo>
                    <a:lnTo>
                      <a:pt x="158" y="27"/>
                    </a:lnTo>
                    <a:lnTo>
                      <a:pt x="162" y="30"/>
                    </a:lnTo>
                    <a:lnTo>
                      <a:pt x="165" y="23"/>
                    </a:lnTo>
                    <a:lnTo>
                      <a:pt x="169" y="23"/>
                    </a:lnTo>
                    <a:lnTo>
                      <a:pt x="173" y="42"/>
                    </a:lnTo>
                    <a:lnTo>
                      <a:pt x="173" y="34"/>
                    </a:lnTo>
                    <a:lnTo>
                      <a:pt x="177" y="19"/>
                    </a:lnTo>
                    <a:lnTo>
                      <a:pt x="180" y="12"/>
                    </a:lnTo>
                    <a:lnTo>
                      <a:pt x="184" y="15"/>
                    </a:lnTo>
                    <a:lnTo>
                      <a:pt x="188" y="15"/>
                    </a:lnTo>
                    <a:lnTo>
                      <a:pt x="192" y="15"/>
                    </a:lnTo>
                    <a:lnTo>
                      <a:pt x="196" y="15"/>
                    </a:lnTo>
                    <a:lnTo>
                      <a:pt x="199" y="15"/>
                    </a:lnTo>
                    <a:lnTo>
                      <a:pt x="203" y="15"/>
                    </a:lnTo>
                    <a:lnTo>
                      <a:pt x="207" y="15"/>
                    </a:lnTo>
                    <a:lnTo>
                      <a:pt x="211" y="15"/>
                    </a:lnTo>
                    <a:lnTo>
                      <a:pt x="214" y="15"/>
                    </a:lnTo>
                    <a:lnTo>
                      <a:pt x="218" y="15"/>
                    </a:lnTo>
                    <a:lnTo>
                      <a:pt x="222" y="19"/>
                    </a:lnTo>
                    <a:lnTo>
                      <a:pt x="222" y="15"/>
                    </a:lnTo>
                    <a:lnTo>
                      <a:pt x="226" y="15"/>
                    </a:lnTo>
                    <a:lnTo>
                      <a:pt x="226" y="19"/>
                    </a:lnTo>
                    <a:lnTo>
                      <a:pt x="229" y="15"/>
                    </a:lnTo>
                    <a:lnTo>
                      <a:pt x="233" y="19"/>
                    </a:lnTo>
                    <a:lnTo>
                      <a:pt x="237" y="19"/>
                    </a:lnTo>
                    <a:lnTo>
                      <a:pt x="241" y="15"/>
                    </a:lnTo>
                    <a:lnTo>
                      <a:pt x="241" y="19"/>
                    </a:lnTo>
                    <a:lnTo>
                      <a:pt x="245" y="19"/>
                    </a:lnTo>
                    <a:lnTo>
                      <a:pt x="248" y="19"/>
                    </a:lnTo>
                    <a:lnTo>
                      <a:pt x="252" y="19"/>
                    </a:lnTo>
                    <a:lnTo>
                      <a:pt x="256" y="15"/>
                    </a:lnTo>
                    <a:lnTo>
                      <a:pt x="256" y="19"/>
                    </a:lnTo>
                    <a:lnTo>
                      <a:pt x="260" y="15"/>
                    </a:lnTo>
                    <a:lnTo>
                      <a:pt x="260" y="19"/>
                    </a:lnTo>
                    <a:lnTo>
                      <a:pt x="263" y="15"/>
                    </a:lnTo>
                    <a:lnTo>
                      <a:pt x="267" y="15"/>
                    </a:lnTo>
                    <a:lnTo>
                      <a:pt x="267" y="19"/>
                    </a:lnTo>
                    <a:lnTo>
                      <a:pt x="271" y="15"/>
                    </a:lnTo>
                    <a:lnTo>
                      <a:pt x="275" y="15"/>
                    </a:lnTo>
                    <a:lnTo>
                      <a:pt x="278" y="15"/>
                    </a:lnTo>
                    <a:lnTo>
                      <a:pt x="282" y="15"/>
                    </a:lnTo>
                    <a:lnTo>
                      <a:pt x="286" y="15"/>
                    </a:lnTo>
                    <a:lnTo>
                      <a:pt x="290" y="15"/>
                    </a:lnTo>
                    <a:lnTo>
                      <a:pt x="294" y="15"/>
                    </a:lnTo>
                    <a:lnTo>
                      <a:pt x="297" y="15"/>
                    </a:lnTo>
                    <a:lnTo>
                      <a:pt x="301" y="15"/>
                    </a:lnTo>
                    <a:lnTo>
                      <a:pt x="305" y="15"/>
                    </a:lnTo>
                    <a:lnTo>
                      <a:pt x="309" y="15"/>
                    </a:lnTo>
                    <a:lnTo>
                      <a:pt x="312" y="15"/>
                    </a:lnTo>
                    <a:lnTo>
                      <a:pt x="316" y="15"/>
                    </a:lnTo>
                    <a:lnTo>
                      <a:pt x="320" y="15"/>
                    </a:lnTo>
                    <a:lnTo>
                      <a:pt x="324" y="15"/>
                    </a:lnTo>
                    <a:lnTo>
                      <a:pt x="327" y="15"/>
                    </a:lnTo>
                    <a:lnTo>
                      <a:pt x="331" y="19"/>
                    </a:lnTo>
                    <a:lnTo>
                      <a:pt x="335" y="19"/>
                    </a:lnTo>
                    <a:lnTo>
                      <a:pt x="339" y="19"/>
                    </a:lnTo>
                    <a:lnTo>
                      <a:pt x="343" y="23"/>
                    </a:lnTo>
                    <a:lnTo>
                      <a:pt x="346" y="27"/>
                    </a:lnTo>
                    <a:lnTo>
                      <a:pt x="350" y="30"/>
                    </a:lnTo>
                    <a:lnTo>
                      <a:pt x="354" y="34"/>
                    </a:lnTo>
                    <a:lnTo>
                      <a:pt x="358" y="38"/>
                    </a:lnTo>
                    <a:lnTo>
                      <a:pt x="361" y="46"/>
                    </a:lnTo>
                    <a:lnTo>
                      <a:pt x="365" y="57"/>
                    </a:lnTo>
                    <a:lnTo>
                      <a:pt x="369" y="68"/>
                    </a:lnTo>
                    <a:lnTo>
                      <a:pt x="373" y="79"/>
                    </a:lnTo>
                    <a:lnTo>
                      <a:pt x="376" y="98"/>
                    </a:lnTo>
                    <a:lnTo>
                      <a:pt x="380" y="128"/>
                    </a:lnTo>
                    <a:lnTo>
                      <a:pt x="384" y="147"/>
                    </a:lnTo>
                    <a:lnTo>
                      <a:pt x="388" y="151"/>
                    </a:lnTo>
                    <a:lnTo>
                      <a:pt x="392" y="181"/>
                    </a:lnTo>
                    <a:lnTo>
                      <a:pt x="395" y="242"/>
                    </a:lnTo>
                    <a:lnTo>
                      <a:pt x="399" y="388"/>
                    </a:lnTo>
                    <a:lnTo>
                      <a:pt x="403" y="630"/>
                    </a:lnTo>
                    <a:lnTo>
                      <a:pt x="403" y="660"/>
                    </a:lnTo>
                    <a:lnTo>
                      <a:pt x="407" y="445"/>
                    </a:lnTo>
                    <a:lnTo>
                      <a:pt x="410" y="132"/>
                    </a:lnTo>
                    <a:lnTo>
                      <a:pt x="414" y="72"/>
                    </a:lnTo>
                    <a:lnTo>
                      <a:pt x="418" y="53"/>
                    </a:lnTo>
                    <a:lnTo>
                      <a:pt x="422" y="46"/>
                    </a:lnTo>
                    <a:lnTo>
                      <a:pt x="425" y="38"/>
                    </a:lnTo>
                    <a:lnTo>
                      <a:pt x="429" y="30"/>
                    </a:lnTo>
                    <a:lnTo>
                      <a:pt x="433" y="23"/>
                    </a:lnTo>
                    <a:lnTo>
                      <a:pt x="437" y="23"/>
                    </a:lnTo>
                    <a:lnTo>
                      <a:pt x="441" y="23"/>
                    </a:lnTo>
                    <a:lnTo>
                      <a:pt x="444" y="23"/>
                    </a:lnTo>
                    <a:lnTo>
                      <a:pt x="448" y="19"/>
                    </a:lnTo>
                    <a:lnTo>
                      <a:pt x="452" y="15"/>
                    </a:lnTo>
                    <a:lnTo>
                      <a:pt x="456" y="15"/>
                    </a:lnTo>
                    <a:lnTo>
                      <a:pt x="459" y="15"/>
                    </a:lnTo>
                    <a:lnTo>
                      <a:pt x="463" y="12"/>
                    </a:lnTo>
                    <a:lnTo>
                      <a:pt x="467" y="12"/>
                    </a:lnTo>
                    <a:lnTo>
                      <a:pt x="471" y="12"/>
                    </a:lnTo>
                    <a:lnTo>
                      <a:pt x="474" y="12"/>
                    </a:lnTo>
                    <a:lnTo>
                      <a:pt x="478" y="8"/>
                    </a:lnTo>
                    <a:lnTo>
                      <a:pt x="482" y="8"/>
                    </a:lnTo>
                    <a:lnTo>
                      <a:pt x="486" y="8"/>
                    </a:lnTo>
                    <a:lnTo>
                      <a:pt x="490" y="8"/>
                    </a:lnTo>
                    <a:lnTo>
                      <a:pt x="493" y="8"/>
                    </a:lnTo>
                    <a:lnTo>
                      <a:pt x="497" y="4"/>
                    </a:lnTo>
                    <a:lnTo>
                      <a:pt x="501" y="4"/>
                    </a:lnTo>
                    <a:lnTo>
                      <a:pt x="505" y="4"/>
                    </a:lnTo>
                    <a:lnTo>
                      <a:pt x="508" y="4"/>
                    </a:lnTo>
                    <a:lnTo>
                      <a:pt x="512" y="4"/>
                    </a:lnTo>
                    <a:lnTo>
                      <a:pt x="516" y="4"/>
                    </a:lnTo>
                    <a:lnTo>
                      <a:pt x="520" y="4"/>
                    </a:lnTo>
                    <a:lnTo>
                      <a:pt x="523" y="4"/>
                    </a:lnTo>
                    <a:lnTo>
                      <a:pt x="527" y="4"/>
                    </a:lnTo>
                    <a:lnTo>
                      <a:pt x="531" y="4"/>
                    </a:lnTo>
                    <a:lnTo>
                      <a:pt x="535" y="8"/>
                    </a:lnTo>
                    <a:lnTo>
                      <a:pt x="539" y="8"/>
                    </a:lnTo>
                    <a:lnTo>
                      <a:pt x="542" y="4"/>
                    </a:lnTo>
                    <a:lnTo>
                      <a:pt x="546" y="4"/>
                    </a:lnTo>
                    <a:lnTo>
                      <a:pt x="550" y="4"/>
                    </a:lnTo>
                    <a:lnTo>
                      <a:pt x="554" y="4"/>
                    </a:lnTo>
                    <a:lnTo>
                      <a:pt x="557" y="4"/>
                    </a:lnTo>
                    <a:lnTo>
                      <a:pt x="561" y="4"/>
                    </a:lnTo>
                    <a:lnTo>
                      <a:pt x="565" y="4"/>
                    </a:lnTo>
                    <a:lnTo>
                      <a:pt x="569" y="4"/>
                    </a:lnTo>
                    <a:lnTo>
                      <a:pt x="573" y="4"/>
                    </a:lnTo>
                    <a:lnTo>
                      <a:pt x="576" y="4"/>
                    </a:lnTo>
                    <a:lnTo>
                      <a:pt x="580" y="4"/>
                    </a:lnTo>
                    <a:lnTo>
                      <a:pt x="584" y="4"/>
                    </a:lnTo>
                    <a:lnTo>
                      <a:pt x="588" y="4"/>
                    </a:lnTo>
                    <a:lnTo>
                      <a:pt x="591" y="4"/>
                    </a:lnTo>
                    <a:lnTo>
                      <a:pt x="595" y="4"/>
                    </a:lnTo>
                    <a:lnTo>
                      <a:pt x="599" y="4"/>
                    </a:lnTo>
                    <a:lnTo>
                      <a:pt x="603" y="4"/>
                    </a:lnTo>
                    <a:lnTo>
                      <a:pt x="606" y="8"/>
                    </a:lnTo>
                    <a:lnTo>
                      <a:pt x="610" y="8"/>
                    </a:lnTo>
                    <a:lnTo>
                      <a:pt x="614" y="8"/>
                    </a:lnTo>
                    <a:lnTo>
                      <a:pt x="618" y="12"/>
                    </a:lnTo>
                    <a:lnTo>
                      <a:pt x="622" y="12"/>
                    </a:lnTo>
                    <a:lnTo>
                      <a:pt x="625" y="15"/>
                    </a:lnTo>
                    <a:lnTo>
                      <a:pt x="629" y="19"/>
                    </a:lnTo>
                    <a:lnTo>
                      <a:pt x="633" y="27"/>
                    </a:lnTo>
                    <a:lnTo>
                      <a:pt x="637" y="38"/>
                    </a:lnTo>
                    <a:lnTo>
                      <a:pt x="640" y="57"/>
                    </a:lnTo>
                    <a:lnTo>
                      <a:pt x="644" y="76"/>
                    </a:lnTo>
                    <a:lnTo>
                      <a:pt x="648" y="68"/>
                    </a:lnTo>
                    <a:lnTo>
                      <a:pt x="652" y="72"/>
                    </a:lnTo>
                    <a:lnTo>
                      <a:pt x="655" y="125"/>
                    </a:lnTo>
                    <a:lnTo>
                      <a:pt x="659" y="215"/>
                    </a:lnTo>
                    <a:lnTo>
                      <a:pt x="659" y="204"/>
                    </a:lnTo>
                    <a:lnTo>
                      <a:pt x="663" y="61"/>
                    </a:lnTo>
                    <a:lnTo>
                      <a:pt x="667" y="27"/>
                    </a:lnTo>
                    <a:lnTo>
                      <a:pt x="671" y="19"/>
                    </a:lnTo>
                    <a:lnTo>
                      <a:pt x="674" y="15"/>
                    </a:lnTo>
                    <a:lnTo>
                      <a:pt x="678" y="8"/>
                    </a:lnTo>
                    <a:lnTo>
                      <a:pt x="682" y="15"/>
                    </a:lnTo>
                    <a:lnTo>
                      <a:pt x="682" y="12"/>
                    </a:lnTo>
                    <a:lnTo>
                      <a:pt x="686" y="8"/>
                    </a:lnTo>
                    <a:lnTo>
                      <a:pt x="689" y="8"/>
                    </a:lnTo>
                    <a:lnTo>
                      <a:pt x="693" y="4"/>
                    </a:lnTo>
                    <a:lnTo>
                      <a:pt x="697" y="4"/>
                    </a:lnTo>
                    <a:lnTo>
                      <a:pt x="701" y="4"/>
                    </a:lnTo>
                    <a:lnTo>
                      <a:pt x="704" y="4"/>
                    </a:lnTo>
                    <a:lnTo>
                      <a:pt x="708" y="4"/>
                    </a:lnTo>
                    <a:lnTo>
                      <a:pt x="712" y="4"/>
                    </a:lnTo>
                    <a:lnTo>
                      <a:pt x="716" y="8"/>
                    </a:lnTo>
                    <a:lnTo>
                      <a:pt x="720" y="8"/>
                    </a:lnTo>
                    <a:lnTo>
                      <a:pt x="723" y="8"/>
                    </a:lnTo>
                    <a:lnTo>
                      <a:pt x="727" y="8"/>
                    </a:lnTo>
                    <a:lnTo>
                      <a:pt x="731" y="4"/>
                    </a:lnTo>
                    <a:lnTo>
                      <a:pt x="735" y="4"/>
                    </a:lnTo>
                    <a:lnTo>
                      <a:pt x="738" y="4"/>
                    </a:lnTo>
                    <a:lnTo>
                      <a:pt x="742" y="4"/>
                    </a:lnTo>
                    <a:lnTo>
                      <a:pt x="746" y="4"/>
                    </a:lnTo>
                    <a:lnTo>
                      <a:pt x="750" y="4"/>
                    </a:lnTo>
                    <a:lnTo>
                      <a:pt x="753" y="4"/>
                    </a:lnTo>
                    <a:lnTo>
                      <a:pt x="757" y="4"/>
                    </a:lnTo>
                    <a:lnTo>
                      <a:pt x="761" y="4"/>
                    </a:lnTo>
                    <a:lnTo>
                      <a:pt x="765" y="0"/>
                    </a:lnTo>
                    <a:lnTo>
                      <a:pt x="769" y="0"/>
                    </a:lnTo>
                    <a:lnTo>
                      <a:pt x="772" y="0"/>
                    </a:lnTo>
                    <a:lnTo>
                      <a:pt x="776" y="0"/>
                    </a:lnTo>
                    <a:lnTo>
                      <a:pt x="780" y="0"/>
                    </a:lnTo>
                    <a:lnTo>
                      <a:pt x="784" y="0"/>
                    </a:lnTo>
                    <a:lnTo>
                      <a:pt x="787" y="0"/>
                    </a:lnTo>
                    <a:lnTo>
                      <a:pt x="791" y="0"/>
                    </a:lnTo>
                    <a:lnTo>
                      <a:pt x="795" y="0"/>
                    </a:lnTo>
                    <a:lnTo>
                      <a:pt x="799" y="0"/>
                    </a:lnTo>
                    <a:lnTo>
                      <a:pt x="802" y="0"/>
                    </a:lnTo>
                    <a:lnTo>
                      <a:pt x="806" y="0"/>
                    </a:lnTo>
                    <a:lnTo>
                      <a:pt x="810" y="0"/>
                    </a:lnTo>
                    <a:lnTo>
                      <a:pt x="814" y="0"/>
                    </a:lnTo>
                    <a:lnTo>
                      <a:pt x="818" y="0"/>
                    </a:lnTo>
                    <a:lnTo>
                      <a:pt x="821" y="0"/>
                    </a:lnTo>
                    <a:lnTo>
                      <a:pt x="825" y="0"/>
                    </a:lnTo>
                    <a:lnTo>
                      <a:pt x="829" y="0"/>
                    </a:lnTo>
                    <a:lnTo>
                      <a:pt x="833" y="4"/>
                    </a:lnTo>
                    <a:lnTo>
                      <a:pt x="836" y="4"/>
                    </a:lnTo>
                    <a:lnTo>
                      <a:pt x="840" y="4"/>
                    </a:lnTo>
                    <a:lnTo>
                      <a:pt x="844" y="4"/>
                    </a:lnTo>
                    <a:lnTo>
                      <a:pt x="848" y="4"/>
                    </a:lnTo>
                    <a:lnTo>
                      <a:pt x="851" y="4"/>
                    </a:lnTo>
                    <a:lnTo>
                      <a:pt x="855" y="4"/>
                    </a:lnTo>
                    <a:lnTo>
                      <a:pt x="859" y="0"/>
                    </a:lnTo>
                    <a:lnTo>
                      <a:pt x="863" y="0"/>
                    </a:lnTo>
                    <a:lnTo>
                      <a:pt x="867" y="0"/>
                    </a:lnTo>
                    <a:lnTo>
                      <a:pt x="870" y="0"/>
                    </a:lnTo>
                    <a:lnTo>
                      <a:pt x="874" y="0"/>
                    </a:lnTo>
                    <a:lnTo>
                      <a:pt x="878" y="0"/>
                    </a:lnTo>
                    <a:lnTo>
                      <a:pt x="882" y="0"/>
                    </a:lnTo>
                    <a:lnTo>
                      <a:pt x="885" y="0"/>
                    </a:lnTo>
                    <a:lnTo>
                      <a:pt x="889" y="0"/>
                    </a:lnTo>
                    <a:lnTo>
                      <a:pt x="893" y="0"/>
                    </a:lnTo>
                    <a:lnTo>
                      <a:pt x="897" y="0"/>
                    </a:lnTo>
                    <a:lnTo>
                      <a:pt x="900" y="0"/>
                    </a:lnTo>
                    <a:lnTo>
                      <a:pt x="904" y="0"/>
                    </a:lnTo>
                    <a:lnTo>
                      <a:pt x="908" y="0"/>
                    </a:lnTo>
                    <a:lnTo>
                      <a:pt x="912" y="4"/>
                    </a:lnTo>
                    <a:lnTo>
                      <a:pt x="916" y="4"/>
                    </a:lnTo>
                    <a:lnTo>
                      <a:pt x="919" y="4"/>
                    </a:lnTo>
                    <a:lnTo>
                      <a:pt x="923" y="4"/>
                    </a:lnTo>
                    <a:lnTo>
                      <a:pt x="927" y="0"/>
                    </a:lnTo>
                    <a:lnTo>
                      <a:pt x="931" y="0"/>
                    </a:lnTo>
                    <a:lnTo>
                      <a:pt x="934" y="0"/>
                    </a:lnTo>
                    <a:lnTo>
                      <a:pt x="938" y="0"/>
                    </a:lnTo>
                    <a:lnTo>
                      <a:pt x="942" y="0"/>
                    </a:lnTo>
                    <a:lnTo>
                      <a:pt x="946" y="0"/>
                    </a:lnTo>
                    <a:lnTo>
                      <a:pt x="949" y="0"/>
                    </a:lnTo>
                    <a:lnTo>
                      <a:pt x="949" y="4"/>
                    </a:lnTo>
                    <a:lnTo>
                      <a:pt x="953" y="0"/>
                    </a:lnTo>
                    <a:lnTo>
                      <a:pt x="957" y="0"/>
                    </a:lnTo>
                    <a:lnTo>
                      <a:pt x="961" y="0"/>
                    </a:lnTo>
                    <a:lnTo>
                      <a:pt x="965" y="0"/>
                    </a:lnTo>
                    <a:lnTo>
                      <a:pt x="968" y="0"/>
                    </a:lnTo>
                    <a:lnTo>
                      <a:pt x="972" y="0"/>
                    </a:lnTo>
                    <a:lnTo>
                      <a:pt x="976" y="0"/>
                    </a:lnTo>
                    <a:lnTo>
                      <a:pt x="980" y="0"/>
                    </a:lnTo>
                    <a:lnTo>
                      <a:pt x="983" y="0"/>
                    </a:lnTo>
                    <a:lnTo>
                      <a:pt x="987" y="4"/>
                    </a:lnTo>
                    <a:lnTo>
                      <a:pt x="991" y="0"/>
                    </a:lnTo>
                    <a:lnTo>
                      <a:pt x="995" y="4"/>
                    </a:lnTo>
                    <a:lnTo>
                      <a:pt x="995" y="0"/>
                    </a:lnTo>
                    <a:lnTo>
                      <a:pt x="998" y="4"/>
                    </a:lnTo>
                    <a:lnTo>
                      <a:pt x="1002" y="4"/>
                    </a:lnTo>
                    <a:lnTo>
                      <a:pt x="1006" y="4"/>
                    </a:lnTo>
                    <a:lnTo>
                      <a:pt x="1010" y="4"/>
                    </a:lnTo>
                    <a:lnTo>
                      <a:pt x="1014" y="0"/>
                    </a:lnTo>
                    <a:lnTo>
                      <a:pt x="1014" y="4"/>
                    </a:lnTo>
                    <a:lnTo>
                      <a:pt x="1017" y="4"/>
                    </a:lnTo>
                    <a:lnTo>
                      <a:pt x="1021" y="4"/>
                    </a:lnTo>
                    <a:lnTo>
                      <a:pt x="1025" y="4"/>
                    </a:lnTo>
                    <a:lnTo>
                      <a:pt x="1029" y="4"/>
                    </a:lnTo>
                    <a:lnTo>
                      <a:pt x="1032" y="4"/>
                    </a:lnTo>
                    <a:lnTo>
                      <a:pt x="1036" y="4"/>
                    </a:lnTo>
                    <a:lnTo>
                      <a:pt x="1040" y="4"/>
                    </a:lnTo>
                    <a:lnTo>
                      <a:pt x="1040" y="8"/>
                    </a:lnTo>
                    <a:lnTo>
                      <a:pt x="1044" y="4"/>
                    </a:lnTo>
                    <a:lnTo>
                      <a:pt x="1047" y="4"/>
                    </a:lnTo>
                    <a:lnTo>
                      <a:pt x="1051" y="4"/>
                    </a:lnTo>
                    <a:lnTo>
                      <a:pt x="1055" y="4"/>
                    </a:lnTo>
                    <a:lnTo>
                      <a:pt x="1059" y="4"/>
                    </a:lnTo>
                    <a:lnTo>
                      <a:pt x="1063" y="4"/>
                    </a:lnTo>
                    <a:lnTo>
                      <a:pt x="1066" y="4"/>
                    </a:lnTo>
                    <a:lnTo>
                      <a:pt x="1070" y="12"/>
                    </a:lnTo>
                    <a:lnTo>
                      <a:pt x="1070" y="8"/>
                    </a:lnTo>
                    <a:lnTo>
                      <a:pt x="1074" y="4"/>
                    </a:lnTo>
                    <a:lnTo>
                      <a:pt x="1078" y="4"/>
                    </a:lnTo>
                    <a:lnTo>
                      <a:pt x="1078" y="0"/>
                    </a:lnTo>
                    <a:lnTo>
                      <a:pt x="1081" y="4"/>
                    </a:lnTo>
                    <a:lnTo>
                      <a:pt x="1081" y="8"/>
                    </a:lnTo>
                    <a:lnTo>
                      <a:pt x="1085" y="0"/>
                    </a:lnTo>
                    <a:lnTo>
                      <a:pt x="1089" y="4"/>
                    </a:lnTo>
                    <a:lnTo>
                      <a:pt x="1093" y="4"/>
                    </a:lnTo>
                    <a:lnTo>
                      <a:pt x="1096" y="4"/>
                    </a:lnTo>
                    <a:lnTo>
                      <a:pt x="1100" y="4"/>
                    </a:lnTo>
                    <a:lnTo>
                      <a:pt x="1104" y="4"/>
                    </a:lnTo>
                    <a:lnTo>
                      <a:pt x="1108" y="8"/>
                    </a:lnTo>
                    <a:lnTo>
                      <a:pt x="1108" y="12"/>
                    </a:lnTo>
                    <a:lnTo>
                      <a:pt x="1112" y="4"/>
                    </a:lnTo>
                    <a:lnTo>
                      <a:pt x="1115" y="4"/>
                    </a:lnTo>
                    <a:lnTo>
                      <a:pt x="1119" y="4"/>
                    </a:lnTo>
                    <a:lnTo>
                      <a:pt x="1123" y="8"/>
                    </a:lnTo>
                    <a:lnTo>
                      <a:pt x="1127" y="4"/>
                    </a:lnTo>
                    <a:lnTo>
                      <a:pt x="1127" y="8"/>
                    </a:lnTo>
                    <a:lnTo>
                      <a:pt x="1130" y="8"/>
                    </a:lnTo>
                    <a:lnTo>
                      <a:pt x="1134" y="8"/>
                    </a:lnTo>
                    <a:lnTo>
                      <a:pt x="1138" y="12"/>
                    </a:lnTo>
                    <a:lnTo>
                      <a:pt x="1142" y="15"/>
                    </a:lnTo>
                    <a:lnTo>
                      <a:pt x="1145" y="23"/>
                    </a:lnTo>
                    <a:lnTo>
                      <a:pt x="1149" y="34"/>
                    </a:lnTo>
                    <a:lnTo>
                      <a:pt x="1153" y="34"/>
                    </a:lnTo>
                    <a:lnTo>
                      <a:pt x="1157" y="27"/>
                    </a:lnTo>
                    <a:lnTo>
                      <a:pt x="1157" y="23"/>
                    </a:lnTo>
                    <a:lnTo>
                      <a:pt x="1161" y="27"/>
                    </a:lnTo>
                    <a:lnTo>
                      <a:pt x="1164" y="34"/>
                    </a:lnTo>
                    <a:lnTo>
                      <a:pt x="1164" y="30"/>
                    </a:lnTo>
                    <a:lnTo>
                      <a:pt x="1168" y="27"/>
                    </a:lnTo>
                    <a:lnTo>
                      <a:pt x="1172" y="23"/>
                    </a:lnTo>
                    <a:lnTo>
                      <a:pt x="1172" y="27"/>
                    </a:lnTo>
                    <a:lnTo>
                      <a:pt x="1176" y="19"/>
                    </a:lnTo>
                    <a:lnTo>
                      <a:pt x="1179" y="23"/>
                    </a:lnTo>
                    <a:lnTo>
                      <a:pt x="1183" y="27"/>
                    </a:lnTo>
                    <a:lnTo>
                      <a:pt x="1187" y="34"/>
                    </a:lnTo>
                    <a:lnTo>
                      <a:pt x="1187" y="30"/>
                    </a:lnTo>
                    <a:lnTo>
                      <a:pt x="1191" y="42"/>
                    </a:lnTo>
                    <a:lnTo>
                      <a:pt x="1194" y="57"/>
                    </a:lnTo>
                    <a:lnTo>
                      <a:pt x="1198" y="72"/>
                    </a:lnTo>
                    <a:lnTo>
                      <a:pt x="1202" y="91"/>
                    </a:lnTo>
                    <a:lnTo>
                      <a:pt x="1206" y="110"/>
                    </a:lnTo>
                    <a:lnTo>
                      <a:pt x="1210" y="128"/>
                    </a:lnTo>
                    <a:lnTo>
                      <a:pt x="1213" y="144"/>
                    </a:lnTo>
                    <a:lnTo>
                      <a:pt x="1217" y="151"/>
                    </a:lnTo>
                    <a:lnTo>
                      <a:pt x="1221" y="144"/>
                    </a:lnTo>
                    <a:lnTo>
                      <a:pt x="1225" y="128"/>
                    </a:lnTo>
                    <a:lnTo>
                      <a:pt x="1228" y="113"/>
                    </a:lnTo>
                    <a:lnTo>
                      <a:pt x="1232" y="91"/>
                    </a:lnTo>
                    <a:lnTo>
                      <a:pt x="1236" y="76"/>
                    </a:lnTo>
                    <a:lnTo>
                      <a:pt x="1240" y="61"/>
                    </a:lnTo>
                    <a:lnTo>
                      <a:pt x="1243" y="53"/>
                    </a:lnTo>
                    <a:lnTo>
                      <a:pt x="1247" y="57"/>
                    </a:lnTo>
                    <a:lnTo>
                      <a:pt x="1251" y="79"/>
                    </a:lnTo>
                    <a:lnTo>
                      <a:pt x="1255" y="95"/>
                    </a:lnTo>
                    <a:lnTo>
                      <a:pt x="1259" y="68"/>
                    </a:lnTo>
                    <a:lnTo>
                      <a:pt x="1262" y="46"/>
                    </a:lnTo>
                    <a:lnTo>
                      <a:pt x="1266" y="30"/>
                    </a:lnTo>
                    <a:lnTo>
                      <a:pt x="1270" y="27"/>
                    </a:lnTo>
                    <a:lnTo>
                      <a:pt x="1274" y="30"/>
                    </a:lnTo>
                    <a:lnTo>
                      <a:pt x="1277" y="46"/>
                    </a:lnTo>
                    <a:lnTo>
                      <a:pt x="1281" y="68"/>
                    </a:lnTo>
                    <a:lnTo>
                      <a:pt x="1285" y="87"/>
                    </a:lnTo>
                    <a:lnTo>
                      <a:pt x="1289" y="98"/>
                    </a:lnTo>
                    <a:lnTo>
                      <a:pt x="1292" y="117"/>
                    </a:lnTo>
                    <a:lnTo>
                      <a:pt x="1296" y="132"/>
                    </a:lnTo>
                    <a:lnTo>
                      <a:pt x="1300" y="128"/>
                    </a:lnTo>
                    <a:lnTo>
                      <a:pt x="1304" y="110"/>
                    </a:lnTo>
                    <a:lnTo>
                      <a:pt x="1308" y="79"/>
                    </a:lnTo>
                    <a:lnTo>
                      <a:pt x="1311" y="57"/>
                    </a:lnTo>
                    <a:lnTo>
                      <a:pt x="1315" y="38"/>
                    </a:lnTo>
                    <a:lnTo>
                      <a:pt x="1319" y="27"/>
                    </a:lnTo>
                    <a:lnTo>
                      <a:pt x="1323" y="23"/>
                    </a:lnTo>
                    <a:lnTo>
                      <a:pt x="1326" y="19"/>
                    </a:lnTo>
                    <a:lnTo>
                      <a:pt x="1326" y="23"/>
                    </a:lnTo>
                    <a:lnTo>
                      <a:pt x="1330" y="19"/>
                    </a:lnTo>
                    <a:lnTo>
                      <a:pt x="1334" y="23"/>
                    </a:lnTo>
                    <a:lnTo>
                      <a:pt x="1338" y="15"/>
                    </a:lnTo>
                    <a:lnTo>
                      <a:pt x="1341" y="12"/>
                    </a:lnTo>
                    <a:lnTo>
                      <a:pt x="1345" y="12"/>
                    </a:lnTo>
                    <a:lnTo>
                      <a:pt x="1349" y="8"/>
                    </a:lnTo>
                    <a:lnTo>
                      <a:pt x="1353" y="8"/>
                    </a:lnTo>
                    <a:lnTo>
                      <a:pt x="1357" y="8"/>
                    </a:lnTo>
                    <a:lnTo>
                      <a:pt x="1360" y="8"/>
                    </a:lnTo>
                    <a:lnTo>
                      <a:pt x="1364" y="12"/>
                    </a:lnTo>
                    <a:lnTo>
                      <a:pt x="1368" y="23"/>
                    </a:lnTo>
                    <a:lnTo>
                      <a:pt x="1372" y="27"/>
                    </a:lnTo>
                    <a:lnTo>
                      <a:pt x="1375" y="23"/>
                    </a:lnTo>
                    <a:lnTo>
                      <a:pt x="1379" y="19"/>
                    </a:lnTo>
                    <a:lnTo>
                      <a:pt x="1383" y="15"/>
                    </a:lnTo>
                    <a:lnTo>
                      <a:pt x="1387" y="19"/>
                    </a:lnTo>
                    <a:lnTo>
                      <a:pt x="1390" y="19"/>
                    </a:lnTo>
                    <a:lnTo>
                      <a:pt x="1394" y="23"/>
                    </a:lnTo>
                    <a:lnTo>
                      <a:pt x="1398" y="27"/>
                    </a:lnTo>
                    <a:lnTo>
                      <a:pt x="1402" y="38"/>
                    </a:lnTo>
                    <a:lnTo>
                      <a:pt x="1406" y="46"/>
                    </a:lnTo>
                    <a:lnTo>
                      <a:pt x="1406" y="42"/>
                    </a:lnTo>
                    <a:lnTo>
                      <a:pt x="1409" y="46"/>
                    </a:lnTo>
                    <a:lnTo>
                      <a:pt x="1413" y="53"/>
                    </a:lnTo>
                    <a:lnTo>
                      <a:pt x="1417" y="61"/>
                    </a:lnTo>
                    <a:lnTo>
                      <a:pt x="1421" y="72"/>
                    </a:lnTo>
                    <a:lnTo>
                      <a:pt x="1424" y="79"/>
                    </a:lnTo>
                    <a:lnTo>
                      <a:pt x="1428" y="95"/>
                    </a:lnTo>
                    <a:lnTo>
                      <a:pt x="1432" y="110"/>
                    </a:lnTo>
                    <a:lnTo>
                      <a:pt x="1436" y="128"/>
                    </a:lnTo>
                    <a:lnTo>
                      <a:pt x="1439" y="147"/>
                    </a:lnTo>
                    <a:lnTo>
                      <a:pt x="1443" y="177"/>
                    </a:lnTo>
                    <a:lnTo>
                      <a:pt x="1447" y="215"/>
                    </a:lnTo>
                    <a:lnTo>
                      <a:pt x="1451" y="272"/>
                    </a:lnTo>
                    <a:lnTo>
                      <a:pt x="1455" y="358"/>
                    </a:lnTo>
                    <a:lnTo>
                      <a:pt x="1458" y="517"/>
                    </a:lnTo>
                    <a:lnTo>
                      <a:pt x="1462" y="694"/>
                    </a:lnTo>
                    <a:lnTo>
                      <a:pt x="1466" y="769"/>
                    </a:lnTo>
                    <a:lnTo>
                      <a:pt x="1470" y="769"/>
                    </a:lnTo>
                    <a:lnTo>
                      <a:pt x="1473" y="769"/>
                    </a:lnTo>
                    <a:lnTo>
                      <a:pt x="1477" y="694"/>
                    </a:lnTo>
                    <a:lnTo>
                      <a:pt x="1481" y="498"/>
                    </a:lnTo>
                    <a:lnTo>
                      <a:pt x="1485" y="332"/>
                    </a:lnTo>
                    <a:lnTo>
                      <a:pt x="1488" y="242"/>
                    </a:lnTo>
                    <a:lnTo>
                      <a:pt x="1492" y="193"/>
                    </a:lnTo>
                    <a:lnTo>
                      <a:pt x="1496" y="159"/>
                    </a:lnTo>
                    <a:lnTo>
                      <a:pt x="1500" y="125"/>
                    </a:lnTo>
                    <a:lnTo>
                      <a:pt x="1504" y="98"/>
                    </a:lnTo>
                    <a:lnTo>
                      <a:pt x="1507" y="83"/>
                    </a:lnTo>
                    <a:lnTo>
                      <a:pt x="1511" y="68"/>
                    </a:lnTo>
                    <a:lnTo>
                      <a:pt x="1515" y="61"/>
                    </a:lnTo>
                    <a:lnTo>
                      <a:pt x="1519" y="53"/>
                    </a:lnTo>
                    <a:lnTo>
                      <a:pt x="1522" y="46"/>
                    </a:lnTo>
                    <a:lnTo>
                      <a:pt x="1526" y="38"/>
                    </a:lnTo>
                    <a:lnTo>
                      <a:pt x="1530" y="30"/>
                    </a:lnTo>
                    <a:lnTo>
                      <a:pt x="1534" y="27"/>
                    </a:lnTo>
                    <a:lnTo>
                      <a:pt x="1537" y="23"/>
                    </a:lnTo>
                    <a:lnTo>
                      <a:pt x="1541" y="19"/>
                    </a:lnTo>
                    <a:lnTo>
                      <a:pt x="1545" y="15"/>
                    </a:lnTo>
                    <a:lnTo>
                      <a:pt x="1549" y="15"/>
                    </a:lnTo>
                    <a:lnTo>
                      <a:pt x="1553" y="15"/>
                    </a:lnTo>
                    <a:lnTo>
                      <a:pt x="1556" y="15"/>
                    </a:lnTo>
                    <a:lnTo>
                      <a:pt x="1560" y="12"/>
                    </a:lnTo>
                    <a:lnTo>
                      <a:pt x="1564" y="12"/>
                    </a:lnTo>
                    <a:lnTo>
                      <a:pt x="1568" y="12"/>
                    </a:lnTo>
                    <a:lnTo>
                      <a:pt x="1571" y="12"/>
                    </a:lnTo>
                    <a:lnTo>
                      <a:pt x="1575" y="15"/>
                    </a:lnTo>
                    <a:lnTo>
                      <a:pt x="1579" y="15"/>
                    </a:lnTo>
                    <a:lnTo>
                      <a:pt x="1583" y="12"/>
                    </a:lnTo>
                    <a:lnTo>
                      <a:pt x="1583" y="15"/>
                    </a:lnTo>
                    <a:lnTo>
                      <a:pt x="1586" y="15"/>
                    </a:lnTo>
                    <a:lnTo>
                      <a:pt x="1590" y="15"/>
                    </a:lnTo>
                    <a:lnTo>
                      <a:pt x="1594" y="19"/>
                    </a:lnTo>
                    <a:lnTo>
                      <a:pt x="1598" y="27"/>
                    </a:lnTo>
                    <a:lnTo>
                      <a:pt x="1602" y="53"/>
                    </a:lnTo>
                    <a:lnTo>
                      <a:pt x="1602" y="57"/>
                    </a:lnTo>
                    <a:lnTo>
                      <a:pt x="1605" y="38"/>
                    </a:lnTo>
                    <a:lnTo>
                      <a:pt x="1609" y="30"/>
                    </a:lnTo>
                    <a:lnTo>
                      <a:pt x="1613" y="30"/>
                    </a:lnTo>
                    <a:lnTo>
                      <a:pt x="1617" y="42"/>
                    </a:lnTo>
                    <a:lnTo>
                      <a:pt x="1620" y="49"/>
                    </a:lnTo>
                    <a:lnTo>
                      <a:pt x="1624" y="49"/>
                    </a:lnTo>
                    <a:lnTo>
                      <a:pt x="1628" y="49"/>
                    </a:lnTo>
                    <a:lnTo>
                      <a:pt x="1632" y="49"/>
                    </a:lnTo>
                    <a:lnTo>
                      <a:pt x="1635" y="49"/>
                    </a:lnTo>
                    <a:lnTo>
                      <a:pt x="1639" y="42"/>
                    </a:lnTo>
                    <a:lnTo>
                      <a:pt x="1643" y="27"/>
                    </a:lnTo>
                    <a:lnTo>
                      <a:pt x="1647" y="19"/>
                    </a:lnTo>
                    <a:lnTo>
                      <a:pt x="1651" y="12"/>
                    </a:lnTo>
                    <a:lnTo>
                      <a:pt x="1654" y="8"/>
                    </a:lnTo>
                    <a:lnTo>
                      <a:pt x="1658" y="8"/>
                    </a:lnTo>
                    <a:lnTo>
                      <a:pt x="1662" y="12"/>
                    </a:lnTo>
                    <a:lnTo>
                      <a:pt x="1666" y="15"/>
                    </a:lnTo>
                    <a:lnTo>
                      <a:pt x="1669" y="8"/>
                    </a:lnTo>
                    <a:lnTo>
                      <a:pt x="1673" y="8"/>
                    </a:lnTo>
                    <a:lnTo>
                      <a:pt x="1677" y="8"/>
                    </a:lnTo>
                    <a:lnTo>
                      <a:pt x="1681" y="15"/>
                    </a:lnTo>
                    <a:lnTo>
                      <a:pt x="1684" y="19"/>
                    </a:lnTo>
                    <a:lnTo>
                      <a:pt x="1688" y="19"/>
                    </a:lnTo>
                    <a:lnTo>
                      <a:pt x="1692" y="23"/>
                    </a:lnTo>
                    <a:lnTo>
                      <a:pt x="1696" y="38"/>
                    </a:lnTo>
                    <a:lnTo>
                      <a:pt x="1700" y="79"/>
                    </a:lnTo>
                    <a:lnTo>
                      <a:pt x="1703" y="166"/>
                    </a:lnTo>
                    <a:lnTo>
                      <a:pt x="1707" y="193"/>
                    </a:lnTo>
                    <a:lnTo>
                      <a:pt x="1707" y="189"/>
                    </a:lnTo>
                    <a:lnTo>
                      <a:pt x="1711" y="132"/>
                    </a:lnTo>
                    <a:lnTo>
                      <a:pt x="1715" y="72"/>
                    </a:lnTo>
                    <a:lnTo>
                      <a:pt x="1718" y="42"/>
                    </a:lnTo>
                    <a:lnTo>
                      <a:pt x="1722" y="30"/>
                    </a:lnTo>
                    <a:lnTo>
                      <a:pt x="1726" y="23"/>
                    </a:lnTo>
                    <a:lnTo>
                      <a:pt x="1730" y="15"/>
                    </a:lnTo>
                    <a:lnTo>
                      <a:pt x="1733" y="12"/>
                    </a:lnTo>
                    <a:lnTo>
                      <a:pt x="1737" y="12"/>
                    </a:lnTo>
                    <a:lnTo>
                      <a:pt x="1741" y="15"/>
                    </a:lnTo>
                    <a:lnTo>
                      <a:pt x="1745" y="19"/>
                    </a:lnTo>
                    <a:lnTo>
                      <a:pt x="1749" y="23"/>
                    </a:lnTo>
                    <a:lnTo>
                      <a:pt x="1752" y="23"/>
                    </a:lnTo>
                    <a:lnTo>
                      <a:pt x="1756" y="27"/>
                    </a:lnTo>
                    <a:lnTo>
                      <a:pt x="1760" y="38"/>
                    </a:lnTo>
                    <a:lnTo>
                      <a:pt x="1764" y="57"/>
                    </a:lnTo>
                    <a:lnTo>
                      <a:pt x="1767" y="95"/>
                    </a:lnTo>
                    <a:lnTo>
                      <a:pt x="1771" y="155"/>
                    </a:lnTo>
                    <a:lnTo>
                      <a:pt x="1771" y="166"/>
                    </a:lnTo>
                    <a:lnTo>
                      <a:pt x="1775" y="132"/>
                    </a:lnTo>
                    <a:lnTo>
                      <a:pt x="1779" y="95"/>
                    </a:lnTo>
                    <a:lnTo>
                      <a:pt x="1782" y="98"/>
                    </a:lnTo>
                    <a:lnTo>
                      <a:pt x="1786" y="113"/>
                    </a:lnTo>
                    <a:lnTo>
                      <a:pt x="1790" y="140"/>
                    </a:lnTo>
                    <a:lnTo>
                      <a:pt x="1794" y="170"/>
                    </a:lnTo>
                    <a:lnTo>
                      <a:pt x="1798" y="215"/>
                    </a:lnTo>
                    <a:lnTo>
                      <a:pt x="1801" y="275"/>
                    </a:lnTo>
                    <a:lnTo>
                      <a:pt x="1805" y="347"/>
                    </a:lnTo>
                    <a:lnTo>
                      <a:pt x="1809" y="434"/>
                    </a:lnTo>
                    <a:lnTo>
                      <a:pt x="1813" y="539"/>
                    </a:lnTo>
                    <a:lnTo>
                      <a:pt x="1816" y="656"/>
                    </a:lnTo>
                    <a:lnTo>
                      <a:pt x="1820" y="728"/>
                    </a:lnTo>
                    <a:lnTo>
                      <a:pt x="1824" y="762"/>
                    </a:lnTo>
                    <a:lnTo>
                      <a:pt x="1828" y="769"/>
                    </a:lnTo>
                    <a:lnTo>
                      <a:pt x="1831" y="769"/>
                    </a:lnTo>
                    <a:lnTo>
                      <a:pt x="1835" y="769"/>
                    </a:lnTo>
                    <a:lnTo>
                      <a:pt x="1839" y="769"/>
                    </a:lnTo>
                    <a:lnTo>
                      <a:pt x="1843" y="769"/>
                    </a:lnTo>
                    <a:lnTo>
                      <a:pt x="1847" y="769"/>
                    </a:lnTo>
                    <a:lnTo>
                      <a:pt x="1850" y="769"/>
                    </a:lnTo>
                    <a:lnTo>
                      <a:pt x="1854" y="769"/>
                    </a:lnTo>
                    <a:lnTo>
                      <a:pt x="1858" y="769"/>
                    </a:lnTo>
                    <a:lnTo>
                      <a:pt x="1862" y="769"/>
                    </a:lnTo>
                    <a:lnTo>
                      <a:pt x="1865" y="769"/>
                    </a:lnTo>
                    <a:lnTo>
                      <a:pt x="1869" y="754"/>
                    </a:lnTo>
                    <a:lnTo>
                      <a:pt x="1873" y="713"/>
                    </a:lnTo>
                    <a:lnTo>
                      <a:pt x="1877" y="649"/>
                    </a:lnTo>
                    <a:lnTo>
                      <a:pt x="1880" y="573"/>
                    </a:lnTo>
                    <a:lnTo>
                      <a:pt x="1884" y="517"/>
                    </a:lnTo>
                    <a:lnTo>
                      <a:pt x="1888" y="468"/>
                    </a:lnTo>
                    <a:lnTo>
                      <a:pt x="1892" y="434"/>
                    </a:lnTo>
                    <a:lnTo>
                      <a:pt x="1896" y="415"/>
                    </a:lnTo>
                    <a:lnTo>
                      <a:pt x="1899" y="400"/>
                    </a:lnTo>
                    <a:lnTo>
                      <a:pt x="1903" y="400"/>
                    </a:lnTo>
                    <a:lnTo>
                      <a:pt x="1907" y="396"/>
                    </a:lnTo>
                    <a:lnTo>
                      <a:pt x="1911" y="422"/>
                    </a:lnTo>
                    <a:lnTo>
                      <a:pt x="1914" y="528"/>
                    </a:lnTo>
                    <a:lnTo>
                      <a:pt x="1918" y="735"/>
                    </a:lnTo>
                    <a:lnTo>
                      <a:pt x="1922" y="765"/>
                    </a:lnTo>
                    <a:lnTo>
                      <a:pt x="1922" y="743"/>
                    </a:lnTo>
                    <a:lnTo>
                      <a:pt x="1926" y="502"/>
                    </a:lnTo>
                    <a:lnTo>
                      <a:pt x="1929" y="309"/>
                    </a:lnTo>
                    <a:lnTo>
                      <a:pt x="1933" y="275"/>
                    </a:lnTo>
                    <a:lnTo>
                      <a:pt x="1937" y="268"/>
                    </a:lnTo>
                    <a:lnTo>
                      <a:pt x="1941" y="264"/>
                    </a:lnTo>
                    <a:lnTo>
                      <a:pt x="1941" y="268"/>
                    </a:lnTo>
                    <a:lnTo>
                      <a:pt x="1945" y="279"/>
                    </a:lnTo>
                    <a:lnTo>
                      <a:pt x="1948" y="302"/>
                    </a:lnTo>
                    <a:lnTo>
                      <a:pt x="1952" y="351"/>
                    </a:lnTo>
                    <a:lnTo>
                      <a:pt x="1956" y="377"/>
                    </a:lnTo>
                    <a:lnTo>
                      <a:pt x="1956" y="381"/>
                    </a:lnTo>
                    <a:lnTo>
                      <a:pt x="1960" y="373"/>
                    </a:lnTo>
                    <a:lnTo>
                      <a:pt x="1963" y="366"/>
                    </a:lnTo>
                    <a:lnTo>
                      <a:pt x="1967" y="370"/>
                    </a:lnTo>
                    <a:lnTo>
                      <a:pt x="1971" y="381"/>
                    </a:lnTo>
                    <a:lnTo>
                      <a:pt x="1975" y="396"/>
                    </a:lnTo>
                    <a:lnTo>
                      <a:pt x="1978" y="415"/>
                    </a:lnTo>
                    <a:lnTo>
                      <a:pt x="1982" y="437"/>
                    </a:lnTo>
                    <a:lnTo>
                      <a:pt x="1986" y="460"/>
                    </a:lnTo>
                    <a:lnTo>
                      <a:pt x="1990" y="483"/>
                    </a:lnTo>
                    <a:lnTo>
                      <a:pt x="1994" y="505"/>
                    </a:lnTo>
                    <a:lnTo>
                      <a:pt x="1997" y="524"/>
                    </a:lnTo>
                    <a:lnTo>
                      <a:pt x="2001" y="543"/>
                    </a:lnTo>
                    <a:lnTo>
                      <a:pt x="2005" y="566"/>
                    </a:lnTo>
                    <a:lnTo>
                      <a:pt x="2009" y="584"/>
                    </a:lnTo>
                    <a:lnTo>
                      <a:pt x="2012" y="607"/>
                    </a:lnTo>
                    <a:lnTo>
                      <a:pt x="2016" y="626"/>
                    </a:lnTo>
                    <a:lnTo>
                      <a:pt x="2020" y="641"/>
                    </a:lnTo>
                    <a:lnTo>
                      <a:pt x="2024" y="660"/>
                    </a:lnTo>
                    <a:lnTo>
                      <a:pt x="2027" y="679"/>
                    </a:lnTo>
                    <a:lnTo>
                      <a:pt x="2031" y="694"/>
                    </a:lnTo>
                    <a:lnTo>
                      <a:pt x="2035" y="705"/>
                    </a:lnTo>
                    <a:lnTo>
                      <a:pt x="2039" y="720"/>
                    </a:lnTo>
                    <a:lnTo>
                      <a:pt x="2043" y="731"/>
                    </a:lnTo>
                    <a:lnTo>
                      <a:pt x="2046" y="739"/>
                    </a:lnTo>
                    <a:lnTo>
                      <a:pt x="2050" y="746"/>
                    </a:lnTo>
                    <a:lnTo>
                      <a:pt x="2054" y="750"/>
                    </a:lnTo>
                    <a:lnTo>
                      <a:pt x="2058" y="754"/>
                    </a:lnTo>
                    <a:lnTo>
                      <a:pt x="2061" y="758"/>
                    </a:lnTo>
                    <a:lnTo>
                      <a:pt x="2065" y="762"/>
                    </a:lnTo>
                    <a:lnTo>
                      <a:pt x="2069" y="765"/>
                    </a:lnTo>
                    <a:lnTo>
                      <a:pt x="2073" y="765"/>
                    </a:lnTo>
                    <a:lnTo>
                      <a:pt x="2076" y="765"/>
                    </a:lnTo>
                    <a:lnTo>
                      <a:pt x="2080" y="769"/>
                    </a:lnTo>
                    <a:lnTo>
                      <a:pt x="2084" y="769"/>
                    </a:lnTo>
                    <a:lnTo>
                      <a:pt x="2088" y="769"/>
                    </a:lnTo>
                    <a:lnTo>
                      <a:pt x="2092" y="769"/>
                    </a:lnTo>
                    <a:lnTo>
                      <a:pt x="2095" y="769"/>
                    </a:lnTo>
                    <a:lnTo>
                      <a:pt x="2099" y="769"/>
                    </a:lnTo>
                    <a:lnTo>
                      <a:pt x="2103" y="769"/>
                    </a:lnTo>
                    <a:lnTo>
                      <a:pt x="2107" y="769"/>
                    </a:lnTo>
                    <a:lnTo>
                      <a:pt x="2110" y="769"/>
                    </a:lnTo>
                    <a:lnTo>
                      <a:pt x="2114" y="769"/>
                    </a:lnTo>
                    <a:lnTo>
                      <a:pt x="2118" y="769"/>
                    </a:lnTo>
                    <a:lnTo>
                      <a:pt x="2122" y="769"/>
                    </a:lnTo>
                    <a:lnTo>
                      <a:pt x="2125" y="769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91" name="Freeform 303"/>
              <p:cNvSpPr>
                <a:spLocks/>
              </p:cNvSpPr>
              <p:nvPr/>
            </p:nvSpPr>
            <p:spPr bwMode="auto">
              <a:xfrm>
                <a:off x="3826" y="4067"/>
                <a:ext cx="1" cy="1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0 w 1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1"/>
                  <a:gd name="T10" fmla="*/ 0 h 1"/>
                  <a:gd name="T11" fmla="*/ 1 w 1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92" name="Line 304"/>
              <p:cNvSpPr>
                <a:spLocks noChangeShapeType="1"/>
              </p:cNvSpPr>
              <p:nvPr/>
            </p:nvSpPr>
            <p:spPr bwMode="auto">
              <a:xfrm>
                <a:off x="3834" y="4067"/>
                <a:ext cx="1" cy="1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pic>
        <p:nvPicPr>
          <p:cNvPr id="236" name="Picture 3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288" y="692150"/>
            <a:ext cx="1655762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 – parametry widma</a:t>
            </a:r>
          </a:p>
        </p:txBody>
      </p:sp>
      <p:sp>
        <p:nvSpPr>
          <p:cNvPr id="9" name="Prostokąt 8"/>
          <p:cNvSpPr>
            <a:spLocks noChangeArrowheads="1"/>
          </p:cNvSpPr>
          <p:nvPr/>
        </p:nvSpPr>
        <p:spPr bwMode="auto">
          <a:xfrm>
            <a:off x="533400" y="4267200"/>
            <a:ext cx="74676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371600" lvl="2" indent="-457200" algn="l" eaLnBrk="0" hangingPunct="0"/>
            <a:r>
              <a:rPr lang="pl-PL" sz="2000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Oś</a:t>
            </a:r>
            <a:r>
              <a:rPr lang="en-US" sz="2000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pl-PL" sz="2000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OX widma IR przedstawia liczbę falową 1/l [cm</a:t>
            </a:r>
            <a:r>
              <a:rPr lang="pl-PL" sz="2000" b="0" baseline="300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-1</a:t>
            </a:r>
            <a:r>
              <a:rPr lang="pl-PL" sz="2000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]</a:t>
            </a:r>
            <a:endParaRPr lang="en-US" sz="20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969963" lvl="1" indent="-457200" algn="l" eaLnBrk="0" hangingPunct="0"/>
            <a:endParaRPr lang="en-US" sz="20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1371600" lvl="2" indent="-457200" algn="l" eaLnBrk="0" hangingPunct="0"/>
            <a:r>
              <a:rPr lang="pl-PL" sz="2000" b="0" i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ponieważ liczby falowe są bezpośrednio proporcjonalne do energii obserwowanych przejść</a:t>
            </a:r>
            <a:r>
              <a:rPr lang="en-US" sz="2000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pl-PL" sz="20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1371600" lvl="2" indent="-457200" algn="l" eaLnBrk="0" hangingPunct="0"/>
            <a:endParaRPr lang="pl-PL" sz="20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1371600" lvl="2" indent="-457200" algn="l" eaLnBrk="0" hangingPunct="0"/>
            <a:r>
              <a:rPr lang="pl-PL" sz="2000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Oś OY widma IR</a:t>
            </a:r>
            <a:r>
              <a:rPr lang="en-US" sz="2000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pl-PL" sz="2000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przedstawia transmitancję T (%</a:t>
            </a:r>
            <a:r>
              <a:rPr lang="pl-PL" sz="2000" b="0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</a:t>
            </a:r>
            <a:r>
              <a:rPr lang="pl-PL" sz="2000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  <a:endParaRPr lang="pl-PL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14" name="Grupa 13"/>
          <p:cNvGrpSpPr/>
          <p:nvPr/>
        </p:nvGrpSpPr>
        <p:grpSpPr>
          <a:xfrm>
            <a:off x="571472" y="928670"/>
            <a:ext cx="7502427" cy="3124636"/>
            <a:chOff x="571472" y="928670"/>
            <a:chExt cx="7502427" cy="3124636"/>
          </a:xfrm>
        </p:grpSpPr>
        <p:pic>
          <p:nvPicPr>
            <p:cNvPr id="724995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09896" y="1071546"/>
              <a:ext cx="7364003" cy="28575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1" name="pole tekstowe 10"/>
            <p:cNvSpPr txBox="1"/>
            <p:nvPr/>
          </p:nvSpPr>
          <p:spPr>
            <a:xfrm>
              <a:off x="3214678" y="3714752"/>
              <a:ext cx="3286148" cy="33855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pl-PL" sz="1600" dirty="0" smtClean="0"/>
                <a:t>Liczba falowa [cm</a:t>
              </a:r>
              <a:r>
                <a:rPr lang="pl-PL" sz="1600" baseline="30000" dirty="0" smtClean="0"/>
                <a:t>-1</a:t>
              </a:r>
              <a:r>
                <a:rPr lang="pl-PL" sz="1600" dirty="0" smtClean="0"/>
                <a:t>]</a:t>
              </a:r>
              <a:endParaRPr lang="pl-PL" sz="1600" dirty="0"/>
            </a:p>
          </p:txBody>
        </p:sp>
        <p:sp>
          <p:nvSpPr>
            <p:cNvPr id="12" name="pole tekstowe 11"/>
            <p:cNvSpPr txBox="1"/>
            <p:nvPr/>
          </p:nvSpPr>
          <p:spPr>
            <a:xfrm>
              <a:off x="3071802" y="928670"/>
              <a:ext cx="3286148" cy="33855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pl-PL" sz="1600" dirty="0" smtClean="0"/>
                <a:t>Długość fali [</a:t>
              </a:r>
              <a:r>
                <a:rPr lang="el-GR" sz="1600" dirty="0" smtClean="0"/>
                <a:t>μ</a:t>
              </a:r>
              <a:r>
                <a:rPr lang="pl-PL" sz="1600" dirty="0" smtClean="0"/>
                <a:t>m]</a:t>
              </a:r>
              <a:endParaRPr lang="pl-PL" sz="1600" dirty="0"/>
            </a:p>
          </p:txBody>
        </p:sp>
        <p:sp>
          <p:nvSpPr>
            <p:cNvPr id="13" name="pole tekstowe 12"/>
            <p:cNvSpPr txBox="1"/>
            <p:nvPr/>
          </p:nvSpPr>
          <p:spPr>
            <a:xfrm>
              <a:off x="571472" y="1214422"/>
              <a:ext cx="430887" cy="2481694"/>
            </a:xfrm>
            <a:prstGeom prst="rect">
              <a:avLst/>
            </a:prstGeom>
            <a:solidFill>
              <a:schemeClr val="bg1"/>
            </a:solidFill>
          </p:spPr>
          <p:txBody>
            <a:bodyPr vert="vert270" wrap="square" rtlCol="0">
              <a:spAutoFit/>
            </a:bodyPr>
            <a:lstStyle/>
            <a:p>
              <a:r>
                <a:rPr lang="pl-PL" sz="1600" dirty="0" smtClean="0"/>
                <a:t>Transmitancja[%]</a:t>
              </a:r>
              <a:endParaRPr lang="pl-PL" sz="1600" dirty="0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 – interpretacja widm</a:t>
            </a:r>
          </a:p>
        </p:txBody>
      </p:sp>
      <p:pic>
        <p:nvPicPr>
          <p:cNvPr id="5" name="Picture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1125538"/>
            <a:ext cx="6827837" cy="389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16"/>
          <p:cNvSpPr txBox="1">
            <a:spLocks noChangeArrowheads="1"/>
          </p:cNvSpPr>
          <p:nvPr/>
        </p:nvSpPr>
        <p:spPr bwMode="auto">
          <a:xfrm>
            <a:off x="900113" y="5160963"/>
            <a:ext cx="4249737" cy="825500"/>
          </a:xfrm>
          <a:prstGeom prst="rect">
            <a:avLst/>
          </a:prstGeom>
          <a:solidFill>
            <a:srgbClr val="FF0000">
              <a:alpha val="18000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buClr>
                <a:srgbClr val="FF0066"/>
              </a:buClr>
              <a:buFont typeface="Wingdings" pitchFamily="2" charset="2"/>
              <a:buChar char="Ø"/>
            </a:pPr>
            <a:r>
              <a:rPr lang="pl-PL" sz="1600" dirty="0">
                <a:latin typeface="Tahoma" pitchFamily="34" charset="0"/>
                <a:cs typeface="Tahoma" pitchFamily="34" charset="0"/>
              </a:rPr>
              <a:t> największa wartość diagnostyczna: </a:t>
            </a:r>
            <a:r>
              <a:rPr lang="pl-PL" sz="1600" dirty="0">
                <a:latin typeface="Tahoma" pitchFamily="34" charset="0"/>
                <a:cs typeface="Tahoma" pitchFamily="34" charset="0"/>
                <a:sym typeface="Symbol" pitchFamily="18" charset="2"/>
              </a:rPr>
              <a:t>wąskie, nie nakładające się na siebie obszary widmowe</a:t>
            </a:r>
            <a:endParaRPr lang="pl-PL" sz="16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5364163" y="5181600"/>
            <a:ext cx="3384550" cy="1416050"/>
          </a:xfrm>
          <a:prstGeom prst="rect">
            <a:avLst/>
          </a:prstGeom>
          <a:solidFill>
            <a:srgbClr val="006600">
              <a:alpha val="15000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90000"/>
              </a:lnSpc>
              <a:spcBef>
                <a:spcPct val="50000"/>
              </a:spcBef>
              <a:buClr>
                <a:srgbClr val="FF0066"/>
              </a:buClr>
              <a:buFont typeface="Wingdings" pitchFamily="2" charset="2"/>
              <a:buChar char="Ø"/>
            </a:pPr>
            <a:r>
              <a:rPr lang="pl-PL" sz="1600" dirty="0">
                <a:latin typeface="Tahoma" pitchFamily="34" charset="0"/>
                <a:cs typeface="Tahoma" pitchFamily="34" charset="0"/>
              </a:rPr>
              <a:t> charakterystyczny dla danego związku niepowtarzalny układ pasm absorpcyjnych, odpowiadających złożonym drganiom rozciągającym i deformacyjnym szkieletu cząsteczki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 –widma alkanów</a:t>
            </a:r>
          </a:p>
        </p:txBody>
      </p:sp>
      <p:pic>
        <p:nvPicPr>
          <p:cNvPr id="5" name="Picture 4" descr="FG12_07-01to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728788"/>
            <a:ext cx="8915400" cy="3452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 –widma alkenów</a:t>
            </a:r>
          </a:p>
        </p:txBody>
      </p:sp>
      <p:pic>
        <p:nvPicPr>
          <p:cNvPr id="6" name="Picture 4" descr="FG12_07-01bo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7000" y="1905000"/>
            <a:ext cx="8864600" cy="346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 –widma alkinów</a:t>
            </a:r>
          </a:p>
        </p:txBody>
      </p:sp>
      <p:pic>
        <p:nvPicPr>
          <p:cNvPr id="5" name="Picture 4" descr="FG12_08ab-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857232"/>
            <a:ext cx="7448746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 –widma zw. aromatycznych</a:t>
            </a:r>
          </a:p>
        </p:txBody>
      </p:sp>
      <p:sp>
        <p:nvSpPr>
          <p:cNvPr id="6" name="Slide Number Placeholder 3"/>
          <p:cNvSpPr txBox="1">
            <a:spLocks noGrp="1"/>
          </p:cNvSpPr>
          <p:nvPr/>
        </p:nvSpPr>
        <p:spPr bwMode="auto">
          <a:xfrm>
            <a:off x="6705600" y="5978509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>
              <a:defRPr/>
            </a:pPr>
            <a:fld id="{6100E042-351F-4EA0-B51B-4AB089293B5E}" type="slidenum">
              <a:rPr lang="en-US" sz="1000" b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rPr>
              <a:pPr algn="r">
                <a:defRPr/>
              </a:pPr>
              <a:t>27</a:t>
            </a:fld>
            <a:endParaRPr lang="en-US" sz="1000" b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charset="0"/>
            </a:endParaRPr>
          </a:p>
        </p:txBody>
      </p:sp>
      <p:pic>
        <p:nvPicPr>
          <p:cNvPr id="7" name="Picture 5" descr="12p428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214422"/>
            <a:ext cx="6408738" cy="192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5" descr="151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950" y="3340084"/>
            <a:ext cx="8836025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6"/>
          <p:cNvSpPr/>
          <p:nvPr/>
        </p:nvSpPr>
        <p:spPr>
          <a:xfrm>
            <a:off x="3924300" y="3375009"/>
            <a:ext cx="762000" cy="685800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sz="1800" b="0"/>
          </a:p>
        </p:txBody>
      </p:sp>
      <p:cxnSp>
        <p:nvCxnSpPr>
          <p:cNvPr id="10" name="Straight Arrow Connector 13"/>
          <p:cNvCxnSpPr/>
          <p:nvPr/>
        </p:nvCxnSpPr>
        <p:spPr>
          <a:xfrm rot="5400000">
            <a:off x="3805238" y="2844784"/>
            <a:ext cx="533400" cy="152400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2"/>
          <p:cNvSpPr txBox="1">
            <a:spLocks noChangeArrowheads="1"/>
          </p:cNvSpPr>
          <p:nvPr/>
        </p:nvSpPr>
        <p:spPr bwMode="auto">
          <a:xfrm>
            <a:off x="6324600" y="2366947"/>
            <a:ext cx="2819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1400" b="0">
                <a:solidFill>
                  <a:schemeClr val="tx1"/>
                </a:solidFill>
              </a:rPr>
              <a:t>(</a:t>
            </a:r>
            <a:r>
              <a:rPr lang="pl-PL" sz="1400" b="0">
                <a:solidFill>
                  <a:schemeClr val="tx1"/>
                </a:solidFill>
              </a:rPr>
              <a:t>„Zęby” podstawionego benzenu</a:t>
            </a:r>
            <a:r>
              <a:rPr lang="en-US" sz="1400" b="0">
                <a:solidFill>
                  <a:schemeClr val="tx1"/>
                </a:solidFill>
              </a:rPr>
              <a:t>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 –widma alkoholi i amin</a:t>
            </a:r>
          </a:p>
        </p:txBody>
      </p:sp>
      <p:pic>
        <p:nvPicPr>
          <p:cNvPr id="1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1357298"/>
            <a:ext cx="68278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5319698"/>
            <a:ext cx="7162800" cy="715963"/>
          </a:xfrm>
          <a:prstGeom prst="rect">
            <a:avLst/>
          </a:prstGeom>
          <a:noFill/>
          <a:ln w="9525">
            <a:solidFill>
              <a:schemeClr val="accent6"/>
            </a:solidFill>
            <a:miter lim="800000"/>
            <a:headEnd/>
            <a:tailEnd/>
          </a:ln>
        </p:spPr>
      </p:pic>
      <p:pic>
        <p:nvPicPr>
          <p:cNvPr id="14" name="Picture 4" descr="12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0" y="2241536"/>
            <a:ext cx="8077200" cy="278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8"/>
          <p:cNvSpPr/>
          <p:nvPr/>
        </p:nvSpPr>
        <p:spPr>
          <a:xfrm>
            <a:off x="1676400" y="2195498"/>
            <a:ext cx="914400" cy="2057400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sz="1800" b="0"/>
          </a:p>
        </p:txBody>
      </p:sp>
      <p:sp>
        <p:nvSpPr>
          <p:cNvPr id="16" name="TextBox 9"/>
          <p:cNvSpPr txBox="1">
            <a:spLocks noChangeArrowheads="1"/>
          </p:cNvSpPr>
          <p:nvPr/>
        </p:nvSpPr>
        <p:spPr bwMode="auto">
          <a:xfrm>
            <a:off x="3429000" y="3643298"/>
            <a:ext cx="14478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1800" b="0">
                <a:solidFill>
                  <a:schemeClr val="tx1"/>
                </a:solidFill>
              </a:rPr>
              <a:t>CH</a:t>
            </a:r>
            <a:r>
              <a:rPr lang="en-US" sz="1800" b="0" baseline="-25000">
                <a:solidFill>
                  <a:schemeClr val="tx1"/>
                </a:solidFill>
              </a:rPr>
              <a:t>3</a:t>
            </a:r>
            <a:r>
              <a:rPr lang="en-US" sz="1800" b="0">
                <a:solidFill>
                  <a:schemeClr val="tx1"/>
                </a:solidFill>
              </a:rPr>
              <a:t>CH</a:t>
            </a:r>
            <a:r>
              <a:rPr lang="en-US" sz="1800" b="0" baseline="-25000">
                <a:solidFill>
                  <a:schemeClr val="tx1"/>
                </a:solidFill>
              </a:rPr>
              <a:t>2</a:t>
            </a:r>
            <a:r>
              <a:rPr lang="en-US" sz="1800" b="0">
                <a:solidFill>
                  <a:schemeClr val="tx1"/>
                </a:solidFill>
              </a:rPr>
              <a:t>OH</a:t>
            </a:r>
          </a:p>
        </p:txBody>
      </p:sp>
      <p:cxnSp>
        <p:nvCxnSpPr>
          <p:cNvPr id="17" name="Straight Arrow Connector 13"/>
          <p:cNvCxnSpPr/>
          <p:nvPr/>
        </p:nvCxnSpPr>
        <p:spPr>
          <a:xfrm rot="5400000">
            <a:off x="2209800" y="1890698"/>
            <a:ext cx="762000" cy="457200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5"/>
          <p:cNvCxnSpPr/>
          <p:nvPr/>
        </p:nvCxnSpPr>
        <p:spPr>
          <a:xfrm rot="16200000" flipV="1">
            <a:off x="2019300" y="4824398"/>
            <a:ext cx="1066800" cy="228600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6"/>
          <p:cNvSpPr txBox="1">
            <a:spLocks noChangeArrowheads="1"/>
          </p:cNvSpPr>
          <p:nvPr/>
        </p:nvSpPr>
        <p:spPr bwMode="auto">
          <a:xfrm>
            <a:off x="179388" y="6065823"/>
            <a:ext cx="2665412" cy="366713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pl-PL" sz="1800" b="0">
                <a:solidFill>
                  <a:schemeClr val="tx1"/>
                </a:solidFill>
              </a:rPr>
              <a:t>Aminy podobnie do</a:t>
            </a:r>
            <a:r>
              <a:rPr lang="en-US" sz="1800" b="0">
                <a:solidFill>
                  <a:schemeClr val="tx1"/>
                </a:solidFill>
              </a:rPr>
              <a:t> OH</a:t>
            </a:r>
          </a:p>
        </p:txBody>
      </p:sp>
      <p:sp>
        <p:nvSpPr>
          <p:cNvPr id="20" name="TextBox 17"/>
          <p:cNvSpPr txBox="1">
            <a:spLocks noChangeArrowheads="1"/>
          </p:cNvSpPr>
          <p:nvPr/>
        </p:nvSpPr>
        <p:spPr bwMode="auto">
          <a:xfrm>
            <a:off x="2971800" y="1814498"/>
            <a:ext cx="5776913" cy="38576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1800" b="0">
                <a:solidFill>
                  <a:schemeClr val="tx1"/>
                </a:solidFill>
              </a:rPr>
              <a:t>O-H </a:t>
            </a:r>
            <a:r>
              <a:rPr lang="pl-PL" sz="1800" b="0">
                <a:solidFill>
                  <a:schemeClr val="tx1"/>
                </a:solidFill>
              </a:rPr>
              <a:t>poszerza się przy tworzeniu wiązań wodorowych</a:t>
            </a:r>
            <a:endParaRPr lang="en-US" sz="1800" b="0">
              <a:solidFill>
                <a:schemeClr val="tx1"/>
              </a:solidFill>
            </a:endParaRPr>
          </a:p>
        </p:txBody>
      </p:sp>
      <p:sp>
        <p:nvSpPr>
          <p:cNvPr id="21" name="TextBox 14"/>
          <p:cNvSpPr txBox="1"/>
          <p:nvPr/>
        </p:nvSpPr>
        <p:spPr>
          <a:xfrm>
            <a:off x="6629400" y="4481498"/>
            <a:ext cx="685800" cy="369888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>
            <a:spAutoFit/>
          </a:bodyPr>
          <a:lstStyle/>
          <a:p>
            <a:pPr algn="l">
              <a:defRPr/>
            </a:pPr>
            <a:r>
              <a:rPr lang="en-US" sz="1800" b="0" dirty="0">
                <a:solidFill>
                  <a:schemeClr val="tx1"/>
                </a:solidFill>
                <a:latin typeface="Arial" charset="0"/>
              </a:rPr>
              <a:t>C-O</a:t>
            </a:r>
          </a:p>
        </p:txBody>
      </p:sp>
      <p:cxnSp>
        <p:nvCxnSpPr>
          <p:cNvPr id="22" name="Straight Arrow Connector 19"/>
          <p:cNvCxnSpPr>
            <a:stCxn id="21" idx="0"/>
          </p:cNvCxnSpPr>
          <p:nvPr/>
        </p:nvCxnSpPr>
        <p:spPr>
          <a:xfrm rot="16200000" flipV="1">
            <a:off x="6305550" y="3814748"/>
            <a:ext cx="609600" cy="723900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17"/>
          <p:cNvSpPr txBox="1">
            <a:spLocks noChangeArrowheads="1"/>
          </p:cNvSpPr>
          <p:nvPr/>
        </p:nvSpPr>
        <p:spPr bwMode="auto">
          <a:xfrm>
            <a:off x="2916238" y="6065823"/>
            <a:ext cx="5776912" cy="38576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pl-PL" sz="1800" b="0">
                <a:solidFill>
                  <a:schemeClr val="tx1"/>
                </a:solidFill>
              </a:rPr>
              <a:t>N</a:t>
            </a:r>
            <a:r>
              <a:rPr lang="en-US" sz="1800" b="0">
                <a:solidFill>
                  <a:schemeClr val="tx1"/>
                </a:solidFill>
              </a:rPr>
              <a:t>-H </a:t>
            </a:r>
            <a:r>
              <a:rPr lang="pl-PL" sz="1800" b="0">
                <a:solidFill>
                  <a:schemeClr val="tx1"/>
                </a:solidFill>
              </a:rPr>
              <a:t>poszerza się przy tworzeniu wiązań wodorowych</a:t>
            </a:r>
            <a:endParaRPr lang="en-US" sz="1800" b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 –alkohol (rozciąganie </a:t>
            </a:r>
            <a:r>
              <a:rPr lang="pl-PL" sz="2800" b="1" dirty="0" err="1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O-H</a:t>
            </a:r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</a:p>
        </p:txBody>
      </p:sp>
      <p:pic>
        <p:nvPicPr>
          <p:cNvPr id="24" name="Picture 2" descr="http://www.cem.msu.edu/~reusch/VirtualText/Spectrpy/Images/ohstrcmp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027132"/>
            <a:ext cx="8386763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TextBox 4"/>
          <p:cNvSpPr txBox="1"/>
          <p:nvPr/>
        </p:nvSpPr>
        <p:spPr>
          <a:xfrm>
            <a:off x="752444" y="5370532"/>
            <a:ext cx="1752600" cy="915988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pl-PL" sz="1800" b="0" dirty="0">
                <a:solidFill>
                  <a:schemeClr val="tx1"/>
                </a:solidFill>
                <a:latin typeface="Arial" charset="0"/>
              </a:rPr>
              <a:t>Faza gazowa</a:t>
            </a:r>
            <a:endParaRPr lang="en-US" sz="1800" b="0" dirty="0">
              <a:solidFill>
                <a:schemeClr val="tx1"/>
              </a:solidFill>
              <a:latin typeface="Arial" charset="0"/>
            </a:endParaRPr>
          </a:p>
          <a:p>
            <a:pPr>
              <a:defRPr/>
            </a:pPr>
            <a:r>
              <a:rPr lang="en-US" sz="1800" b="0" dirty="0">
                <a:solidFill>
                  <a:schemeClr val="tx1"/>
                </a:solidFill>
                <a:latin typeface="Arial" charset="0"/>
              </a:rPr>
              <a:t>(</a:t>
            </a:r>
            <a:r>
              <a:rPr lang="pl-PL" sz="1800" b="0" dirty="0">
                <a:solidFill>
                  <a:schemeClr val="tx1"/>
                </a:solidFill>
                <a:latin typeface="Arial" charset="0"/>
              </a:rPr>
              <a:t>brak wiązań wodorowych</a:t>
            </a:r>
            <a:r>
              <a:rPr lang="en-US" sz="1800" b="0" dirty="0">
                <a:solidFill>
                  <a:schemeClr val="tx1"/>
                </a:solidFill>
                <a:latin typeface="Arial" charset="0"/>
              </a:rPr>
              <a:t>)</a:t>
            </a:r>
          </a:p>
        </p:txBody>
      </p:sp>
      <p:sp>
        <p:nvSpPr>
          <p:cNvPr id="26" name="TextBox 5"/>
          <p:cNvSpPr txBox="1"/>
          <p:nvPr/>
        </p:nvSpPr>
        <p:spPr>
          <a:xfrm>
            <a:off x="6238844" y="5370532"/>
            <a:ext cx="2362200" cy="915988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pl-PL" sz="1800" b="0">
                <a:solidFill>
                  <a:schemeClr val="tx1"/>
                </a:solidFill>
                <a:latin typeface="Arial" charset="0"/>
              </a:rPr>
              <a:t>Ciekły film</a:t>
            </a:r>
            <a:endParaRPr lang="en-US" sz="1800" b="0">
              <a:solidFill>
                <a:schemeClr val="tx1"/>
              </a:solidFill>
              <a:latin typeface="Arial" charset="0"/>
            </a:endParaRPr>
          </a:p>
          <a:p>
            <a:pPr>
              <a:defRPr/>
            </a:pPr>
            <a:r>
              <a:rPr lang="en-US" sz="1800" b="0">
                <a:solidFill>
                  <a:schemeClr val="tx1"/>
                </a:solidFill>
                <a:latin typeface="Arial" charset="0"/>
              </a:rPr>
              <a:t>(</a:t>
            </a:r>
            <a:r>
              <a:rPr lang="pl-PL" sz="1800" b="0">
                <a:solidFill>
                  <a:schemeClr val="tx1"/>
                </a:solidFill>
                <a:latin typeface="Arial" charset="0"/>
              </a:rPr>
              <a:t>dużo</a:t>
            </a:r>
            <a:r>
              <a:rPr lang="en-US" sz="1800" b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pl-PL" sz="1800" b="0">
                <a:solidFill>
                  <a:schemeClr val="tx1"/>
                </a:solidFill>
                <a:latin typeface="Arial" charset="0"/>
              </a:rPr>
              <a:t>wiązań wodorowych)</a:t>
            </a:r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7" name="TextBox 6"/>
          <p:cNvSpPr txBox="1"/>
          <p:nvPr/>
        </p:nvSpPr>
        <p:spPr>
          <a:xfrm>
            <a:off x="3325782" y="5370532"/>
            <a:ext cx="2592387" cy="915988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pl-PL" sz="1800" b="0">
                <a:solidFill>
                  <a:schemeClr val="tx1"/>
                </a:solidFill>
                <a:latin typeface="Arial" charset="0"/>
              </a:rPr>
              <a:t>w roztworze </a:t>
            </a:r>
            <a:r>
              <a:rPr lang="en-US" sz="1800" b="0">
                <a:solidFill>
                  <a:schemeClr val="tx1"/>
                </a:solidFill>
                <a:latin typeface="Arial" charset="0"/>
              </a:rPr>
              <a:t>CCl</a:t>
            </a:r>
            <a:r>
              <a:rPr lang="en-US" sz="1800" b="0" baseline="-25000">
                <a:solidFill>
                  <a:schemeClr val="tx1"/>
                </a:solidFill>
                <a:latin typeface="Arial" charset="0"/>
              </a:rPr>
              <a:t>4</a:t>
            </a:r>
            <a:r>
              <a:rPr lang="pl-PL" sz="1800" b="0" baseline="-25000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US" sz="1800" b="0">
                <a:solidFill>
                  <a:schemeClr val="tx1"/>
                </a:solidFill>
                <a:latin typeface="Arial" charset="0"/>
              </a:rPr>
              <a:t>(0.25M)</a:t>
            </a:r>
          </a:p>
          <a:p>
            <a:pPr>
              <a:defRPr/>
            </a:pPr>
            <a:r>
              <a:rPr lang="en-US" sz="1800" b="0">
                <a:solidFill>
                  <a:schemeClr val="tx1"/>
                </a:solidFill>
                <a:latin typeface="Arial" charset="0"/>
              </a:rPr>
              <a:t>(</a:t>
            </a:r>
            <a:r>
              <a:rPr lang="pl-PL" sz="1800" b="0">
                <a:solidFill>
                  <a:schemeClr val="tx1"/>
                </a:solidFill>
                <a:latin typeface="Arial" charset="0"/>
              </a:rPr>
              <a:t>obecność</a:t>
            </a:r>
            <a:r>
              <a:rPr lang="en-US" sz="1800" b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pl-PL" sz="1800" b="0">
                <a:solidFill>
                  <a:schemeClr val="tx1"/>
                </a:solidFill>
                <a:latin typeface="Arial" charset="0"/>
              </a:rPr>
              <a:t>wiązań H</a:t>
            </a:r>
            <a:r>
              <a:rPr lang="en-US" sz="1800" b="0">
                <a:solidFill>
                  <a:schemeClr val="tx1"/>
                </a:solidFill>
                <a:latin typeface="Arial" charset="0"/>
              </a:rPr>
              <a:t>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 –widma amin</a:t>
            </a:r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107950" y="1290622"/>
            <a:ext cx="3244850" cy="510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1" algn="l">
              <a:spcBef>
                <a:spcPct val="50000"/>
              </a:spcBef>
            </a:pPr>
            <a:r>
              <a:rPr lang="pl-PL" sz="1600">
                <a:solidFill>
                  <a:srgbClr val="0000FF"/>
                </a:solidFill>
              </a:rPr>
              <a:t>Pierwszo-</a:t>
            </a:r>
            <a:r>
              <a:rPr lang="en-US" sz="1600">
                <a:solidFill>
                  <a:srgbClr val="0000FF"/>
                </a:solidFill>
              </a:rPr>
              <a:t> </a:t>
            </a:r>
            <a:r>
              <a:rPr lang="pl-PL" sz="1600">
                <a:solidFill>
                  <a:srgbClr val="0000FF"/>
                </a:solidFill>
              </a:rPr>
              <a:t>i drugorzędowe aminy</a:t>
            </a:r>
            <a:r>
              <a:rPr lang="en-US" sz="1600">
                <a:solidFill>
                  <a:srgbClr val="0000FF"/>
                </a:solidFill>
              </a:rPr>
              <a:t> </a:t>
            </a:r>
            <a:r>
              <a:rPr lang="pl-PL" sz="1600">
                <a:solidFill>
                  <a:srgbClr val="0000FF"/>
                </a:solidFill>
              </a:rPr>
              <a:t>wykazują charakterystyczną absorpcję </a:t>
            </a:r>
            <a:r>
              <a:rPr lang="en-US" sz="1600">
                <a:solidFill>
                  <a:srgbClr val="0000FF"/>
                </a:solidFill>
              </a:rPr>
              <a:t>IR N-H</a:t>
            </a:r>
            <a:r>
              <a:rPr lang="en-US" sz="1600" b="0">
                <a:solidFill>
                  <a:srgbClr val="0070C0"/>
                </a:solidFill>
              </a:rPr>
              <a:t> </a:t>
            </a:r>
            <a:r>
              <a:rPr lang="pl-PL" sz="1600" b="0">
                <a:solidFill>
                  <a:schemeClr val="tx1"/>
                </a:solidFill>
              </a:rPr>
              <a:t>rozciąganie – </a:t>
            </a:r>
            <a:r>
              <a:rPr lang="en-US" sz="1600" b="0">
                <a:solidFill>
                  <a:schemeClr val="tx1"/>
                </a:solidFill>
              </a:rPr>
              <a:t>absorp</a:t>
            </a:r>
            <a:r>
              <a:rPr lang="pl-PL" sz="1600" b="0">
                <a:solidFill>
                  <a:schemeClr val="tx1"/>
                </a:solidFill>
              </a:rPr>
              <a:t>cja pomiędzy</a:t>
            </a:r>
            <a:r>
              <a:rPr lang="en-US" sz="1600" b="0">
                <a:solidFill>
                  <a:schemeClr val="tx1"/>
                </a:solidFill>
              </a:rPr>
              <a:t> 3250 and 3500 cm</a:t>
            </a:r>
            <a:r>
              <a:rPr lang="en-US" sz="1600" b="0" baseline="30000">
                <a:solidFill>
                  <a:schemeClr val="tx1"/>
                </a:solidFill>
              </a:rPr>
              <a:t>-1</a:t>
            </a:r>
            <a:r>
              <a:rPr lang="en-US" sz="1600" b="0">
                <a:solidFill>
                  <a:schemeClr val="tx1"/>
                </a:solidFill>
              </a:rPr>
              <a:t>.</a:t>
            </a:r>
          </a:p>
          <a:p>
            <a:pPr marL="0" lvl="1" algn="l">
              <a:spcBef>
                <a:spcPct val="50000"/>
              </a:spcBef>
            </a:pPr>
            <a:r>
              <a:rPr lang="pl-PL" sz="1600" b="0">
                <a:solidFill>
                  <a:srgbClr val="CC3300"/>
                </a:solidFill>
              </a:rPr>
              <a:t>Pierwszorzędowe</a:t>
            </a:r>
            <a:r>
              <a:rPr lang="en-US" sz="1600" b="0">
                <a:solidFill>
                  <a:srgbClr val="CC3300"/>
                </a:solidFill>
              </a:rPr>
              <a:t> amin</a:t>
            </a:r>
            <a:r>
              <a:rPr lang="pl-PL" sz="1600" b="0">
                <a:solidFill>
                  <a:srgbClr val="CC3300"/>
                </a:solidFill>
              </a:rPr>
              <a:t>y mają dwa silne piki w tym zakresie, podczas gdy drugorzędowe aminy jeden.</a:t>
            </a:r>
            <a:endParaRPr lang="en-US" sz="1600" b="0">
              <a:solidFill>
                <a:srgbClr val="CC3300"/>
              </a:solidFill>
            </a:endParaRPr>
          </a:p>
          <a:p>
            <a:pPr marL="0" lvl="1" algn="l">
              <a:spcBef>
                <a:spcPct val="50000"/>
              </a:spcBef>
            </a:pPr>
            <a:r>
              <a:rPr lang="pl-PL" sz="1600" b="0">
                <a:solidFill>
                  <a:srgbClr val="0000FF"/>
                </a:solidFill>
              </a:rPr>
              <a:t>Pierwszorzędowe</a:t>
            </a:r>
            <a:r>
              <a:rPr lang="en-US" sz="1600" b="0">
                <a:solidFill>
                  <a:srgbClr val="0000FF"/>
                </a:solidFill>
              </a:rPr>
              <a:t> amin</a:t>
            </a:r>
            <a:r>
              <a:rPr lang="pl-PL" sz="1600" b="0">
                <a:solidFill>
                  <a:srgbClr val="0000FF"/>
                </a:solidFill>
              </a:rPr>
              <a:t>y absorbują równiez w zakresie ~1600 </a:t>
            </a:r>
            <a:r>
              <a:rPr lang="en-US" sz="1600" b="0">
                <a:solidFill>
                  <a:srgbClr val="0000FF"/>
                </a:solidFill>
              </a:rPr>
              <a:t> cm</a:t>
            </a:r>
            <a:r>
              <a:rPr lang="en-US" sz="1600" b="0" baseline="30000">
                <a:solidFill>
                  <a:srgbClr val="0000FF"/>
                </a:solidFill>
              </a:rPr>
              <a:t>-1</a:t>
            </a:r>
            <a:r>
              <a:rPr lang="en-US" sz="1600" b="0">
                <a:solidFill>
                  <a:srgbClr val="0000FF"/>
                </a:solidFill>
              </a:rPr>
              <a:t> </a:t>
            </a:r>
            <a:r>
              <a:rPr lang="pl-PL" sz="1600" b="0">
                <a:solidFill>
                  <a:srgbClr val="0000FF"/>
                </a:solidFill>
              </a:rPr>
              <a:t>w związku z wachlarzowym ruchem grupy </a:t>
            </a:r>
            <a:r>
              <a:rPr lang="en-US" sz="1600" b="0">
                <a:solidFill>
                  <a:srgbClr val="0000FF"/>
                </a:solidFill>
              </a:rPr>
              <a:t>NH</a:t>
            </a:r>
            <a:r>
              <a:rPr lang="en-US" sz="1600" b="0" baseline="-25000">
                <a:solidFill>
                  <a:srgbClr val="0000FF"/>
                </a:solidFill>
              </a:rPr>
              <a:t>2</a:t>
            </a:r>
            <a:r>
              <a:rPr lang="en-US" sz="1600" b="0">
                <a:solidFill>
                  <a:schemeClr val="tx1"/>
                </a:solidFill>
              </a:rPr>
              <a:t>.</a:t>
            </a:r>
          </a:p>
          <a:p>
            <a:pPr marL="0" lvl="1" algn="l">
              <a:spcBef>
                <a:spcPct val="50000"/>
              </a:spcBef>
            </a:pPr>
            <a:r>
              <a:rPr lang="pl-PL" sz="1600" b="0">
                <a:solidFill>
                  <a:schemeClr val="tx1"/>
                </a:solidFill>
              </a:rPr>
              <a:t>Trzeciorzędowe aminy nie absorbują w żadnym z tych zakresów w związku z brakiem wiązania pomiędzy azotem i wodorem.</a:t>
            </a:r>
            <a:r>
              <a:rPr lang="en-US" sz="1600" b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9" name="Picture 6" descr="figure 21-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00413" y="1214422"/>
            <a:ext cx="5843587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2800" y="5024422"/>
            <a:ext cx="5486400" cy="547688"/>
          </a:xfrm>
          <a:prstGeom prst="rect">
            <a:avLst/>
          </a:prstGeom>
          <a:noFill/>
          <a:ln w="9525">
            <a:solidFill>
              <a:schemeClr val="accent6"/>
            </a:solidFill>
            <a:miter lim="800000"/>
            <a:headEnd/>
            <a:tailEnd/>
          </a:ln>
        </p:spPr>
      </p:pic>
      <p:cxnSp>
        <p:nvCxnSpPr>
          <p:cNvPr id="11" name="Straight Arrow Connector 6"/>
          <p:cNvCxnSpPr/>
          <p:nvPr/>
        </p:nvCxnSpPr>
        <p:spPr>
          <a:xfrm rot="16200000" flipV="1">
            <a:off x="4152900" y="4376722"/>
            <a:ext cx="1143000" cy="304800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6"/>
          <p:cNvSpPr txBox="1">
            <a:spLocks noChangeArrowheads="1"/>
          </p:cNvSpPr>
          <p:nvPr/>
        </p:nvSpPr>
        <p:spPr bwMode="auto">
          <a:xfrm>
            <a:off x="3276600" y="5643547"/>
            <a:ext cx="2665413" cy="366713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pl-PL" sz="1800" b="0">
                <a:solidFill>
                  <a:schemeClr val="tx1"/>
                </a:solidFill>
              </a:rPr>
              <a:t>Aminy podobnie do</a:t>
            </a:r>
            <a:r>
              <a:rPr lang="en-US" sz="1800" b="0">
                <a:solidFill>
                  <a:schemeClr val="tx1"/>
                </a:solidFill>
              </a:rPr>
              <a:t> OH</a:t>
            </a:r>
          </a:p>
        </p:txBody>
      </p:sp>
      <p:sp>
        <p:nvSpPr>
          <p:cNvPr id="13" name="TextBox 17"/>
          <p:cNvSpPr txBox="1">
            <a:spLocks noChangeArrowheads="1"/>
          </p:cNvSpPr>
          <p:nvPr/>
        </p:nvSpPr>
        <p:spPr bwMode="auto">
          <a:xfrm>
            <a:off x="2916238" y="6075347"/>
            <a:ext cx="5776912" cy="38576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pl-PL" sz="1800" b="0">
                <a:solidFill>
                  <a:schemeClr val="tx1"/>
                </a:solidFill>
              </a:rPr>
              <a:t>N</a:t>
            </a:r>
            <a:r>
              <a:rPr lang="en-US" sz="1800" b="0">
                <a:solidFill>
                  <a:schemeClr val="tx1"/>
                </a:solidFill>
              </a:rPr>
              <a:t>-H </a:t>
            </a:r>
            <a:r>
              <a:rPr lang="pl-PL" sz="1800" b="0">
                <a:solidFill>
                  <a:schemeClr val="tx1"/>
                </a:solidFill>
              </a:rPr>
              <a:t>poszerza się przy tworzeniu wiązań wodorowych</a:t>
            </a:r>
            <a:endParaRPr lang="en-US" sz="1800" b="0">
              <a:solidFill>
                <a:schemeClr val="tx1"/>
              </a:solidFill>
            </a:endParaRPr>
          </a:p>
        </p:txBody>
      </p:sp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3779838" y="1900222"/>
            <a:ext cx="1223962" cy="2159000"/>
          </a:xfrm>
          <a:prstGeom prst="rect">
            <a:avLst/>
          </a:prstGeom>
          <a:solidFill>
            <a:schemeClr val="accent1">
              <a:alpha val="0"/>
            </a:schemeClr>
          </a:solidFill>
          <a:ln w="25400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15" name="AutoShape 10"/>
          <p:cNvSpPr>
            <a:spLocks noChangeArrowheads="1"/>
          </p:cNvSpPr>
          <p:nvPr/>
        </p:nvSpPr>
        <p:spPr bwMode="auto">
          <a:xfrm>
            <a:off x="3275856" y="2852936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 –widma estrów</a:t>
            </a:r>
          </a:p>
        </p:txBody>
      </p:sp>
      <p:sp>
        <p:nvSpPr>
          <p:cNvPr id="16" name="Rectangle 2"/>
          <p:cNvSpPr txBox="1">
            <a:spLocks noChangeArrowheads="1"/>
          </p:cNvSpPr>
          <p:nvPr/>
        </p:nvSpPr>
        <p:spPr>
          <a:xfrm>
            <a:off x="363567" y="858819"/>
            <a:ext cx="8229600" cy="2590800"/>
          </a:xfrm>
          <a:prstGeom prst="rect">
            <a:avLst/>
          </a:prstGeom>
        </p:spPr>
        <p:txBody>
          <a:bodyPr/>
          <a:lstStyle/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</a:rPr>
              <a:t>C=O </a:t>
            </a:r>
            <a:r>
              <a:rPr kumimoji="0" lang="pl-PL" sz="2000" b="1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</a:rPr>
              <a:t>drgania rozc.</a:t>
            </a:r>
            <a:r>
              <a:rPr kumimoji="0" 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</a:rPr>
              <a:t> </a:t>
            </a:r>
            <a:r>
              <a:rPr kumimoji="0" lang="pl-PL" sz="2000" b="1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</a:rPr>
              <a:t>przy</a:t>
            </a:r>
            <a:r>
              <a:rPr kumimoji="0" 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</a:rPr>
              <a:t> ~ 1730-1740 cm</a:t>
            </a:r>
            <a:r>
              <a:rPr kumimoji="0" lang="en-US" sz="2000" b="1" i="0" u="none" strike="noStrike" kern="0" cap="none" spc="0" normalizeH="0" baseline="3000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</a:rPr>
              <a:t>-1</a:t>
            </a:r>
            <a:endParaRPr kumimoji="0" lang="en-US" sz="2000" b="1" i="0" u="none" strike="noStrike" kern="0" cap="none" spc="0" normalizeH="0" baseline="0" noProof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+mn-lt"/>
            </a:endParaRP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+mn-lt"/>
              </a:rPr>
              <a:t>C-O </a:t>
            </a:r>
            <a:r>
              <a:rPr kumimoji="0" lang="pl-PL" sz="20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+mn-lt"/>
              </a:rPr>
              <a:t>drgania rozc.</a:t>
            </a:r>
            <a:r>
              <a:rPr kumimoji="0" 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+mn-lt"/>
              </a:rPr>
              <a:t> </a:t>
            </a:r>
            <a:r>
              <a:rPr kumimoji="0" lang="pl-PL" sz="20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+mn-lt"/>
              </a:rPr>
              <a:t>przy</a:t>
            </a:r>
            <a:r>
              <a:rPr kumimoji="0" 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+mn-lt"/>
              </a:rPr>
              <a:t> 1000-1300 cm</a:t>
            </a:r>
            <a:r>
              <a:rPr kumimoji="0" lang="en-US" sz="2000" b="1" i="0" u="none" strike="noStrike" kern="0" cap="none" spc="0" normalizeH="0" baseline="3000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+mn-lt"/>
              </a:rPr>
              <a:t>-1</a:t>
            </a:r>
            <a:endParaRPr kumimoji="0" lang="en-US" sz="2000" b="1" i="0" u="none" strike="noStrike" kern="0" cap="none" spc="0" normalizeH="0" baseline="0" noProof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+mn-lt"/>
            </a:endParaRP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</a:rPr>
              <a:t>	(</a:t>
            </a:r>
            <a:r>
              <a:rPr kumimoji="0" lang="pl-PL" sz="2000" b="1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</a:rPr>
              <a:t>Ważne</a:t>
            </a:r>
            <a:r>
              <a:rPr kumimoji="0" 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</a:rPr>
              <a:t>:</a:t>
            </a:r>
            <a:r>
              <a:rPr kumimoji="0" lang="pl-PL" sz="2000" b="1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</a:rPr>
              <a:t> inne grupy funkcyjne mogą również mieć 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000" b="1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</a:rPr>
              <a:t>      piki</a:t>
            </a:r>
            <a:r>
              <a:rPr kumimoji="0" 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</a:rPr>
              <a:t> </a:t>
            </a:r>
            <a:r>
              <a:rPr kumimoji="0" lang="pl-PL" sz="2000" b="1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</a:rPr>
              <a:t>w zakresie</a:t>
            </a:r>
            <a:r>
              <a:rPr kumimoji="0" 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</a:rPr>
              <a:t> 1000-1300 cm</a:t>
            </a:r>
            <a:r>
              <a:rPr kumimoji="0" lang="en-US" sz="2000" b="1" i="0" u="none" strike="noStrike" kern="0" cap="none" spc="0" normalizeH="0" baseline="3000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</a:rPr>
              <a:t>-1</a:t>
            </a:r>
            <a:r>
              <a:rPr kumimoji="0" lang="en-US" sz="2000" b="1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</a:rPr>
              <a:t> !)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</a:endParaRPr>
          </a:p>
        </p:txBody>
      </p:sp>
      <p:grpSp>
        <p:nvGrpSpPr>
          <p:cNvPr id="17" name="Group 3"/>
          <p:cNvGrpSpPr>
            <a:grpSpLocks/>
          </p:cNvGrpSpPr>
          <p:nvPr/>
        </p:nvGrpSpPr>
        <p:grpSpPr bwMode="auto">
          <a:xfrm>
            <a:off x="352454" y="3446444"/>
            <a:ext cx="8382000" cy="3200400"/>
            <a:chOff x="432" y="1680"/>
            <a:chExt cx="4512" cy="2201"/>
          </a:xfrm>
        </p:grpSpPr>
        <p:pic>
          <p:nvPicPr>
            <p:cNvPr id="18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 t="17973" b="19067"/>
            <a:stretch>
              <a:fillRect/>
            </a:stretch>
          </p:blipFill>
          <p:spPr bwMode="auto">
            <a:xfrm>
              <a:off x="432" y="1680"/>
              <a:ext cx="4512" cy="22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Text Box 5"/>
            <p:cNvSpPr txBox="1">
              <a:spLocks noChangeArrowheads="1"/>
            </p:cNvSpPr>
            <p:nvPr/>
          </p:nvSpPr>
          <p:spPr bwMode="auto">
            <a:xfrm>
              <a:off x="2112" y="3360"/>
              <a:ext cx="528" cy="2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hangingPunct="0">
                <a:spcBef>
                  <a:spcPct val="50000"/>
                </a:spcBef>
              </a:pPr>
              <a:r>
                <a:rPr lang="en-US" b="0">
                  <a:solidFill>
                    <a:schemeClr val="tx1"/>
                  </a:solidFill>
                </a:rPr>
                <a:t>1743</a:t>
              </a:r>
            </a:p>
          </p:txBody>
        </p:sp>
        <p:sp>
          <p:nvSpPr>
            <p:cNvPr id="20" name="Text Box 6"/>
            <p:cNvSpPr txBox="1">
              <a:spLocks noChangeArrowheads="1"/>
            </p:cNvSpPr>
            <p:nvPr/>
          </p:nvSpPr>
          <p:spPr bwMode="auto">
            <a:xfrm>
              <a:off x="3792" y="3360"/>
              <a:ext cx="576" cy="2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hangingPunct="0">
                <a:spcBef>
                  <a:spcPct val="50000"/>
                </a:spcBef>
              </a:pPr>
              <a:r>
                <a:rPr lang="en-US" b="0">
                  <a:solidFill>
                    <a:schemeClr val="tx1"/>
                  </a:solidFill>
                </a:rPr>
                <a:t>1245</a:t>
              </a:r>
            </a:p>
          </p:txBody>
        </p:sp>
        <p:sp>
          <p:nvSpPr>
            <p:cNvPr id="21" name="Freeform 7"/>
            <p:cNvSpPr>
              <a:spLocks/>
            </p:cNvSpPr>
            <p:nvPr/>
          </p:nvSpPr>
          <p:spPr bwMode="auto">
            <a:xfrm>
              <a:off x="2400" y="3248"/>
              <a:ext cx="240" cy="112"/>
            </a:xfrm>
            <a:custGeom>
              <a:avLst/>
              <a:gdLst>
                <a:gd name="T0" fmla="*/ 0 w 240"/>
                <a:gd name="T1" fmla="*/ 112 h 112"/>
                <a:gd name="T2" fmla="*/ 96 w 240"/>
                <a:gd name="T3" fmla="*/ 16 h 112"/>
                <a:gd name="T4" fmla="*/ 240 w 240"/>
                <a:gd name="T5" fmla="*/ 16 h 112"/>
                <a:gd name="T6" fmla="*/ 0 60000 65536"/>
                <a:gd name="T7" fmla="*/ 0 60000 65536"/>
                <a:gd name="T8" fmla="*/ 0 60000 65536"/>
                <a:gd name="T9" fmla="*/ 0 w 240"/>
                <a:gd name="T10" fmla="*/ 0 h 112"/>
                <a:gd name="T11" fmla="*/ 240 w 240"/>
                <a:gd name="T12" fmla="*/ 112 h 11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40" h="112">
                  <a:moveTo>
                    <a:pt x="0" y="112"/>
                  </a:moveTo>
                  <a:cubicBezTo>
                    <a:pt x="28" y="72"/>
                    <a:pt x="56" y="32"/>
                    <a:pt x="96" y="16"/>
                  </a:cubicBezTo>
                  <a:cubicBezTo>
                    <a:pt x="136" y="0"/>
                    <a:pt x="188" y="8"/>
                    <a:pt x="240" y="16"/>
                  </a:cubicBez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2" name="Freeform 8"/>
            <p:cNvSpPr>
              <a:spLocks/>
            </p:cNvSpPr>
            <p:nvPr/>
          </p:nvSpPr>
          <p:spPr bwMode="auto">
            <a:xfrm>
              <a:off x="3600" y="3504"/>
              <a:ext cx="240" cy="104"/>
            </a:xfrm>
            <a:custGeom>
              <a:avLst/>
              <a:gdLst>
                <a:gd name="T0" fmla="*/ 240 w 240"/>
                <a:gd name="T1" fmla="*/ 0 h 104"/>
                <a:gd name="T2" fmla="*/ 96 w 240"/>
                <a:gd name="T3" fmla="*/ 96 h 104"/>
                <a:gd name="T4" fmla="*/ 0 w 240"/>
                <a:gd name="T5" fmla="*/ 48 h 104"/>
                <a:gd name="T6" fmla="*/ 0 60000 65536"/>
                <a:gd name="T7" fmla="*/ 0 60000 65536"/>
                <a:gd name="T8" fmla="*/ 0 60000 65536"/>
                <a:gd name="T9" fmla="*/ 0 w 240"/>
                <a:gd name="T10" fmla="*/ 0 h 104"/>
                <a:gd name="T11" fmla="*/ 240 w 240"/>
                <a:gd name="T12" fmla="*/ 104 h 10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40" h="104">
                  <a:moveTo>
                    <a:pt x="240" y="0"/>
                  </a:moveTo>
                  <a:cubicBezTo>
                    <a:pt x="188" y="44"/>
                    <a:pt x="136" y="88"/>
                    <a:pt x="96" y="96"/>
                  </a:cubicBezTo>
                  <a:cubicBezTo>
                    <a:pt x="56" y="104"/>
                    <a:pt x="28" y="76"/>
                    <a:pt x="0" y="48"/>
                  </a:cubicBez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 lang="pl-PL"/>
            </a:p>
          </p:txBody>
        </p:sp>
      </p:grpSp>
      <p:sp>
        <p:nvSpPr>
          <p:cNvPr id="23" name="Text Box 9"/>
          <p:cNvSpPr txBox="1">
            <a:spLocks noChangeArrowheads="1"/>
          </p:cNvSpPr>
          <p:nvPr/>
        </p:nvSpPr>
        <p:spPr bwMode="auto">
          <a:xfrm>
            <a:off x="7491442" y="930257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</a:rPr>
              <a:t>s</a:t>
            </a:r>
            <a:r>
              <a:rPr lang="pl-PL" sz="2400">
                <a:solidFill>
                  <a:srgbClr val="FF0000"/>
                </a:solidFill>
              </a:rPr>
              <a:t>ilne</a:t>
            </a:r>
            <a:endParaRPr lang="en-US" sz="2400">
              <a:solidFill>
                <a:srgbClr val="FF0000"/>
              </a:solidFill>
            </a:endParaRPr>
          </a:p>
        </p:txBody>
      </p:sp>
      <p:sp>
        <p:nvSpPr>
          <p:cNvPr id="24" name="AutoShape 10"/>
          <p:cNvSpPr>
            <a:spLocks/>
          </p:cNvSpPr>
          <p:nvPr/>
        </p:nvSpPr>
        <p:spPr bwMode="auto">
          <a:xfrm>
            <a:off x="7131079" y="785794"/>
            <a:ext cx="228600" cy="709613"/>
          </a:xfrm>
          <a:prstGeom prst="rightBrace">
            <a:avLst>
              <a:gd name="adj1" fmla="val 25868"/>
              <a:gd name="adj2" fmla="val 50000"/>
            </a:avLst>
          </a:prstGeom>
          <a:noFill/>
          <a:ln w="28575">
            <a:solidFill>
              <a:srgbClr val="000066"/>
            </a:solidFill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graphicFrame>
        <p:nvGraphicFramePr>
          <p:cNvPr id="25" name="Object 11"/>
          <p:cNvGraphicFramePr>
            <a:graphicFrameLocks noChangeAspect="1"/>
          </p:cNvGraphicFramePr>
          <p:nvPr/>
        </p:nvGraphicFramePr>
        <p:xfrm>
          <a:off x="2638454" y="3979844"/>
          <a:ext cx="1600200" cy="674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6021" name="Document" r:id="rId5" imgW="1333440" imgH="561960" progId="">
                  <p:embed/>
                </p:oleObj>
              </mc:Choice>
              <mc:Fallback>
                <p:oleObj name="Document" r:id="rId5" imgW="1333440" imgH="561960" progId="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8454" y="3979844"/>
                        <a:ext cx="1600200" cy="674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6" name="Picture 1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06892" y="2262169"/>
            <a:ext cx="4606925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 –folia śniadaniowa</a:t>
            </a:r>
          </a:p>
        </p:txBody>
      </p:sp>
      <p:pic>
        <p:nvPicPr>
          <p:cNvPr id="72704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06" y="1214423"/>
            <a:ext cx="9025674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2704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1934" y="2143116"/>
            <a:ext cx="1785950" cy="170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27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 –opakowanie do płyt CD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14422"/>
            <a:ext cx="8899553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3011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2584598"/>
            <a:ext cx="1500198" cy="1752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30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 –rajstopy</a:t>
            </a:r>
          </a:p>
        </p:txBody>
      </p:sp>
      <p:pic>
        <p:nvPicPr>
          <p:cNvPr id="7280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6607" y="1071546"/>
            <a:ext cx="9160607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2806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3714752"/>
            <a:ext cx="4586292" cy="1037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28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 –torebka </a:t>
            </a:r>
            <a:r>
              <a:rPr lang="pl-PL" sz="2800" b="1" dirty="0" err="1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biodegradowalne</a:t>
            </a:r>
            <a:endParaRPr lang="pl-PL" sz="2800" b="1" dirty="0" smtClean="0">
              <a:solidFill>
                <a:srgbClr val="FFFFFF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7290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000108"/>
            <a:ext cx="9144000" cy="4285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2909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3071810"/>
            <a:ext cx="2519355" cy="1647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2909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9058" y="3286124"/>
            <a:ext cx="923063" cy="1366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pole tekstowe 7"/>
          <p:cNvSpPr txBox="1"/>
          <p:nvPr/>
        </p:nvSpPr>
        <p:spPr>
          <a:xfrm>
            <a:off x="3286116" y="3786190"/>
            <a:ext cx="571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+</a:t>
            </a:r>
            <a:endParaRPr lang="pl-PL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29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29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 –podsumowanie</a:t>
            </a:r>
          </a:p>
        </p:txBody>
      </p:sp>
      <p:sp>
        <p:nvSpPr>
          <p:cNvPr id="4" name="Rectangle 29"/>
          <p:cNvSpPr>
            <a:spLocks noChangeArrowheads="1"/>
          </p:cNvSpPr>
          <p:nvPr/>
        </p:nvSpPr>
        <p:spPr bwMode="auto">
          <a:xfrm>
            <a:off x="285720" y="969972"/>
            <a:ext cx="82296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 algn="l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Font typeface="Wingdings" pitchFamily="2" charset="2"/>
              <a:buChar char="q"/>
            </a:pPr>
            <a:r>
              <a:rPr lang="pl-PL" dirty="0">
                <a:latin typeface="Tahoma" pitchFamily="34" charset="0"/>
                <a:cs typeface="Tahoma" pitchFamily="34" charset="0"/>
              </a:rPr>
              <a:t>Identyfikacja substancji </a:t>
            </a:r>
            <a:r>
              <a:rPr lang="pl-PL" dirty="0" smtClean="0">
                <a:latin typeface="Tahoma" pitchFamily="34" charset="0"/>
                <a:cs typeface="Tahoma" pitchFamily="34" charset="0"/>
              </a:rPr>
              <a:t>na podstawie wzorca</a:t>
            </a:r>
          </a:p>
          <a:p>
            <a:pPr marL="1066800" lvl="1" indent="-609600" algn="l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Font typeface="Courier New" pitchFamily="49" charset="0"/>
              <a:buChar char="o"/>
            </a:pPr>
            <a:r>
              <a:rPr lang="pl-PL" dirty="0" err="1" smtClean="0">
                <a:latin typeface="Tahoma" pitchFamily="34" charset="0"/>
                <a:cs typeface="Tahoma" pitchFamily="34" charset="0"/>
              </a:rPr>
              <a:t>analit</a:t>
            </a:r>
            <a:r>
              <a:rPr lang="pl-PL" dirty="0" smtClean="0">
                <a:latin typeface="Tahoma" pitchFamily="34" charset="0"/>
                <a:cs typeface="Tahoma" pitchFamily="34" charset="0"/>
              </a:rPr>
              <a:t> i próbka referencyjna musza być badane w tych samych warunkach</a:t>
            </a:r>
            <a:endParaRPr lang="pl-PL" dirty="0">
              <a:latin typeface="Tahoma" pitchFamily="34" charset="0"/>
              <a:cs typeface="Tahoma" pitchFamily="34" charset="0"/>
            </a:endParaRPr>
          </a:p>
          <a:p>
            <a:pPr marL="609600" indent="-609600" algn="l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Font typeface="Wingdings" pitchFamily="2" charset="2"/>
              <a:buChar char="q"/>
            </a:pPr>
            <a:endParaRPr lang="pl-PL" dirty="0">
              <a:latin typeface="Tahoma" pitchFamily="34" charset="0"/>
              <a:cs typeface="Tahoma" pitchFamily="34" charset="0"/>
            </a:endParaRPr>
          </a:p>
          <a:p>
            <a:pPr marL="609600" indent="-609600" algn="l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Font typeface="Wingdings" pitchFamily="2" charset="2"/>
              <a:buChar char="q"/>
            </a:pPr>
            <a:r>
              <a:rPr lang="pl-PL" dirty="0">
                <a:latin typeface="Tahoma" pitchFamily="34" charset="0"/>
                <a:cs typeface="Tahoma" pitchFamily="34" charset="0"/>
              </a:rPr>
              <a:t>Określanie struktury cząsteczki na podstawie tabeli częstości grupowych</a:t>
            </a:r>
          </a:p>
          <a:p>
            <a:pPr marL="609600" indent="-609600" algn="l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Font typeface="Wingdings" pitchFamily="2" charset="2"/>
              <a:buChar char="q"/>
            </a:pPr>
            <a:endParaRPr lang="pl-PL" dirty="0">
              <a:latin typeface="Tahoma" pitchFamily="34" charset="0"/>
              <a:cs typeface="Tahoma" pitchFamily="34" charset="0"/>
            </a:endParaRPr>
          </a:p>
          <a:p>
            <a:pPr marL="609600" indent="-609600" algn="l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Font typeface="Wingdings" pitchFamily="2" charset="2"/>
              <a:buChar char="q"/>
            </a:pPr>
            <a:r>
              <a:rPr lang="pl-PL" dirty="0">
                <a:latin typeface="Tahoma" pitchFamily="34" charset="0"/>
                <a:cs typeface="Tahoma" pitchFamily="34" charset="0"/>
              </a:rPr>
              <a:t>Określanie czystości związków</a:t>
            </a:r>
          </a:p>
          <a:p>
            <a:pPr marL="609600" indent="-609600" algn="l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Font typeface="Wingdings" pitchFamily="2" charset="2"/>
              <a:buChar char="q"/>
            </a:pPr>
            <a:endParaRPr lang="pl-PL" dirty="0">
              <a:latin typeface="Tahoma" pitchFamily="34" charset="0"/>
              <a:cs typeface="Tahoma" pitchFamily="34" charset="0"/>
            </a:endParaRPr>
          </a:p>
          <a:p>
            <a:pPr marL="609600" indent="-609600" algn="l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Font typeface="Wingdings" pitchFamily="2" charset="2"/>
              <a:buChar char="q"/>
            </a:pPr>
            <a:r>
              <a:rPr lang="pl-PL" dirty="0">
                <a:latin typeface="Tahoma" pitchFamily="34" charset="0"/>
                <a:cs typeface="Tahoma" pitchFamily="34" charset="0"/>
              </a:rPr>
              <a:t>Kontrola przebiegu reakcji</a:t>
            </a:r>
          </a:p>
          <a:p>
            <a:pPr marL="609600" indent="-609600" algn="l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Font typeface="Wingdings" pitchFamily="2" charset="2"/>
              <a:buChar char="q"/>
            </a:pPr>
            <a:endParaRPr lang="pl-PL" dirty="0">
              <a:latin typeface="Tahoma" pitchFamily="34" charset="0"/>
              <a:cs typeface="Tahoma" pitchFamily="34" charset="0"/>
            </a:endParaRPr>
          </a:p>
          <a:p>
            <a:pPr marL="609600" indent="-609600" algn="l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Font typeface="Wingdings" pitchFamily="2" charset="2"/>
              <a:buChar char="q"/>
            </a:pPr>
            <a:r>
              <a:rPr lang="pl-PL" dirty="0">
                <a:latin typeface="Tahoma" pitchFamily="34" charset="0"/>
                <a:cs typeface="Tahoma" pitchFamily="34" charset="0"/>
              </a:rPr>
              <a:t>Badanie oddziaływań </a:t>
            </a:r>
            <a:r>
              <a:rPr lang="pl-PL" dirty="0" smtClean="0">
                <a:latin typeface="Tahoma" pitchFamily="34" charset="0"/>
                <a:cs typeface="Tahoma" pitchFamily="34" charset="0"/>
              </a:rPr>
              <a:t>międzycząsteczkowych</a:t>
            </a:r>
          </a:p>
          <a:p>
            <a:pPr marL="609600" indent="-609600" algn="l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</a:pPr>
            <a:endParaRPr lang="pl-PL" dirty="0" smtClean="0">
              <a:latin typeface="Tahoma" pitchFamily="34" charset="0"/>
              <a:cs typeface="Tahoma" pitchFamily="34" charset="0"/>
            </a:endParaRPr>
          </a:p>
          <a:p>
            <a:pPr marL="609600" indent="-609600" algn="l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Font typeface="Wingdings" pitchFamily="2" charset="2"/>
              <a:buChar char="q"/>
            </a:pPr>
            <a:r>
              <a:rPr lang="pl-PL" dirty="0" smtClean="0">
                <a:latin typeface="Tahoma" pitchFamily="34" charset="0"/>
                <a:cs typeface="Tahoma" pitchFamily="34" charset="0"/>
              </a:rPr>
              <a:t>Badanie konformacji (kształtu) cząsteczek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ęciokąt 41"/>
          <p:cNvSpPr/>
          <p:nvPr/>
        </p:nvSpPr>
        <p:spPr bwMode="auto">
          <a:xfrm>
            <a:off x="-32" y="142852"/>
            <a:ext cx="6500826" cy="642942"/>
          </a:xfrm>
          <a:prstGeom prst="homePlate">
            <a:avLst>
              <a:gd name="adj" fmla="val 18744"/>
            </a:avLst>
          </a:prstGeom>
          <a:solidFill>
            <a:srgbClr val="006600"/>
          </a:solidFill>
          <a:ln w="9525" cap="flat" cmpd="sng" algn="ctr">
            <a:solidFill>
              <a:srgbClr val="0066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495300" dir="7440000">
              <a:schemeClr val="tx1">
                <a:alpha val="67000"/>
              </a:schemeClr>
            </a:innerShdw>
          </a:effectLst>
          <a:scene3d>
            <a:camera prst="orthographicFront"/>
            <a:lightRig rig="threePt" dir="t"/>
          </a:scene3d>
          <a:sp3d>
            <a:contourClr>
              <a:srgbClr val="00B050"/>
            </a:contourClr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71406" y="142852"/>
            <a:ext cx="6215106" cy="569387"/>
          </a:xfrm>
          <a:custGeom>
            <a:avLst/>
            <a:gdLst>
              <a:gd name="T0" fmla="*/ 4462463 w 21600"/>
              <a:gd name="T1" fmla="*/ 0 h 21600"/>
              <a:gd name="T2" fmla="*/ 8924925 w 21600"/>
              <a:gd name="T3" fmla="*/ 671513 h 21600"/>
              <a:gd name="T4" fmla="*/ 4462463 w 21600"/>
              <a:gd name="T5" fmla="*/ 1343025 h 21600"/>
              <a:gd name="T6" fmla="*/ 0 w 21600"/>
              <a:gd name="T7" fmla="*/ 671513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square" tIns="91440">
            <a:spAutoFit/>
          </a:bodyPr>
          <a:lstStyle/>
          <a:p>
            <a:r>
              <a:rPr lang="pl-PL" sz="28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 –podsumowanie</a:t>
            </a:r>
          </a:p>
        </p:txBody>
      </p:sp>
      <p:sp>
        <p:nvSpPr>
          <p:cNvPr id="4" name="Rectangle 29"/>
          <p:cNvSpPr>
            <a:spLocks noChangeArrowheads="1"/>
          </p:cNvSpPr>
          <p:nvPr/>
        </p:nvSpPr>
        <p:spPr bwMode="auto">
          <a:xfrm>
            <a:off x="285720" y="969972"/>
            <a:ext cx="885828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 algn="l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Font typeface="Wingdings" pitchFamily="2" charset="2"/>
              <a:buChar char="q"/>
            </a:pPr>
            <a:r>
              <a:rPr lang="pl-PL" dirty="0" smtClean="0">
                <a:latin typeface="Tahoma" pitchFamily="34" charset="0"/>
                <a:cs typeface="Tahoma" pitchFamily="34" charset="0"/>
              </a:rPr>
              <a:t>badanie zawartości wilgoci w mące, skrobi, mleku w proszku, kawie rozpuszczalnej, chipsach itp..</a:t>
            </a:r>
          </a:p>
          <a:p>
            <a:pPr marL="609600" indent="-609600" algn="l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</a:pPr>
            <a:endParaRPr lang="pl-PL" dirty="0">
              <a:latin typeface="Tahoma" pitchFamily="34" charset="0"/>
              <a:cs typeface="Tahoma" pitchFamily="34" charset="0"/>
            </a:endParaRPr>
          </a:p>
          <a:p>
            <a:pPr marL="609600" indent="-609600" algn="l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Font typeface="Wingdings" pitchFamily="2" charset="2"/>
              <a:buChar char="q"/>
            </a:pPr>
            <a:r>
              <a:rPr lang="pl-PL" dirty="0" smtClean="0">
                <a:latin typeface="Tahoma" pitchFamily="34" charset="0"/>
                <a:cs typeface="Tahoma" pitchFamily="34" charset="0"/>
              </a:rPr>
              <a:t>Badania jakości farb i lakierów (badanie wieku samochodu)</a:t>
            </a:r>
            <a:endParaRPr lang="pl-PL" dirty="0">
              <a:latin typeface="Tahoma" pitchFamily="34" charset="0"/>
              <a:cs typeface="Tahoma" pitchFamily="34" charset="0"/>
            </a:endParaRPr>
          </a:p>
          <a:p>
            <a:pPr marL="609600" indent="-609600" algn="l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Font typeface="Wingdings" pitchFamily="2" charset="2"/>
              <a:buChar char="q"/>
            </a:pPr>
            <a:endParaRPr lang="pl-PL" dirty="0">
              <a:latin typeface="Tahoma" pitchFamily="34" charset="0"/>
              <a:cs typeface="Tahoma" pitchFamily="34" charset="0"/>
            </a:endParaRPr>
          </a:p>
          <a:p>
            <a:pPr marL="609600" indent="-609600" algn="l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Font typeface="Wingdings" pitchFamily="2" charset="2"/>
              <a:buChar char="q"/>
            </a:pPr>
            <a:r>
              <a:rPr lang="pl-PL" dirty="0" smtClean="0">
                <a:latin typeface="Tahoma" pitchFamily="34" charset="0"/>
                <a:cs typeface="Tahoma" pitchFamily="34" charset="0"/>
              </a:rPr>
              <a:t>Badania jakości olei</a:t>
            </a:r>
          </a:p>
          <a:p>
            <a:pPr marL="609600" indent="-609600" algn="l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Font typeface="Wingdings" pitchFamily="2" charset="2"/>
              <a:buChar char="q"/>
            </a:pPr>
            <a:endParaRPr lang="pl-PL" dirty="0">
              <a:latin typeface="Tahoma" pitchFamily="34" charset="0"/>
              <a:cs typeface="Tahoma" pitchFamily="34" charset="0"/>
            </a:endParaRPr>
          </a:p>
          <a:p>
            <a:pPr marL="609600" indent="-609600" algn="l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Font typeface="Wingdings" pitchFamily="2" charset="2"/>
              <a:buChar char="q"/>
            </a:pPr>
            <a:r>
              <a:rPr lang="pl-PL" dirty="0">
                <a:latin typeface="Tahoma" pitchFamily="34" charset="0"/>
                <a:cs typeface="Tahoma" pitchFamily="34" charset="0"/>
              </a:rPr>
              <a:t>Kontrola </a:t>
            </a:r>
            <a:r>
              <a:rPr lang="pl-PL" dirty="0" smtClean="0">
                <a:latin typeface="Tahoma" pitchFamily="34" charset="0"/>
                <a:cs typeface="Tahoma" pitchFamily="34" charset="0"/>
              </a:rPr>
              <a:t>zanieczyszczeń przemysłowych</a:t>
            </a:r>
            <a:endParaRPr lang="pl-PL" dirty="0">
              <a:latin typeface="Tahoma" pitchFamily="34" charset="0"/>
              <a:cs typeface="Tahoma" pitchFamily="34" charset="0"/>
            </a:endParaRPr>
          </a:p>
          <a:p>
            <a:pPr marL="609600" indent="-609600" algn="l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Font typeface="Wingdings" pitchFamily="2" charset="2"/>
              <a:buChar char="q"/>
            </a:pPr>
            <a:endParaRPr lang="pl-PL" dirty="0">
              <a:latin typeface="Tahoma" pitchFamily="34" charset="0"/>
              <a:cs typeface="Tahoma" pitchFamily="34" charset="0"/>
            </a:endParaRPr>
          </a:p>
          <a:p>
            <a:pPr marL="609600" indent="-609600" algn="l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Font typeface="Wingdings" pitchFamily="2" charset="2"/>
              <a:buChar char="q"/>
            </a:pPr>
            <a:r>
              <a:rPr lang="pl-PL" dirty="0" smtClean="0">
                <a:latin typeface="Tahoma" pitchFamily="34" charset="0"/>
                <a:cs typeface="Tahoma" pitchFamily="34" charset="0"/>
              </a:rPr>
              <a:t>Identyfikacja polimerów w wielowarstwowych kompozytach</a:t>
            </a:r>
          </a:p>
          <a:p>
            <a:pPr marL="609600" indent="-609600" algn="l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</a:pPr>
            <a:endParaRPr lang="pl-PL" dirty="0" smtClean="0">
              <a:latin typeface="Tahoma" pitchFamily="34" charset="0"/>
              <a:cs typeface="Tahoma" pitchFamily="34" charset="0"/>
            </a:endParaRPr>
          </a:p>
          <a:p>
            <a:pPr marL="609600" indent="-609600" algn="l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Font typeface="Wingdings" pitchFamily="2" charset="2"/>
              <a:buChar char="q"/>
            </a:pPr>
            <a:r>
              <a:rPr lang="pl-PL" dirty="0" smtClean="0">
                <a:latin typeface="Tahoma" pitchFamily="34" charset="0"/>
                <a:cs typeface="Tahoma" pitchFamily="34" charset="0"/>
              </a:rPr>
              <a:t>Sprawdzanie stanu zdrowia na podstawie badań materiału biologicznego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31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57166"/>
            <a:ext cx="7880054" cy="4424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251520" y="5072074"/>
            <a:ext cx="8892480" cy="1106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pl-PL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Dziękuję za uwagę </a:t>
            </a:r>
            <a:r>
              <a:rPr lang="pl-PL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Projekt domyślny">
  <a:themeElements>
    <a:clrScheme name="Projekt domyślny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rojekt domyślny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l-PL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l-PL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Kalendarz miesięczny na rok 2006">
  <a:themeElements>
    <a:clrScheme name="Kalendarz miesięczny na rok 2006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lendarz miesięczny na rok 2006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l-PL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l-PL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Kalendarz miesięczny na rok 2006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lendarz miesięczny na rok 2006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lendarz miesięczny na rok 2006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lendarz miesięczny na rok 2006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lendarz miesięczny na rok 2006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lendarz miesięczny na rok 2006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lendarz miesięczny na rok 2006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lendarz miesięczny na rok 2006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lendarz miesięczny na rok 2006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lendarz miesięczny na rok 2006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lendarz miesięczny na rok 2006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lendarz miesięczny na rok 2006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pokl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8758</TotalTime>
  <Words>1630</Words>
  <Application>Microsoft Macintosh PowerPoint</Application>
  <PresentationFormat>Pokaz na ekranie (4:3)</PresentationFormat>
  <Paragraphs>365</Paragraphs>
  <Slides>38</Slides>
  <Notes>37</Notes>
  <HiddenSlides>0</HiddenSlides>
  <MMClips>0</MMClips>
  <ScaleCrop>false</ScaleCrop>
  <HeadingPairs>
    <vt:vector size="6" baseType="variant">
      <vt:variant>
        <vt:lpstr>Motyw</vt:lpstr>
      </vt:variant>
      <vt:variant>
        <vt:i4>3</vt:i4>
      </vt:variant>
      <vt:variant>
        <vt:lpstr>Osadzone serwery OLE</vt:lpstr>
      </vt:variant>
      <vt:variant>
        <vt:i4>2</vt:i4>
      </vt:variant>
      <vt:variant>
        <vt:lpstr>Tytuły slajdów</vt:lpstr>
      </vt:variant>
      <vt:variant>
        <vt:i4>38</vt:i4>
      </vt:variant>
    </vt:vector>
  </HeadingPairs>
  <TitlesOfParts>
    <vt:vector size="43" baseType="lpstr">
      <vt:lpstr>Projekt domyślny</vt:lpstr>
      <vt:lpstr>Kalendarz miesięczny na rok 2006</vt:lpstr>
      <vt:lpstr>pokl</vt:lpstr>
      <vt:lpstr>Equation.3</vt:lpstr>
      <vt:lpstr>Document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>IChO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wykład - IR,UV,CD</dc:title>
  <dc:creator>zespół 13</dc:creator>
  <cp:lastModifiedBy>Kamil</cp:lastModifiedBy>
  <cp:revision>1038</cp:revision>
  <dcterms:created xsi:type="dcterms:W3CDTF">2006-04-03T08:15:32Z</dcterms:created>
  <dcterms:modified xsi:type="dcterms:W3CDTF">2015-02-09T12:35:07Z</dcterms:modified>
</cp:coreProperties>
</file>